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5" r:id="rId1"/>
    <p:sldMasterId id="2147483848" r:id="rId2"/>
  </p:sldMasterIdLst>
  <p:notesMasterIdLst>
    <p:notesMasterId r:id="rId26"/>
  </p:notesMasterIdLst>
  <p:sldIdLst>
    <p:sldId id="2625" r:id="rId3"/>
    <p:sldId id="304" r:id="rId4"/>
    <p:sldId id="2626" r:id="rId5"/>
    <p:sldId id="2630" r:id="rId6"/>
    <p:sldId id="2634" r:id="rId7"/>
    <p:sldId id="699" r:id="rId8"/>
    <p:sldId id="2635" r:id="rId9"/>
    <p:sldId id="2637" r:id="rId10"/>
    <p:sldId id="700" r:id="rId11"/>
    <p:sldId id="2636" r:id="rId12"/>
    <p:sldId id="2638" r:id="rId13"/>
    <p:sldId id="701" r:id="rId14"/>
    <p:sldId id="2639" r:id="rId15"/>
    <p:sldId id="2640" r:id="rId16"/>
    <p:sldId id="2646" r:id="rId17"/>
    <p:sldId id="702" r:id="rId18"/>
    <p:sldId id="2642" r:id="rId19"/>
    <p:sldId id="2645" r:id="rId20"/>
    <p:sldId id="703" r:id="rId21"/>
    <p:sldId id="2628" r:id="rId22"/>
    <p:sldId id="2643" r:id="rId23"/>
    <p:sldId id="2644" r:id="rId24"/>
    <p:sldId id="349" r:id="rId2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3"/>
    <p:restoredTop sz="93197"/>
  </p:normalViewPr>
  <p:slideViewPr>
    <p:cSldViewPr snapToGrid="0">
      <p:cViewPr varScale="1">
        <p:scale>
          <a:sx n="159" d="100"/>
          <a:sy n="159" d="100"/>
        </p:scale>
        <p:origin x="86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https://hclo365-my.sharepoint.com/personal/brian_hughes_hcl_com/Documents/JDBC/jdbc-performanc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'jdbc-performance jan 2019'!$A$36:$A$46</c:f>
              <c:strCache>
                <c:ptCount val="11"/>
                <c:pt idx="0">
                  <c:v>Connect and Disconnect</c:v>
                </c:pt>
                <c:pt idx="1">
                  <c:v>Statement insert</c:v>
                </c:pt>
                <c:pt idx="2">
                  <c:v>Prepared statement insert</c:v>
                </c:pt>
                <c:pt idx="3">
                  <c:v>IFX_USEPUT</c:v>
                </c:pt>
                <c:pt idx="4">
                  <c:v>Single query</c:v>
                </c:pt>
                <c:pt idx="5">
                  <c:v>Single query with fetchsize</c:v>
                </c:pt>
                <c:pt idx="6">
                  <c:v>Query in a loop</c:v>
                </c:pt>
                <c:pt idx="7">
                  <c:v>Query in a loop with OPTOFC</c:v>
                </c:pt>
                <c:pt idx="8">
                  <c:v>LOB Query as Byte Array</c:v>
                </c:pt>
                <c:pt idx="9">
                  <c:v>LOB Query as Stream</c:v>
                </c:pt>
                <c:pt idx="10">
                  <c:v>LOB Access Time</c:v>
                </c:pt>
              </c:strCache>
            </c:strRef>
          </c:cat>
          <c:val>
            <c:numRef>
              <c:f>'jdbc-performance jan 2019'!$B$36:$B$46</c:f>
              <c:numCache>
                <c:formatCode>0%</c:formatCode>
                <c:ptCount val="11"/>
                <c:pt idx="0">
                  <c:v>8.0070385332504657E-2</c:v>
                </c:pt>
                <c:pt idx="1">
                  <c:v>6.6447927736450585E-2</c:v>
                </c:pt>
                <c:pt idx="2">
                  <c:v>6.8422743334404124E-2</c:v>
                </c:pt>
                <c:pt idx="3">
                  <c:v>7.2039194139194129E-2</c:v>
                </c:pt>
                <c:pt idx="4">
                  <c:v>6.9843005497862043E-2</c:v>
                </c:pt>
                <c:pt idx="5">
                  <c:v>0.15613507246376812</c:v>
                </c:pt>
                <c:pt idx="6">
                  <c:v>0.11574893428063948</c:v>
                </c:pt>
                <c:pt idx="7">
                  <c:v>0.14001428571428565</c:v>
                </c:pt>
                <c:pt idx="8">
                  <c:v>0.75504270467478896</c:v>
                </c:pt>
                <c:pt idx="9">
                  <c:v>0.6</c:v>
                </c:pt>
                <c:pt idx="10">
                  <c:v>0.32247865950047427</c:v>
                </c:pt>
              </c:numCache>
            </c:numRef>
          </c:val>
          <c:extLst>
            <c:ext xmlns:c16="http://schemas.microsoft.com/office/drawing/2014/chart" uri="{C3380CC4-5D6E-409C-BE32-E72D297353CC}">
              <c16:uniqueId val="{00000000-8329-F04F-ADAF-F38BDF1E386C}"/>
            </c:ext>
          </c:extLst>
        </c:ser>
        <c:dLbls>
          <c:showLegendKey val="0"/>
          <c:showVal val="0"/>
          <c:showCatName val="0"/>
          <c:showSerName val="0"/>
          <c:showPercent val="0"/>
          <c:showBubbleSize val="0"/>
        </c:dLbls>
        <c:gapWidth val="182"/>
        <c:axId val="1331095151"/>
        <c:axId val="1341586463"/>
      </c:barChart>
      <c:catAx>
        <c:axId val="13310951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1586463"/>
        <c:crosses val="autoZero"/>
        <c:auto val="1"/>
        <c:lblAlgn val="ctr"/>
        <c:lblOffset val="100"/>
        <c:noMultiLvlLbl val="0"/>
      </c:catAx>
      <c:valAx>
        <c:axId val="134158646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3109515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12/3/19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3</a:t>
            </a:fld>
            <a:endParaRPr lang="en-US"/>
          </a:p>
        </p:txBody>
      </p:sp>
    </p:spTree>
    <p:extLst>
      <p:ext uri="{BB962C8B-B14F-4D97-AF65-F5344CB8AC3E}">
        <p14:creationId xmlns:p14="http://schemas.microsoft.com/office/powerpoint/2010/main" val="1136372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r>
              <a:rPr lang="en-US" sz="900" kern="1200" dirty="0">
                <a:solidFill>
                  <a:schemeClr val="tx1"/>
                </a:solidFill>
                <a:effectLst/>
                <a:latin typeface="+mn-lt"/>
                <a:ea typeface="+mn-ea"/>
                <a:cs typeface="+mn-cs"/>
              </a:rPr>
              <a:t>Informix is a powerful yet invisible part of our daily lives.</a:t>
            </a:r>
          </a:p>
        </p:txBody>
      </p:sp>
      <p:sp>
        <p:nvSpPr>
          <p:cNvPr id="4" name="Slide Number Placeholder 3"/>
          <p:cNvSpPr>
            <a:spLocks noGrp="1"/>
          </p:cNvSpPr>
          <p:nvPr>
            <p:ph type="sldNum" sz="quarter" idx="10"/>
          </p:nvPr>
        </p:nvSpPr>
        <p:spPr/>
        <p:txBody>
          <a:bodyPr/>
          <a:lstStyle/>
          <a:p>
            <a:pPr marL="0" marR="0" lvl="0" indent="0" algn="r" defTabSz="449263"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18D02FFD-07D4-5C4F-BD77-921008177348}" type="slidenum">
              <a:rPr kumimoji="0" 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Microsoft YaHei" panose="020B0503020204020204" pitchFamily="34" charset="-122"/>
                <a:cs typeface="Lucida Sans Unicode" panose="020B0602030504020204" pitchFamily="34" charset="0"/>
              </a:rPr>
              <a:pPr marL="0" marR="0" lvl="0" indent="0" algn="r" defTabSz="449263"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4</a:t>
            </a:fld>
            <a:endParaRPr kumimoji="0" lang="en-US"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Lucida Sans Unicode" panose="020B0602030504020204" pitchFamily="34" charset="0"/>
            </a:endParaRPr>
          </a:p>
        </p:txBody>
      </p:sp>
    </p:spTree>
    <p:extLst>
      <p:ext uri="{BB962C8B-B14F-4D97-AF65-F5344CB8AC3E}">
        <p14:creationId xmlns:p14="http://schemas.microsoft.com/office/powerpoint/2010/main" val="157796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endParaRPr lang="en-US" sz="1200" kern="1200" dirty="0">
              <a:solidFill>
                <a:srgbClr val="000000"/>
              </a:solidFill>
              <a:effectLst/>
              <a:latin typeface="Times New Roman"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5498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pPr marL="0" marR="0" lvl="0" indent="0" algn="l" rtl="0">
              <a:lnSpc>
                <a:spcPct val="98000"/>
              </a:lnSpc>
              <a:spcBef>
                <a:spcPts val="0"/>
              </a:spcBef>
              <a:spcAft>
                <a:spcPts val="0"/>
              </a:spcAft>
              <a:buFont typeface="StarSymbol"/>
              <a:buNone/>
            </a:pPr>
            <a:endParaRPr lang="en-US" sz="1200" b="0" i="0" u="none" strike="noStrike" kern="1200">
              <a:solidFill>
                <a:srgbClr val="000000"/>
              </a:solidFill>
              <a:effectLst/>
              <a:latin typeface="Times New Roman"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6461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pPr marL="0" marR="0" lvl="0" indent="0" algn="l" rtl="0">
              <a:lnSpc>
                <a:spcPct val="98000"/>
              </a:lnSpc>
              <a:spcBef>
                <a:spcPts val="0"/>
              </a:spcBef>
              <a:spcAft>
                <a:spcPts val="0"/>
              </a:spcAft>
              <a:buFont typeface="StarSymbol"/>
              <a:buNone/>
            </a:pPr>
            <a:endParaRPr lang="en-US" sz="1200" b="0" i="0" u="none" strike="noStrike" kern="1200">
              <a:solidFill>
                <a:srgbClr val="000000"/>
              </a:solidFill>
              <a:effectLst/>
              <a:latin typeface="Times New Roman"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3946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en-US" sz="1200" b="0" i="0" kern="1200">
                <a:solidFill>
                  <a:srgbClr val="000000"/>
                </a:solidFill>
                <a:effectLst/>
                <a:latin typeface="Times New Roman" charset="0"/>
                <a:ea typeface="+mn-ea"/>
                <a:cs typeface="+mn-cs"/>
              </a:rPr>
              <a:t>Backup to Cloud Object store improvements - </a:t>
            </a:r>
            <a:r>
              <a:rPr lang="en-US" sz="1200" kern="1200" spc="-1">
                <a:solidFill>
                  <a:srgbClr val="000000"/>
                </a:solidFill>
                <a:uFill>
                  <a:solidFill>
                    <a:srgbClr val="FFFFFF"/>
                  </a:solidFill>
                </a:uFill>
                <a:latin typeface="Times New Roman" charset="0"/>
                <a:ea typeface="+mn-ea"/>
                <a:cs typeface="Calibri" panose="020F0502020204030204" pitchFamily="34" charset="0"/>
              </a:rPr>
              <a:t>support V4 S3 authentication; IBM Cloud, AWS and soon to be other public clouds</a:t>
            </a:r>
            <a:endParaRPr lang="en-US" b="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5987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en-US" sz="1200" b="0" i="0" kern="1200">
                <a:solidFill>
                  <a:srgbClr val="000000"/>
                </a:solidFill>
                <a:effectLst/>
                <a:latin typeface="Times New Roman" charset="0"/>
                <a:ea typeface="+mn-ea"/>
                <a:cs typeface="+mn-cs"/>
              </a:rPr>
              <a:t>Backup to Cloud Object store improvements - </a:t>
            </a:r>
            <a:r>
              <a:rPr lang="en-US" sz="1200" kern="1200" spc="-1">
                <a:solidFill>
                  <a:srgbClr val="000000"/>
                </a:solidFill>
                <a:uFill>
                  <a:solidFill>
                    <a:srgbClr val="FFFFFF"/>
                  </a:solidFill>
                </a:uFill>
                <a:latin typeface="Times New Roman" charset="0"/>
                <a:ea typeface="+mn-ea"/>
                <a:cs typeface="Calibri" panose="020F0502020204030204" pitchFamily="34" charset="0"/>
              </a:rPr>
              <a:t>support V4 S3 authentication; IBM Cloud, AWS and soon to be other public clouds</a:t>
            </a:r>
            <a:endParaRPr lang="en-US" b="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2764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r>
              <a:rPr lang="en-US" b="1" dirty="0"/>
              <a:t>CTE</a:t>
            </a:r>
            <a:r>
              <a:rPr lang="en-US" b="0" dirty="0"/>
              <a:t> – SQL standard, </a:t>
            </a:r>
            <a:r>
              <a:rPr lang="en-US" sz="1200" b="0" i="0" kern="1200" dirty="0">
                <a:solidFill>
                  <a:srgbClr val="000000"/>
                </a:solidFill>
                <a:effectLst/>
                <a:latin typeface="Times New Roman" charset="0"/>
                <a:ea typeface="+mn-ea"/>
                <a:cs typeface="+mn-cs"/>
              </a:rPr>
              <a:t>Improves readability of complex queries, Re-use CTE result-set multiple times in one query, Pipeline aggregations, Write powerful recursive query</a:t>
            </a:r>
          </a:p>
          <a:p>
            <a:r>
              <a:rPr lang="en-US" sz="1200" b="0" i="0" u="none" strike="noStrike" kern="1200" dirty="0">
                <a:solidFill>
                  <a:srgbClr val="000000"/>
                </a:solidFill>
                <a:effectLst/>
                <a:latin typeface="Times New Roman" charset="0"/>
                <a:ea typeface="+mn-ea"/>
                <a:cs typeface="+mn-cs"/>
              </a:rPr>
              <a:t>By implementing the SQL standard CTE, application developers improve readability and maintenance of complex queries, able to re-use CTE result-set multiple times in one query, Pipeline aggregations and write powerful recursive queries. Complex queries can be divided into simple, ad hoc, logical building blocks. These simple blocks can then be used to build more complex, interim CTEs until the final result set is generated.</a:t>
            </a:r>
            <a:endParaRPr lang="en-US" sz="1200" b="0" i="0" kern="1200" dirty="0">
              <a:solidFill>
                <a:srgbClr val="000000"/>
              </a:solidFill>
              <a:effectLst/>
              <a:latin typeface="Times New Roman" charset="0"/>
              <a:ea typeface="+mn-ea"/>
              <a:cs typeface="+mn-cs"/>
            </a:endParaRPr>
          </a:p>
          <a:p>
            <a:r>
              <a:rPr lang="en-US" sz="1200" b="1" i="0" kern="1200" dirty="0">
                <a:solidFill>
                  <a:srgbClr val="000000"/>
                </a:solidFill>
                <a:effectLst/>
                <a:latin typeface="Times New Roman" charset="0"/>
                <a:ea typeface="+mn-ea"/>
                <a:cs typeface="+mn-cs"/>
              </a:rPr>
              <a:t>Support of current Unicode spec </a:t>
            </a:r>
            <a:r>
              <a:rPr lang="en-US" sz="1200" b="0" i="0" kern="1200" dirty="0">
                <a:solidFill>
                  <a:srgbClr val="000000"/>
                </a:solidFill>
                <a:effectLst/>
                <a:latin typeface="Times New Roman" charset="0"/>
                <a:ea typeface="+mn-ea"/>
                <a:cs typeface="+mn-cs"/>
              </a:rPr>
              <a:t>- Adding support for text characters that are new over the last 10 years; Asian characters, emojis to name a few.</a:t>
            </a:r>
          </a:p>
          <a:p>
            <a:r>
              <a:rPr lang="en-US" sz="1200" b="1" i="0" u="none" strike="noStrike" kern="1200" dirty="0">
                <a:solidFill>
                  <a:srgbClr val="000000"/>
                </a:solidFill>
                <a:effectLst/>
                <a:latin typeface="Times New Roman" charset="0"/>
                <a:ea typeface="+mn-ea"/>
                <a:cs typeface="+mn-cs"/>
              </a:rPr>
              <a:t>Setting up Informix instance/or database level replication using Enterprise Replication - </a:t>
            </a:r>
            <a:r>
              <a:rPr lang="en-US" sz="1200" b="0" i="0" u="none" strike="noStrike" kern="1200" dirty="0">
                <a:solidFill>
                  <a:srgbClr val="000000"/>
                </a:solidFill>
                <a:effectLst/>
                <a:latin typeface="Times New Roman" charset="0"/>
                <a:ea typeface="+mn-ea"/>
                <a:cs typeface="+mn-cs"/>
              </a:rPr>
              <a:t>Single command that automates setting up of Enterprise Replication and data migration between two Informix server instances located either on-</a:t>
            </a:r>
            <a:r>
              <a:rPr lang="en-US" sz="1200" b="0" i="0" u="none" strike="noStrike" kern="1200" dirty="0" err="1">
                <a:solidFill>
                  <a:srgbClr val="000000"/>
                </a:solidFill>
                <a:effectLst/>
                <a:latin typeface="Times New Roman" charset="0"/>
                <a:ea typeface="+mn-ea"/>
                <a:cs typeface="+mn-cs"/>
              </a:rPr>
              <a:t>prem</a:t>
            </a:r>
            <a:r>
              <a:rPr lang="en-US" sz="1200" b="0" i="0" u="none" strike="noStrike" kern="1200" dirty="0">
                <a:solidFill>
                  <a:srgbClr val="000000"/>
                </a:solidFill>
                <a:effectLst/>
                <a:latin typeface="Times New Roman" charset="0"/>
                <a:ea typeface="+mn-ea"/>
                <a:cs typeface="+mn-cs"/>
              </a:rPr>
              <a:t> or in the cloud. This command automates tasks such as defining Enterprise Replication domain between the two servers, adding key columns for the tables, creating required storage spaces for the databases, copying database schema from source server to target serve, creating replicate definitions and finally synchronizing data between source and target server instances, all in a transactional, flexibly phased manner, with no downtime.</a:t>
            </a:r>
            <a:endParaRPr lang="en-US" sz="1200" b="0" i="0" kern="1200" dirty="0">
              <a:solidFill>
                <a:srgbClr val="000000"/>
              </a:solidFill>
              <a:effectLst/>
              <a:latin typeface="Times New Roman"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8056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r>
              <a:rPr lang="en-US" b="1"/>
              <a:t>CTE</a:t>
            </a:r>
            <a:r>
              <a:rPr lang="en-US" b="0"/>
              <a:t> – SQL standard, </a:t>
            </a:r>
            <a:r>
              <a:rPr lang="en-US" sz="1200" b="0" i="0" kern="1200">
                <a:solidFill>
                  <a:srgbClr val="000000"/>
                </a:solidFill>
                <a:effectLst/>
                <a:latin typeface="Times New Roman" charset="0"/>
                <a:ea typeface="+mn-ea"/>
                <a:cs typeface="+mn-cs"/>
              </a:rPr>
              <a:t>Improves readability of complex queries, Re-use CTE result-set multiple times in one query, Pipeline aggregations, Write powerful recursive query</a:t>
            </a:r>
          </a:p>
          <a:p>
            <a:r>
              <a:rPr lang="en-US" sz="1200" b="0" i="0" u="none" strike="noStrike" kern="1200">
                <a:solidFill>
                  <a:srgbClr val="000000"/>
                </a:solidFill>
                <a:effectLst/>
                <a:latin typeface="Times New Roman" charset="0"/>
                <a:ea typeface="+mn-ea"/>
                <a:cs typeface="+mn-cs"/>
              </a:rPr>
              <a:t>By implementing the SQL standard CTE, application developers improve readability and maintenance of complex queries, able to re-use CTE result-set multiple times in one query, Pipeline aggregations and write powerful recursive queries. Complex queries can be divided into simple, ad hoc, logical building blocks. These simple blocks can then be used to build more complex, interim CTEs until the final result set is generated.</a:t>
            </a:r>
            <a:endParaRPr lang="en-US" sz="1200" b="0" i="0" kern="1200">
              <a:solidFill>
                <a:srgbClr val="000000"/>
              </a:solidFill>
              <a:effectLst/>
              <a:latin typeface="Times New Roman" charset="0"/>
              <a:ea typeface="+mn-ea"/>
              <a:cs typeface="+mn-cs"/>
            </a:endParaRPr>
          </a:p>
          <a:p>
            <a:r>
              <a:rPr lang="en-US" sz="1200" b="1" i="0" kern="1200">
                <a:solidFill>
                  <a:srgbClr val="000000"/>
                </a:solidFill>
                <a:effectLst/>
                <a:latin typeface="Times New Roman" charset="0"/>
                <a:ea typeface="+mn-ea"/>
                <a:cs typeface="+mn-cs"/>
              </a:rPr>
              <a:t>Support of current Unicode spec </a:t>
            </a:r>
            <a:r>
              <a:rPr lang="en-US" sz="1200" b="0" i="0" kern="1200">
                <a:solidFill>
                  <a:srgbClr val="000000"/>
                </a:solidFill>
                <a:effectLst/>
                <a:latin typeface="Times New Roman" charset="0"/>
                <a:ea typeface="+mn-ea"/>
                <a:cs typeface="+mn-cs"/>
              </a:rPr>
              <a:t>- Adding support for text characters that are new over the last 10 years; Asian characters, emojis to name a few.</a:t>
            </a:r>
          </a:p>
          <a:p>
            <a:r>
              <a:rPr lang="en-US" sz="1200" b="1" i="0" u="none" strike="noStrike" kern="1200">
                <a:solidFill>
                  <a:srgbClr val="000000"/>
                </a:solidFill>
                <a:effectLst/>
                <a:latin typeface="Times New Roman" charset="0"/>
                <a:ea typeface="+mn-ea"/>
                <a:cs typeface="+mn-cs"/>
              </a:rPr>
              <a:t>Setting up Informix instance/or database level replication using Enterprise Replication - </a:t>
            </a:r>
            <a:r>
              <a:rPr lang="en-US" sz="1200" b="0" i="0" u="none" strike="noStrike" kern="1200">
                <a:solidFill>
                  <a:srgbClr val="000000"/>
                </a:solidFill>
                <a:effectLst/>
                <a:latin typeface="Times New Roman" charset="0"/>
                <a:ea typeface="+mn-ea"/>
                <a:cs typeface="+mn-cs"/>
              </a:rPr>
              <a:t>Single command that automates setting up of Enterprise Replication and data migration between two Informix server instances located either on-</a:t>
            </a:r>
            <a:r>
              <a:rPr lang="en-US" sz="1200" b="0" i="0" u="none" strike="noStrike" kern="1200" err="1">
                <a:solidFill>
                  <a:srgbClr val="000000"/>
                </a:solidFill>
                <a:effectLst/>
                <a:latin typeface="Times New Roman" charset="0"/>
                <a:ea typeface="+mn-ea"/>
                <a:cs typeface="+mn-cs"/>
              </a:rPr>
              <a:t>prem</a:t>
            </a:r>
            <a:r>
              <a:rPr lang="en-US" sz="1200" b="0" i="0" u="none" strike="noStrike" kern="1200">
                <a:solidFill>
                  <a:srgbClr val="000000"/>
                </a:solidFill>
                <a:effectLst/>
                <a:latin typeface="Times New Roman" charset="0"/>
                <a:ea typeface="+mn-ea"/>
                <a:cs typeface="+mn-cs"/>
              </a:rPr>
              <a:t> or in the cloud. This command automates tasks such as defining Enterprise Replication domain between the two servers, adding key columns for the tables, creating required storage spaces for the databases, copying database schema from source server to target serve, creating replicate definitions and finally synchronizing data between source and target server instances, all in a transactional, flexibly phased manner, with no downtime.</a:t>
            </a:r>
            <a:endParaRPr lang="en-US" sz="1200" b="0" i="0" kern="1200">
              <a:solidFill>
                <a:srgbClr val="000000"/>
              </a:solidFill>
              <a:effectLst/>
              <a:latin typeface="Times New Roman"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3943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endParaRPr lang="en-US" sz="1200" b="0" i="0" kern="1200">
              <a:solidFill>
                <a:srgbClr val="000000"/>
              </a:solidFill>
              <a:effectLst/>
              <a:latin typeface="Times New Roman"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820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8D02FFD-07D4-5C4F-BD77-92100817734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5437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endParaRPr lang="en-US" sz="1200" b="0" i="0" kern="1200">
              <a:solidFill>
                <a:srgbClr val="000000"/>
              </a:solidFill>
              <a:effectLst/>
              <a:latin typeface="Times New Roman"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2905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endParaRPr lang="en-US" sz="1200" b="0" i="0" kern="1200">
              <a:solidFill>
                <a:srgbClr val="000000"/>
              </a:solidFill>
              <a:effectLst/>
              <a:latin typeface="Times New Roman"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CBED89F-7DF8-4EC6-BF48-1663299EE044}"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38379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67224" y="405272"/>
            <a:ext cx="4297421" cy="3687650"/>
          </a:xfrm>
          <a:prstGeom prst="rect">
            <a:avLst/>
          </a:prstGeom>
        </p:spPr>
      </p:pic>
      <p:pic>
        <p:nvPicPr>
          <p:cNvPr id="9" name="Picture 8" descr="ibm_gry.png"/>
          <p:cNvPicPr>
            <a:picLocks noChangeAspect="1"/>
          </p:cNvPicPr>
          <p:nvPr userDrawn="1"/>
        </p:nvPicPr>
        <p:blipFill>
          <a:blip r:embed="rId3"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p>
        </p:txBody>
      </p:sp>
      <p:pic>
        <p:nvPicPr>
          <p:cNvPr id="6" name="Picture 5" descr="ibm_gry.png">
            <a:extLst>
              <a:ext uri="{FF2B5EF4-FFF2-40B4-BE49-F238E27FC236}">
                <a16:creationId xmlns:a16="http://schemas.microsoft.com/office/drawing/2014/main" id="{B499755D-B2FC-854A-A10A-077DF9B0F4C0}"/>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102642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ibm_gry.png">
            <a:extLst>
              <a:ext uri="{FF2B5EF4-FFF2-40B4-BE49-F238E27FC236}">
                <a16:creationId xmlns:a16="http://schemas.microsoft.com/office/drawing/2014/main" id="{619C699A-4686-D445-B499-CA490DB4682D}"/>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31008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lvl1pPr>
              <a:defRPr>
                <a:solidFill>
                  <a:schemeClr val="tx1"/>
                </a:solidFill>
              </a:defRPr>
            </a:lvl1pPr>
          </a:lstStyle>
          <a:p>
            <a:r>
              <a:rPr lang="de-DE"/>
              <a:t>IBM Cloud / DOC ID / Month XX, 2017 / © 2017 IBM Corporation</a:t>
            </a:r>
            <a:endParaRPr lang="en-US"/>
          </a:p>
        </p:txBody>
      </p:sp>
      <p:pic>
        <p:nvPicPr>
          <p:cNvPr id="6" name="Picture 5" descr="ibm_gry.png">
            <a:extLst>
              <a:ext uri="{FF2B5EF4-FFF2-40B4-BE49-F238E27FC236}">
                <a16:creationId xmlns:a16="http://schemas.microsoft.com/office/drawing/2014/main" id="{5EB8AE26-2164-5A45-AFB7-11BEC0351977}"/>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1736829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pic>
        <p:nvPicPr>
          <p:cNvPr id="7" name="Picture 6" descr="ibm_gry.png">
            <a:extLst>
              <a:ext uri="{FF2B5EF4-FFF2-40B4-BE49-F238E27FC236}">
                <a16:creationId xmlns:a16="http://schemas.microsoft.com/office/drawing/2014/main" id="{5C012BC2-17EC-184E-8C05-34BBBD545508}"/>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144949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5" name="Picture 4" descr="ibm_gry.png">
            <a:extLst>
              <a:ext uri="{FF2B5EF4-FFF2-40B4-BE49-F238E27FC236}">
                <a16:creationId xmlns:a16="http://schemas.microsoft.com/office/drawing/2014/main" id="{A9021F1F-30AA-2546-9763-16BBE6BAD458}"/>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912698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pic>
        <p:nvPicPr>
          <p:cNvPr id="5" name="Picture 4" descr="ibm_gry.png">
            <a:extLst>
              <a:ext uri="{FF2B5EF4-FFF2-40B4-BE49-F238E27FC236}">
                <a16:creationId xmlns:a16="http://schemas.microsoft.com/office/drawing/2014/main" id="{A27D8601-D205-614E-BB57-37290BB32382}"/>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243763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pic>
        <p:nvPicPr>
          <p:cNvPr id="7" name="Picture 6" descr="ibm_gry.png">
            <a:extLst>
              <a:ext uri="{FF2B5EF4-FFF2-40B4-BE49-F238E27FC236}">
                <a16:creationId xmlns:a16="http://schemas.microsoft.com/office/drawing/2014/main" id="{45E1D214-AC7B-A947-B533-D934B3000B2C}"/>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1683762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ibm_gry.png">
            <a:extLst>
              <a:ext uri="{FF2B5EF4-FFF2-40B4-BE49-F238E27FC236}">
                <a16:creationId xmlns:a16="http://schemas.microsoft.com/office/drawing/2014/main" id="{9315E172-38D1-A448-9DF1-3B390706B3E1}"/>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1603917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009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descr="ibm_gry.png">
            <a:extLst>
              <a:ext uri="{FF2B5EF4-FFF2-40B4-BE49-F238E27FC236}">
                <a16:creationId xmlns:a16="http://schemas.microsoft.com/office/drawing/2014/main" id="{C2A26A79-794A-0E44-98BE-6686C22C69AC}"/>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1600205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ibm_gry.png">
            <a:extLst>
              <a:ext uri="{FF2B5EF4-FFF2-40B4-BE49-F238E27FC236}">
                <a16:creationId xmlns:a16="http://schemas.microsoft.com/office/drawing/2014/main" id="{57439492-0B1B-0F44-85CF-B22C30D5FA90}"/>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1711101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ibm_gry.png">
            <a:extLst>
              <a:ext uri="{FF2B5EF4-FFF2-40B4-BE49-F238E27FC236}">
                <a16:creationId xmlns:a16="http://schemas.microsoft.com/office/drawing/2014/main" id="{1BE54A66-71B4-514D-8CA0-A2CA929B3466}"/>
              </a:ext>
            </a:extLst>
          </p:cNvPr>
          <p:cNvPicPr>
            <a:picLocks noChangeAspect="1"/>
          </p:cNvPicPr>
          <p:nvPr userDrawn="1"/>
        </p:nvPicPr>
        <p:blipFill>
          <a:blip r:embed="rId2" cstate="screen">
            <a:biLevel thresh="75000"/>
            <a:extLst>
              <a:ext uri="{28A0092B-C50C-407E-A947-70E740481C1C}">
                <a14:useLocalDpi xmlns:a14="http://schemas.microsoft.com/office/drawing/2010/main"/>
              </a:ext>
            </a:extLst>
          </a:blip>
          <a:stretch>
            <a:fillRect/>
          </a:stretch>
        </p:blipFill>
        <p:spPr>
          <a:xfrm>
            <a:off x="8393811" y="240045"/>
            <a:ext cx="521589" cy="211471"/>
          </a:xfrm>
          <a:prstGeom prst="rect">
            <a:avLst/>
          </a:prstGeom>
        </p:spPr>
      </p:pic>
    </p:spTree>
    <p:extLst>
      <p:ext uri="{BB962C8B-B14F-4D97-AF65-F5344CB8AC3E}">
        <p14:creationId xmlns:p14="http://schemas.microsoft.com/office/powerpoint/2010/main" val="1534872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0304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lvl1pPr>
              <a:defRPr>
                <a:solidFill>
                  <a:schemeClr val="bg2"/>
                </a:solidFill>
              </a:defRPr>
            </a:lvl1pPr>
          </a:lstStyle>
          <a:p>
            <a:r>
              <a:rPr lang="de-DE"/>
              <a:t>IBM Cloud / DOC ID / Month XX, 2017 / © 2017 IBM Corporation</a:t>
            </a:r>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1375148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lvl1pPr>
              <a:defRPr>
                <a:solidFill>
                  <a:schemeClr val="bg2"/>
                </a:solidFill>
              </a:defRPr>
            </a:lvl1pPr>
          </a:lstStyle>
          <a:p>
            <a:r>
              <a:rPr lang="de-DE"/>
              <a:t>IBM Cloud / DOC ID / Month XX, 2017 / © 2017 IBM Corporation</a:t>
            </a:r>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p>
        </p:txBody>
      </p:sp>
    </p:spTree>
    <p:extLst>
      <p:ext uri="{BB962C8B-B14F-4D97-AF65-F5344CB8AC3E}">
        <p14:creationId xmlns:p14="http://schemas.microsoft.com/office/powerpoint/2010/main" val="9068053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p>
        </p:txBody>
      </p:sp>
    </p:spTree>
    <p:extLst>
      <p:ext uri="{BB962C8B-B14F-4D97-AF65-F5344CB8AC3E}">
        <p14:creationId xmlns:p14="http://schemas.microsoft.com/office/powerpoint/2010/main" val="21336927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lvl1pPr>
              <a:defRPr>
                <a:solidFill>
                  <a:schemeClr val="bg2"/>
                </a:solidFill>
              </a:defRPr>
            </a:lvl1pPr>
          </a:lstStyle>
          <a:p>
            <a:r>
              <a:rPr lang="de-DE"/>
              <a:t>IBM Cloud / DOC ID / Month XX, 2017 / © 2017 IBM Corporation</a:t>
            </a:r>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lvl1pPr>
              <a:defRPr>
                <a:solidFill>
                  <a:schemeClr val="bg2"/>
                </a:solidFill>
              </a:defRPr>
            </a:lvl1pPr>
          </a:lstStyle>
          <a:p>
            <a:r>
              <a:rPr lang="de-DE"/>
              <a:t>IBM Cloud / DOC ID / Month XX, 2017 / © 2017 IBM Corporation</a:t>
            </a:r>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22405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71475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June 2018/ © 2018 IBM Corporation</a:t>
            </a:r>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Cloud / DOC ID / Month XX, 2017 / © 2017 IBM Corporation</a:t>
            </a:r>
            <a:endParaRPr lang="en-US"/>
          </a:p>
        </p:txBody>
      </p:sp>
      <p:pic>
        <p:nvPicPr>
          <p:cNvPr id="5" name="Picture 4" descr="ibm_gry.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17792" y="267717"/>
            <a:ext cx="1297608" cy="526097"/>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Slide 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804929"/>
            <a:ext cx="9144000" cy="377952"/>
          </a:xfrm>
          <a:prstGeom prst="rect">
            <a:avLst/>
          </a:prstGeom>
        </p:spPr>
      </p:pic>
      <p:sp>
        <p:nvSpPr>
          <p:cNvPr id="6" name="Title Placeholder 1"/>
          <p:cNvSpPr>
            <a:spLocks noGrp="1"/>
          </p:cNvSpPr>
          <p:nvPr>
            <p:ph type="title"/>
          </p:nvPr>
        </p:nvSpPr>
        <p:spPr>
          <a:xfrm>
            <a:off x="366713" y="170961"/>
            <a:ext cx="7637463" cy="638658"/>
          </a:xfrm>
          <a:prstGeom prst="rect">
            <a:avLst/>
          </a:prstGeom>
        </p:spPr>
        <p:txBody>
          <a:bodyPr vert="horz" lIns="0" tIns="0" rIns="0" bIns="0" rtlCol="0" anchor="b" anchorCtr="0">
            <a:noAutofit/>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1499691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920246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7590155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3338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Tree>
    <p:extLst>
      <p:ext uri="{BB962C8B-B14F-4D97-AF65-F5344CB8AC3E}">
        <p14:creationId xmlns:p14="http://schemas.microsoft.com/office/powerpoint/2010/main" val="36586607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3723"/>
            <a:ext cx="4056460" cy="3393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7960" y="1203723"/>
            <a:ext cx="4057650" cy="3393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89004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87538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85279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93752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4453126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4706813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88449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89298"/>
            <a:ext cx="2132410" cy="450770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89298"/>
            <a:ext cx="6286500" cy="45077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89960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_Cover Slide">
    <p:bg>
      <p:bgPr>
        <a:gradFill>
          <a:gsLst>
            <a:gs pos="0">
              <a:schemeClr val="accent2"/>
            </a:gs>
            <a:gs pos="100000">
              <a:schemeClr val="tx1"/>
            </a:gs>
          </a:gsLst>
          <a:lin ang="0" scaled="0"/>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436C230-F818-214A-90B5-F24CA2DD504C}"/>
              </a:ext>
            </a:extLst>
          </p:cNvPr>
          <p:cNvSpPr/>
          <p:nvPr userDrawn="1"/>
        </p:nvSpPr>
        <p:spPr>
          <a:xfrm>
            <a:off x="0" y="0"/>
            <a:ext cx="9144000" cy="5143498"/>
          </a:xfrm>
          <a:prstGeom prst="rect">
            <a:avLst/>
          </a:prstGeom>
          <a:solidFill>
            <a:schemeClr val="tx1">
              <a:alpha val="70000"/>
            </a:schemeClr>
          </a:solidFill>
        </p:spPr>
        <p:txBody>
          <a:bodyPr wrap="square" lIns="0" tIns="0" rIns="0" bIns="0" rtlCol="0" anchor="ctr">
            <a:noAutofit/>
          </a:bodyPr>
          <a:lstStyle/>
          <a:p>
            <a:pPr algn="ctr"/>
            <a:endParaRPr lang="en-US" sz="1200" err="1">
              <a:solidFill>
                <a:srgbClr val="FFFFFF"/>
              </a:solidFill>
              <a:latin typeface="Arial"/>
              <a:cs typeface="Arial"/>
            </a:endParaRPr>
          </a:p>
        </p:txBody>
      </p:sp>
    </p:spTree>
    <p:extLst>
      <p:ext uri="{BB962C8B-B14F-4D97-AF65-F5344CB8AC3E}">
        <p14:creationId xmlns:p14="http://schemas.microsoft.com/office/powerpoint/2010/main" val="5775341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2.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9" name="Footer Placeholder 8"/>
          <p:cNvSpPr>
            <a:spLocks noGrp="1"/>
          </p:cNvSpPr>
          <p:nvPr>
            <p:ph type="ftr" sz="quarter" idx="3"/>
          </p:nvPr>
        </p:nvSpPr>
        <p:spPr>
          <a:xfrm>
            <a:off x="228600" y="4826480"/>
            <a:ext cx="6400800" cy="137160"/>
          </a:xfrm>
          <a:prstGeom prst="rect">
            <a:avLst/>
          </a:prstGeom>
        </p:spPr>
        <p:txBody>
          <a:bodyPr vert="horz" lIns="0" tIns="0" rIns="0" bIns="0" rtlCol="0" anchor="ctr"/>
          <a:lstStyle>
            <a:lvl1pPr algn="l">
              <a:defRPr sz="600" baseline="0">
                <a:solidFill>
                  <a:schemeClr val="tx1"/>
                </a:solidFill>
                <a:latin typeface="+mn-lt"/>
                <a:ea typeface="Arial" charset="0"/>
                <a:cs typeface="Arial" charset="0"/>
              </a:defRPr>
            </a:lvl1pPr>
          </a:lstStyle>
          <a:p>
            <a:r>
              <a:rPr lang="de-DE"/>
              <a:t>IBM Cloud / DOC ID / Month XX, 2017 / © 2017 IBM Corporation</a:t>
            </a:r>
            <a:endParaRPr lang="en-US"/>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3773" r:id="rId28"/>
    <p:sldLayoutId id="2147483774" r:id="rId29"/>
    <p:sldLayoutId id="2147483775" r:id="rId30"/>
    <p:sldLayoutId id="2147483776" r:id="rId31"/>
    <p:sldLayoutId id="2147483777" r:id="rId32"/>
    <p:sldLayoutId id="2147483778" r:id="rId33"/>
    <p:sldLayoutId id="2147483824" r:id="rId34"/>
    <p:sldLayoutId id="2147483780" r:id="rId35"/>
    <p:sldLayoutId id="2147483826" r:id="rId36"/>
    <p:sldLayoutId id="2147483847" r:id="rId37"/>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ChangeArrowheads="1"/>
          </p:cNvSpPr>
          <p:nvPr/>
        </p:nvSpPr>
        <p:spPr bwMode="auto">
          <a:xfrm>
            <a:off x="161925" y="4924463"/>
            <a:ext cx="201978" cy="115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p>
            <a:pPr eaLnBrk="1" hangingPunct="1">
              <a:buClr>
                <a:srgbClr val="000000"/>
              </a:buClr>
              <a:buSzPct val="100000"/>
              <a:buFont typeface="Times New Roman" charset="0"/>
              <a:buNone/>
              <a:defRPr/>
            </a:pPr>
            <a:fld id="{80169FF4-64EC-4A1D-AB81-05F1FE2BF985}" type="slidenum">
              <a:rPr lang="en-GB" altLang="en-US" sz="750">
                <a:solidFill>
                  <a:srgbClr val="000000"/>
                </a:solidFill>
                <a:latin typeface="Calibri" charset="0"/>
                <a:ea typeface="Microsoft YaHei" charset="-122"/>
              </a:rPr>
              <a:pPr eaLnBrk="1" hangingPunct="1">
                <a:buClr>
                  <a:srgbClr val="000000"/>
                </a:buClr>
                <a:buSzPct val="100000"/>
                <a:buFont typeface="Times New Roman" charset="0"/>
                <a:buNone/>
                <a:defRPr/>
              </a:pPr>
              <a:t>‹#›</a:t>
            </a:fld>
            <a:r>
              <a:rPr lang="en-GB" altLang="en-US" sz="750">
                <a:solidFill>
                  <a:srgbClr val="000000"/>
                </a:solidFill>
                <a:latin typeface="Calibri" charset="0"/>
                <a:ea typeface="Microsoft YaHei" charset="-122"/>
              </a:rPr>
              <a:t>  |</a:t>
            </a:r>
          </a:p>
        </p:txBody>
      </p:sp>
      <p:sp>
        <p:nvSpPr>
          <p:cNvPr id="2050" name="Line 2"/>
          <p:cNvSpPr>
            <a:spLocks noChangeShapeType="1"/>
          </p:cNvSpPr>
          <p:nvPr/>
        </p:nvSpPr>
        <p:spPr bwMode="auto">
          <a:xfrm>
            <a:off x="0" y="748904"/>
            <a:ext cx="9144000" cy="1190"/>
          </a:xfrm>
          <a:prstGeom prst="line">
            <a:avLst/>
          </a:prstGeom>
          <a:noFill/>
          <a:ln w="19080" cap="flat">
            <a:solidFill>
              <a:srgbClr val="0066B3"/>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a:lnSpc>
                <a:spcPct val="93000"/>
              </a:lnSpc>
              <a:buClr>
                <a:srgbClr val="000000"/>
              </a:buClr>
              <a:buSzPct val="100000"/>
              <a:buFont typeface="Times New Roman" charset="0"/>
              <a:buNone/>
              <a:defRPr/>
            </a:pPr>
            <a:endParaRPr lang="en-US" sz="1013">
              <a:latin typeface="Arial" charset="0"/>
              <a:ea typeface="+mn-ea"/>
            </a:endParaRPr>
          </a:p>
        </p:txBody>
      </p:sp>
      <p:sp>
        <p:nvSpPr>
          <p:cNvPr id="2052" name="Rectangle 4"/>
          <p:cNvSpPr>
            <a:spLocks noGrp="1" noChangeArrowheads="1"/>
          </p:cNvSpPr>
          <p:nvPr>
            <p:ph type="title"/>
          </p:nvPr>
        </p:nvSpPr>
        <p:spPr bwMode="auto">
          <a:xfrm>
            <a:off x="304800" y="89297"/>
            <a:ext cx="8533210"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000" tIns="45000" rIns="90000" bIns="45000" numCol="1" anchor="t" anchorCtr="0" compatLnSpc="1">
            <a:prstTxWarp prst="textNoShape">
              <a:avLst/>
            </a:prstTxWarp>
          </a:bodyPr>
          <a:lstStyle/>
          <a:p>
            <a:pPr lvl="0"/>
            <a:r>
              <a:rPr lang="en-GB" altLang="en-US"/>
              <a:t>Click to edit the title text formatClick to edit Master title style</a:t>
            </a:r>
          </a:p>
        </p:txBody>
      </p:sp>
      <p:sp>
        <p:nvSpPr>
          <p:cNvPr id="2053" name="Rectangle 5"/>
          <p:cNvSpPr>
            <a:spLocks noGrp="1" noChangeArrowheads="1"/>
          </p:cNvSpPr>
          <p:nvPr>
            <p:ph type="body" idx="1"/>
          </p:nvPr>
        </p:nvSpPr>
        <p:spPr bwMode="auto">
          <a:xfrm>
            <a:off x="457200" y="1203723"/>
            <a:ext cx="8228410" cy="3393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extLst>
      <p:ext uri="{BB962C8B-B14F-4D97-AF65-F5344CB8AC3E}">
        <p14:creationId xmlns:p14="http://schemas.microsoft.com/office/powerpoint/2010/main" val="428263476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txStyles>
    <p:titleStyle>
      <a:lvl1pPr algn="l" defTabSz="336947" rtl="0" eaLnBrk="0" fontAlgn="base" hangingPunct="0">
        <a:lnSpc>
          <a:spcPct val="93000"/>
        </a:lnSpc>
        <a:spcBef>
          <a:spcPct val="0"/>
        </a:spcBef>
        <a:spcAft>
          <a:spcPct val="0"/>
        </a:spcAft>
        <a:buClr>
          <a:srgbClr val="000000"/>
        </a:buClr>
        <a:buSzPct val="100000"/>
        <a:buFont typeface="Times New Roman" panose="02020603050405020304" pitchFamily="18" charset="0"/>
        <a:defRPr sz="2100" kern="1200">
          <a:solidFill>
            <a:srgbClr val="000000"/>
          </a:solidFill>
          <a:latin typeface="+mj-lt"/>
          <a:ea typeface="+mj-ea"/>
          <a:cs typeface="+mj-cs"/>
        </a:defRPr>
      </a:lvl1pPr>
      <a:lvl2pPr algn="l" defTabSz="336947" rtl="0" eaLnBrk="0" fontAlgn="base" hangingPunct="0">
        <a:lnSpc>
          <a:spcPct val="93000"/>
        </a:lnSpc>
        <a:spcBef>
          <a:spcPct val="0"/>
        </a:spcBef>
        <a:spcAft>
          <a:spcPct val="0"/>
        </a:spcAft>
        <a:buClr>
          <a:srgbClr val="000000"/>
        </a:buClr>
        <a:buSzPct val="100000"/>
        <a:buFont typeface="Times New Roman" panose="02020603050405020304" pitchFamily="18" charset="0"/>
        <a:defRPr sz="2100">
          <a:solidFill>
            <a:srgbClr val="000000"/>
          </a:solidFill>
          <a:latin typeface="Arial" charset="0"/>
          <a:ea typeface="Microsoft YaHei" charset="-122"/>
          <a:cs typeface="Microsoft YaHei" charset="-122"/>
        </a:defRPr>
      </a:lvl2pPr>
      <a:lvl3pPr algn="l" defTabSz="336947" rtl="0" eaLnBrk="0" fontAlgn="base" hangingPunct="0">
        <a:lnSpc>
          <a:spcPct val="93000"/>
        </a:lnSpc>
        <a:spcBef>
          <a:spcPct val="0"/>
        </a:spcBef>
        <a:spcAft>
          <a:spcPct val="0"/>
        </a:spcAft>
        <a:buClr>
          <a:srgbClr val="000000"/>
        </a:buClr>
        <a:buSzPct val="100000"/>
        <a:buFont typeface="Times New Roman" panose="02020603050405020304" pitchFamily="18" charset="0"/>
        <a:defRPr sz="2100">
          <a:solidFill>
            <a:srgbClr val="000000"/>
          </a:solidFill>
          <a:latin typeface="Arial" charset="0"/>
          <a:ea typeface="Microsoft YaHei" charset="-122"/>
          <a:cs typeface="Microsoft YaHei" charset="-122"/>
        </a:defRPr>
      </a:lvl3pPr>
      <a:lvl4pPr algn="l" defTabSz="336947" rtl="0" eaLnBrk="0" fontAlgn="base" hangingPunct="0">
        <a:lnSpc>
          <a:spcPct val="93000"/>
        </a:lnSpc>
        <a:spcBef>
          <a:spcPct val="0"/>
        </a:spcBef>
        <a:spcAft>
          <a:spcPct val="0"/>
        </a:spcAft>
        <a:buClr>
          <a:srgbClr val="000000"/>
        </a:buClr>
        <a:buSzPct val="100000"/>
        <a:buFont typeface="Times New Roman" panose="02020603050405020304" pitchFamily="18" charset="0"/>
        <a:defRPr sz="2100">
          <a:solidFill>
            <a:srgbClr val="000000"/>
          </a:solidFill>
          <a:latin typeface="Arial" charset="0"/>
          <a:ea typeface="Microsoft YaHei" charset="-122"/>
          <a:cs typeface="Microsoft YaHei" charset="-122"/>
        </a:defRPr>
      </a:lvl4pPr>
      <a:lvl5pPr algn="l" defTabSz="336947" rtl="0" eaLnBrk="0" fontAlgn="base" hangingPunct="0">
        <a:lnSpc>
          <a:spcPct val="93000"/>
        </a:lnSpc>
        <a:spcBef>
          <a:spcPct val="0"/>
        </a:spcBef>
        <a:spcAft>
          <a:spcPct val="0"/>
        </a:spcAft>
        <a:buClr>
          <a:srgbClr val="000000"/>
        </a:buClr>
        <a:buSzPct val="100000"/>
        <a:buFont typeface="Times New Roman" panose="02020603050405020304" pitchFamily="18" charset="0"/>
        <a:defRPr sz="2100">
          <a:solidFill>
            <a:srgbClr val="000000"/>
          </a:solidFill>
          <a:latin typeface="Arial" charset="0"/>
          <a:ea typeface="Microsoft YaHei" charset="-122"/>
          <a:cs typeface="Microsoft YaHei" charset="-122"/>
        </a:defRPr>
      </a:lvl5pPr>
      <a:lvl6pPr marL="1885950" indent="-171450" algn="l" defTabSz="336947" rtl="0" fontAlgn="base" hangingPunct="0">
        <a:lnSpc>
          <a:spcPct val="93000"/>
        </a:lnSpc>
        <a:spcBef>
          <a:spcPct val="0"/>
        </a:spcBef>
        <a:spcAft>
          <a:spcPct val="0"/>
        </a:spcAft>
        <a:buClr>
          <a:srgbClr val="000000"/>
        </a:buClr>
        <a:buSzPct val="100000"/>
        <a:buFont typeface="Times New Roman" charset="0"/>
        <a:defRPr sz="2100">
          <a:solidFill>
            <a:srgbClr val="000000"/>
          </a:solidFill>
          <a:latin typeface="Arial" charset="0"/>
          <a:ea typeface="Microsoft YaHei" charset="-122"/>
          <a:cs typeface="Microsoft YaHei" charset="-122"/>
        </a:defRPr>
      </a:lvl6pPr>
      <a:lvl7pPr marL="2228850" indent="-171450" algn="l" defTabSz="336947" rtl="0" fontAlgn="base" hangingPunct="0">
        <a:lnSpc>
          <a:spcPct val="93000"/>
        </a:lnSpc>
        <a:spcBef>
          <a:spcPct val="0"/>
        </a:spcBef>
        <a:spcAft>
          <a:spcPct val="0"/>
        </a:spcAft>
        <a:buClr>
          <a:srgbClr val="000000"/>
        </a:buClr>
        <a:buSzPct val="100000"/>
        <a:buFont typeface="Times New Roman" charset="0"/>
        <a:defRPr sz="2100">
          <a:solidFill>
            <a:srgbClr val="000000"/>
          </a:solidFill>
          <a:latin typeface="Arial" charset="0"/>
          <a:ea typeface="Microsoft YaHei" charset="-122"/>
          <a:cs typeface="Microsoft YaHei" charset="-122"/>
        </a:defRPr>
      </a:lvl7pPr>
      <a:lvl8pPr marL="2571750" indent="-171450" algn="l" defTabSz="336947" rtl="0" fontAlgn="base" hangingPunct="0">
        <a:lnSpc>
          <a:spcPct val="93000"/>
        </a:lnSpc>
        <a:spcBef>
          <a:spcPct val="0"/>
        </a:spcBef>
        <a:spcAft>
          <a:spcPct val="0"/>
        </a:spcAft>
        <a:buClr>
          <a:srgbClr val="000000"/>
        </a:buClr>
        <a:buSzPct val="100000"/>
        <a:buFont typeface="Times New Roman" charset="0"/>
        <a:defRPr sz="2100">
          <a:solidFill>
            <a:srgbClr val="000000"/>
          </a:solidFill>
          <a:latin typeface="Arial" charset="0"/>
          <a:ea typeface="Microsoft YaHei" charset="-122"/>
          <a:cs typeface="Microsoft YaHei" charset="-122"/>
        </a:defRPr>
      </a:lvl8pPr>
      <a:lvl9pPr marL="2914650" indent="-171450" algn="l" defTabSz="336947" rtl="0" fontAlgn="base" hangingPunct="0">
        <a:lnSpc>
          <a:spcPct val="93000"/>
        </a:lnSpc>
        <a:spcBef>
          <a:spcPct val="0"/>
        </a:spcBef>
        <a:spcAft>
          <a:spcPct val="0"/>
        </a:spcAft>
        <a:buClr>
          <a:srgbClr val="000000"/>
        </a:buClr>
        <a:buSzPct val="100000"/>
        <a:buFont typeface="Times New Roman" charset="0"/>
        <a:defRPr sz="2100">
          <a:solidFill>
            <a:srgbClr val="000000"/>
          </a:solidFill>
          <a:latin typeface="Arial" charset="0"/>
          <a:ea typeface="Microsoft YaHei" charset="-122"/>
          <a:cs typeface="Microsoft YaHei" charset="-122"/>
        </a:defRPr>
      </a:lvl9pPr>
    </p:titleStyle>
    <p:bodyStyle>
      <a:lvl1pPr marL="257175" indent="-257175" algn="l" defTabSz="336947" rtl="0" eaLnBrk="0" fontAlgn="base" hangingPunct="0">
        <a:lnSpc>
          <a:spcPct val="102000"/>
        </a:lnSpc>
        <a:spcBef>
          <a:spcPct val="0"/>
        </a:spcBef>
        <a:spcAft>
          <a:spcPts val="1069"/>
        </a:spcAft>
        <a:buClr>
          <a:srgbClr val="000000"/>
        </a:buClr>
        <a:buSzPct val="100000"/>
        <a:buFont typeface="Times New Roman" panose="02020603050405020304" pitchFamily="18" charset="0"/>
        <a:defRPr sz="1500" kern="1200">
          <a:solidFill>
            <a:srgbClr val="000000"/>
          </a:solidFill>
          <a:latin typeface="+mn-lt"/>
          <a:ea typeface="+mn-ea"/>
          <a:cs typeface="+mn-cs"/>
        </a:defRPr>
      </a:lvl1pPr>
      <a:lvl2pPr marL="557213" indent="-214313" algn="l" defTabSz="336947" rtl="0" eaLnBrk="0" fontAlgn="base" hangingPunct="0">
        <a:lnSpc>
          <a:spcPct val="102000"/>
        </a:lnSpc>
        <a:spcBef>
          <a:spcPct val="0"/>
        </a:spcBef>
        <a:spcAft>
          <a:spcPts val="854"/>
        </a:spcAft>
        <a:buClr>
          <a:srgbClr val="000000"/>
        </a:buClr>
        <a:buSzPct val="100000"/>
        <a:buFont typeface="Times New Roman" panose="02020603050405020304" pitchFamily="18" charset="0"/>
        <a:defRPr kern="1200">
          <a:solidFill>
            <a:srgbClr val="000000"/>
          </a:solidFill>
          <a:latin typeface="+mn-lt"/>
          <a:ea typeface="+mn-ea"/>
          <a:cs typeface="+mn-cs"/>
        </a:defRPr>
      </a:lvl2pPr>
      <a:lvl3pPr marL="857250" indent="-171450" algn="l" defTabSz="336947" rtl="0" eaLnBrk="0" fontAlgn="base" hangingPunct="0">
        <a:lnSpc>
          <a:spcPct val="102000"/>
        </a:lnSpc>
        <a:spcBef>
          <a:spcPct val="0"/>
        </a:spcBef>
        <a:spcAft>
          <a:spcPts val="638"/>
        </a:spcAft>
        <a:buClr>
          <a:srgbClr val="000000"/>
        </a:buClr>
        <a:buSzPct val="100000"/>
        <a:buFont typeface="Times New Roman" panose="02020603050405020304" pitchFamily="18" charset="0"/>
        <a:defRPr sz="900" kern="1200">
          <a:solidFill>
            <a:srgbClr val="000000"/>
          </a:solidFill>
          <a:latin typeface="+mn-lt"/>
          <a:ea typeface="+mn-ea"/>
          <a:cs typeface="+mn-cs"/>
        </a:defRPr>
      </a:lvl3pPr>
      <a:lvl4pPr marL="1200150" indent="-171450" algn="l" defTabSz="336947" rtl="0" eaLnBrk="0" fontAlgn="base" hangingPunct="0">
        <a:lnSpc>
          <a:spcPct val="102000"/>
        </a:lnSpc>
        <a:spcBef>
          <a:spcPct val="0"/>
        </a:spcBef>
        <a:spcAft>
          <a:spcPts val="431"/>
        </a:spcAft>
        <a:buClr>
          <a:srgbClr val="000000"/>
        </a:buClr>
        <a:buSzPct val="100000"/>
        <a:buFont typeface="Times New Roman" panose="02020603050405020304" pitchFamily="18" charset="0"/>
        <a:defRPr sz="900" kern="1200">
          <a:solidFill>
            <a:srgbClr val="000000"/>
          </a:solidFill>
          <a:latin typeface="+mn-lt"/>
          <a:ea typeface="+mn-ea"/>
          <a:cs typeface="+mn-cs"/>
        </a:defRPr>
      </a:lvl4pPr>
      <a:lvl5pPr marL="1543050" indent="-171450" algn="l" defTabSz="336947" rtl="0" eaLnBrk="0" fontAlgn="base" hangingPunct="0">
        <a:lnSpc>
          <a:spcPct val="102000"/>
        </a:lnSpc>
        <a:spcBef>
          <a:spcPct val="0"/>
        </a:spcBef>
        <a:spcAft>
          <a:spcPts val="216"/>
        </a:spcAft>
        <a:buClr>
          <a:srgbClr val="000000"/>
        </a:buClr>
        <a:buSzPct val="100000"/>
        <a:buFont typeface="Times New Roman" panose="02020603050405020304" pitchFamily="18" charset="0"/>
        <a:defRPr sz="1500" kern="1200">
          <a:solidFill>
            <a:srgbClr val="000000"/>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svg"/><Relationship Id="rId26" Type="http://schemas.openxmlformats.org/officeDocument/2006/relationships/image" Target="../media/image29.sv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svg"/><Relationship Id="rId17" Type="http://schemas.openxmlformats.org/officeDocument/2006/relationships/image" Target="../media/image20.png"/><Relationship Id="rId25" Type="http://schemas.openxmlformats.org/officeDocument/2006/relationships/image" Target="../media/image28.png"/><Relationship Id="rId2" Type="http://schemas.openxmlformats.org/officeDocument/2006/relationships/notesSlide" Target="../notesSlides/notesSlide2.xml"/><Relationship Id="rId16" Type="http://schemas.openxmlformats.org/officeDocument/2006/relationships/image" Target="../media/image19.svg"/><Relationship Id="rId20" Type="http://schemas.openxmlformats.org/officeDocument/2006/relationships/image" Target="../media/image23.svg"/><Relationship Id="rId29" Type="http://schemas.openxmlformats.org/officeDocument/2006/relationships/image" Target="../media/image32.png"/><Relationship Id="rId1" Type="http://schemas.openxmlformats.org/officeDocument/2006/relationships/slideLayout" Target="../slideLayouts/slideLayout49.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sv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sv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svg"/><Relationship Id="rId22" Type="http://schemas.openxmlformats.org/officeDocument/2006/relationships/image" Target="../media/image25.svg"/><Relationship Id="rId27" Type="http://schemas.openxmlformats.org/officeDocument/2006/relationships/image" Target="../media/image30.png"/><Relationship Id="rId30"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8C61F1F-F913-224E-8B75-D791F5EEF136}"/>
              </a:ext>
            </a:extLst>
          </p:cNvPr>
          <p:cNvSpPr/>
          <p:nvPr/>
        </p:nvSpPr>
        <p:spPr>
          <a:xfrm>
            <a:off x="155026" y="1521621"/>
            <a:ext cx="3471042"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Washington Are Informix User Group Meeting</a:t>
            </a:r>
          </a:p>
          <a:p>
            <a:pPr lvl="0">
              <a:defRPr/>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Tuesday 3</a:t>
            </a:r>
            <a:r>
              <a:rPr lang="en-US" sz="1200"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rd</a:t>
            </a: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December 2019</a:t>
            </a:r>
            <a:endParaRPr kumimoji="0" lang="en-US" sz="120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Title 5">
            <a:extLst>
              <a:ext uri="{FF2B5EF4-FFF2-40B4-BE49-F238E27FC236}">
                <a16:creationId xmlns:a16="http://schemas.microsoft.com/office/drawing/2014/main" id="{CB0E4A5E-3BC7-C749-9A24-BAD8CAA62437}"/>
              </a:ext>
            </a:extLst>
          </p:cNvPr>
          <p:cNvSpPr>
            <a:spLocks noGrp="1"/>
          </p:cNvSpPr>
          <p:nvPr>
            <p:ph type="title"/>
          </p:nvPr>
        </p:nvSpPr>
        <p:spPr>
          <a:xfrm>
            <a:off x="228599" y="203781"/>
            <a:ext cx="6119950" cy="798175"/>
          </a:xfrm>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IBM Informix 14.10 – What’s New?</a:t>
            </a:r>
            <a:br>
              <a:rPr lang="en-US" dirty="0">
                <a:latin typeface="Calibri" panose="020F0502020204030204" pitchFamily="34" charset="0"/>
                <a:ea typeface="Calibri" panose="020F0502020204030204" pitchFamily="34"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Upgrade to higher performance, lower admin, and more robust analytics</a:t>
            </a:r>
            <a:endParaRPr lang="en-US" dirty="0"/>
          </a:p>
        </p:txBody>
      </p:sp>
    </p:spTree>
    <p:extLst>
      <p:ext uri="{BB962C8B-B14F-4D97-AF65-F5344CB8AC3E}">
        <p14:creationId xmlns:p14="http://schemas.microsoft.com/office/powerpoint/2010/main" val="2963278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4294967295"/>
          </p:nvPr>
        </p:nvSpPr>
        <p:spPr>
          <a:xfrm>
            <a:off x="508335" y="195486"/>
            <a:ext cx="3018235" cy="390525"/>
          </a:xfrm>
        </p:spPr>
        <p:txBody>
          <a:bodyPr/>
          <a:lstStyle/>
          <a:p>
            <a:r>
              <a:rPr lang="en-US" dirty="0"/>
              <a:t>Disclaimers</a:t>
            </a:r>
          </a:p>
          <a:p>
            <a:endParaRPr lang="en-US" dirty="0"/>
          </a:p>
        </p:txBody>
      </p:sp>
      <p:sp>
        <p:nvSpPr>
          <p:cNvPr id="8" name="Content Placeholder 4"/>
          <p:cNvSpPr txBox="1">
            <a:spLocks/>
          </p:cNvSpPr>
          <p:nvPr/>
        </p:nvSpPr>
        <p:spPr>
          <a:xfrm>
            <a:off x="508334" y="984209"/>
            <a:ext cx="7886700" cy="3490355"/>
          </a:xfrm>
          <a:prstGeom prst="rect">
            <a:avLst/>
          </a:prstGeom>
        </p:spPr>
        <p:txBody>
          <a:bodyPr/>
          <a:lstStyle>
            <a:lvl1pPr marL="0" marR="0" indent="0" algn="l" defTabSz="412750" rtl="0" latinLnBrk="0">
              <a:lnSpc>
                <a:spcPct val="100000"/>
              </a:lnSpc>
              <a:spcBef>
                <a:spcPts val="0"/>
              </a:spcBef>
              <a:spcAft>
                <a:spcPts val="0"/>
              </a:spcAft>
              <a:buClrTx/>
              <a:buSzTx/>
              <a:buFontTx/>
              <a:buNone/>
              <a:tabLst/>
              <a:defRPr sz="1600" b="0" i="0" u="none" strike="noStrike" cap="none" spc="0" baseline="0">
                <a:ln>
                  <a:noFill/>
                </a:ln>
                <a:solidFill>
                  <a:srgbClr val="1C3549"/>
                </a:solidFill>
                <a:uFillTx/>
                <a:latin typeface="+mn-lt"/>
                <a:ea typeface="+mn-ea"/>
                <a:cs typeface="+mn-cs"/>
                <a:sym typeface="Arial"/>
              </a:defRPr>
            </a:lvl1pPr>
            <a:lvl2pPr marL="0" marR="0" indent="635000" algn="l" defTabSz="412750" rtl="0" latinLnBrk="0">
              <a:lnSpc>
                <a:spcPct val="100000"/>
              </a:lnSpc>
              <a:spcBef>
                <a:spcPts val="0"/>
              </a:spcBef>
              <a:spcAft>
                <a:spcPts val="0"/>
              </a:spcAft>
              <a:buClrTx/>
              <a:buSzTx/>
              <a:buFontTx/>
              <a:buNone/>
              <a:tabLst/>
              <a:defRPr sz="1600" b="0" i="0" u="none" strike="noStrike" cap="none" spc="0" baseline="0">
                <a:ln>
                  <a:noFill/>
                </a:ln>
                <a:solidFill>
                  <a:srgbClr val="1C3549"/>
                </a:solidFill>
                <a:uFillTx/>
                <a:latin typeface="+mn-lt"/>
                <a:ea typeface="+mn-ea"/>
                <a:cs typeface="+mn-cs"/>
                <a:sym typeface="Arial"/>
              </a:defRPr>
            </a:lvl2pPr>
            <a:lvl3pPr marL="0" marR="0" indent="1270000" algn="l" defTabSz="412750" rtl="0" latinLnBrk="0">
              <a:lnSpc>
                <a:spcPct val="100000"/>
              </a:lnSpc>
              <a:spcBef>
                <a:spcPts val="0"/>
              </a:spcBef>
              <a:spcAft>
                <a:spcPts val="0"/>
              </a:spcAft>
              <a:buClrTx/>
              <a:buSzTx/>
              <a:buFontTx/>
              <a:buNone/>
              <a:tabLst/>
              <a:defRPr sz="1600" b="0" i="0" u="none" strike="noStrike" cap="none" spc="0" baseline="0">
                <a:ln>
                  <a:noFill/>
                </a:ln>
                <a:solidFill>
                  <a:srgbClr val="1C3549"/>
                </a:solidFill>
                <a:uFillTx/>
                <a:latin typeface="+mn-lt"/>
                <a:ea typeface="+mn-ea"/>
                <a:cs typeface="+mn-cs"/>
                <a:sym typeface="Arial"/>
              </a:defRPr>
            </a:lvl3pPr>
            <a:lvl4pPr marL="0" marR="0" indent="1905000" algn="l" defTabSz="412750" rtl="0" latinLnBrk="0">
              <a:lnSpc>
                <a:spcPct val="100000"/>
              </a:lnSpc>
              <a:spcBef>
                <a:spcPts val="0"/>
              </a:spcBef>
              <a:spcAft>
                <a:spcPts val="0"/>
              </a:spcAft>
              <a:buClrTx/>
              <a:buSzTx/>
              <a:buFontTx/>
              <a:buNone/>
              <a:tabLst/>
              <a:defRPr sz="1600" b="0" i="0" u="none" strike="noStrike" cap="none" spc="0" baseline="0">
                <a:ln>
                  <a:noFill/>
                </a:ln>
                <a:solidFill>
                  <a:srgbClr val="1C3549"/>
                </a:solidFill>
                <a:uFillTx/>
                <a:latin typeface="+mn-lt"/>
                <a:ea typeface="+mn-ea"/>
                <a:cs typeface="+mn-cs"/>
                <a:sym typeface="Arial"/>
              </a:defRPr>
            </a:lvl4pPr>
            <a:lvl5pPr marL="0" marR="0" indent="2540000" algn="l" defTabSz="412750" rtl="0" latinLnBrk="0">
              <a:lnSpc>
                <a:spcPct val="100000"/>
              </a:lnSpc>
              <a:spcBef>
                <a:spcPts val="0"/>
              </a:spcBef>
              <a:spcAft>
                <a:spcPts val="0"/>
              </a:spcAft>
              <a:buClrTx/>
              <a:buSzTx/>
              <a:buFontTx/>
              <a:buNone/>
              <a:tabLst/>
              <a:defRPr sz="1600" b="0" i="0" u="none" strike="noStrike" cap="none" spc="0" baseline="0">
                <a:ln>
                  <a:noFill/>
                </a:ln>
                <a:solidFill>
                  <a:srgbClr val="1C3549"/>
                </a:solidFill>
                <a:uFillTx/>
                <a:latin typeface="+mn-lt"/>
                <a:ea typeface="+mn-ea"/>
                <a:cs typeface="+mn-cs"/>
                <a:sym typeface="Arial"/>
              </a:defRPr>
            </a:lvl5pPr>
            <a:lvl6pPr marL="3370383" marR="0" indent="-195384" algn="l" defTabSz="412750" rtl="0" latinLnBrk="0">
              <a:lnSpc>
                <a:spcPct val="100000"/>
              </a:lnSpc>
              <a:spcBef>
                <a:spcPts val="0"/>
              </a:spcBef>
              <a:spcAft>
                <a:spcPts val="0"/>
              </a:spcAft>
              <a:buClrTx/>
              <a:buSzPct val="75000"/>
              <a:buFontTx/>
              <a:buChar char="•"/>
              <a:tabLst/>
              <a:defRPr sz="1600" b="0" i="0" u="none" strike="noStrike" cap="none" spc="0" baseline="0">
                <a:ln>
                  <a:noFill/>
                </a:ln>
                <a:solidFill>
                  <a:srgbClr val="1C3549"/>
                </a:solidFill>
                <a:uFillTx/>
                <a:latin typeface="+mn-lt"/>
                <a:ea typeface="+mn-ea"/>
                <a:cs typeface="+mn-cs"/>
                <a:sym typeface="Arial"/>
              </a:defRPr>
            </a:lvl6pPr>
            <a:lvl7pPr marL="4005383" marR="0" indent="-195383" algn="l" defTabSz="412750" rtl="0" latinLnBrk="0">
              <a:lnSpc>
                <a:spcPct val="100000"/>
              </a:lnSpc>
              <a:spcBef>
                <a:spcPts val="0"/>
              </a:spcBef>
              <a:spcAft>
                <a:spcPts val="0"/>
              </a:spcAft>
              <a:buClrTx/>
              <a:buSzPct val="75000"/>
              <a:buFontTx/>
              <a:buChar char="•"/>
              <a:tabLst/>
              <a:defRPr sz="1600" b="0" i="0" u="none" strike="noStrike" cap="none" spc="0" baseline="0">
                <a:ln>
                  <a:noFill/>
                </a:ln>
                <a:solidFill>
                  <a:srgbClr val="1C3549"/>
                </a:solidFill>
                <a:uFillTx/>
                <a:latin typeface="+mn-lt"/>
                <a:ea typeface="+mn-ea"/>
                <a:cs typeface="+mn-cs"/>
                <a:sym typeface="Arial"/>
              </a:defRPr>
            </a:lvl7pPr>
            <a:lvl8pPr marL="4640383" marR="0" indent="-195383" algn="l" defTabSz="412750" rtl="0" latinLnBrk="0">
              <a:lnSpc>
                <a:spcPct val="100000"/>
              </a:lnSpc>
              <a:spcBef>
                <a:spcPts val="0"/>
              </a:spcBef>
              <a:spcAft>
                <a:spcPts val="0"/>
              </a:spcAft>
              <a:buClrTx/>
              <a:buSzPct val="75000"/>
              <a:buFontTx/>
              <a:buChar char="•"/>
              <a:tabLst/>
              <a:defRPr sz="1600" b="0" i="0" u="none" strike="noStrike" cap="none" spc="0" baseline="0">
                <a:ln>
                  <a:noFill/>
                </a:ln>
                <a:solidFill>
                  <a:srgbClr val="1C3549"/>
                </a:solidFill>
                <a:uFillTx/>
                <a:latin typeface="+mn-lt"/>
                <a:ea typeface="+mn-ea"/>
                <a:cs typeface="+mn-cs"/>
                <a:sym typeface="Arial"/>
              </a:defRPr>
            </a:lvl8pPr>
            <a:lvl9pPr marL="5275383" marR="0" indent="-195383" algn="l" defTabSz="412750" rtl="0" latinLnBrk="0">
              <a:lnSpc>
                <a:spcPct val="100000"/>
              </a:lnSpc>
              <a:spcBef>
                <a:spcPts val="0"/>
              </a:spcBef>
              <a:spcAft>
                <a:spcPts val="0"/>
              </a:spcAft>
              <a:buClrTx/>
              <a:buSzPct val="75000"/>
              <a:buFontTx/>
              <a:buChar char="•"/>
              <a:tabLst/>
              <a:defRPr sz="1600" b="0" i="0" u="none" strike="noStrike" cap="none" spc="0" baseline="0">
                <a:ln>
                  <a:noFill/>
                </a:ln>
                <a:solidFill>
                  <a:srgbClr val="1C3549"/>
                </a:solidFill>
                <a:uFillTx/>
                <a:latin typeface="+mn-lt"/>
                <a:ea typeface="+mn-ea"/>
                <a:cs typeface="+mn-cs"/>
                <a:sym typeface="Arial"/>
              </a:defRPr>
            </a:lvl9pPr>
          </a:lstStyle>
          <a:p>
            <a:pPr>
              <a:spcAft>
                <a:spcPts val="450"/>
              </a:spcAft>
            </a:pPr>
            <a:r>
              <a:rPr lang="en-US" sz="1350" kern="0" dirty="0"/>
              <a:t>IBM’s statements regarding its plans, directions, and intent are subject to change or withdrawal without notice at IBM’s sole discretion.</a:t>
            </a:r>
          </a:p>
          <a:p>
            <a:pPr>
              <a:spcAft>
                <a:spcPts val="450"/>
              </a:spcAft>
            </a:pPr>
            <a:r>
              <a:rPr lang="en-US" sz="1350" kern="0" dirty="0"/>
              <a:t>Information regarding potential future products is intended to outline our general product direction and it should not be relied on in making a purchasing decision. </a:t>
            </a:r>
          </a:p>
          <a:p>
            <a:pPr>
              <a:spcAft>
                <a:spcPts val="450"/>
              </a:spcAft>
            </a:pPr>
            <a:r>
              <a:rPr lang="en-US" sz="1350" kern="0" dirty="0"/>
              <a:t>The information mentioned regarding potential future products is not a commitment, promise, or legal obligation to deliver any material, code or functionality. Information about potential future products may not be incorporated into any contract. </a:t>
            </a:r>
          </a:p>
          <a:p>
            <a:pPr>
              <a:spcAft>
                <a:spcPts val="450"/>
              </a:spcAft>
            </a:pPr>
            <a:r>
              <a:rPr lang="en-US" sz="1350" kern="0" dirty="0"/>
              <a:t>The development, release, and timing of any future features or functionality described for our products remains at our sole discretion. </a:t>
            </a:r>
          </a:p>
          <a:p>
            <a:pPr>
              <a:spcAft>
                <a:spcPts val="450"/>
              </a:spcAft>
            </a:pPr>
            <a:r>
              <a:rPr lang="en-US" sz="1350" kern="0" dirty="0"/>
              <a:t>Performance is based on measurements and projections using standard IBM benchmarks in a controlled environment. The actual throughput or performance that any user will experience will vary depending upon many factors, including considerations such as the amount of multiprogramming in the user’s job stream, the I/O configuration, the storage configuration, and the workload processed. Therefore, no assurance can be given that an individual user will achieve results similar to those stated here. </a:t>
            </a:r>
          </a:p>
          <a:p>
            <a:pPr>
              <a:spcAft>
                <a:spcPts val="450"/>
              </a:spcAft>
            </a:pPr>
            <a:endParaRPr lang="en-US" sz="1350" kern="0" dirty="0"/>
          </a:p>
        </p:txBody>
      </p:sp>
    </p:spTree>
    <p:extLst>
      <p:ext uri="{BB962C8B-B14F-4D97-AF65-F5344CB8AC3E}">
        <p14:creationId xmlns:p14="http://schemas.microsoft.com/office/powerpoint/2010/main" val="3462648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8DAC6C-3976-EC49-8BD8-1C516BF9816B}"/>
              </a:ext>
            </a:extLst>
          </p:cNvPr>
          <p:cNvSpPr>
            <a:spLocks noGrp="1"/>
          </p:cNvSpPr>
          <p:nvPr>
            <p:ph type="title"/>
          </p:nvPr>
        </p:nvSpPr>
        <p:spPr>
          <a:xfrm>
            <a:off x="232540" y="259553"/>
            <a:ext cx="4868917" cy="4624394"/>
          </a:xfrm>
          <a:noFill/>
          <a:ln>
            <a:noFill/>
          </a:ln>
        </p:spPr>
        <p:txBody>
          <a:bodyPr/>
          <a:lstStyle/>
          <a:p>
            <a:pPr marL="182880"/>
            <a:r>
              <a:rPr lang="en-US" sz="1800" b="1" dirty="0">
                <a:latin typeface="Arial" panose="020B0604020202020204" pitchFamily="34" charset="0"/>
                <a:cs typeface="Arial" panose="020B0604020202020204" pitchFamily="34" charset="0"/>
              </a:rPr>
              <a:t>Agenda:</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IBM Informix offering priorities</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Major themes in IBM Informix 14.10</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Key technical enhancements</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Installation simplified</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Security</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InformixHQ</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IN" sz="1800" dirty="0">
                <a:latin typeface="Arial" panose="020B0604020202020204" pitchFamily="34" charset="0"/>
                <a:cs typeface="Arial" panose="020B0604020202020204" pitchFamily="34" charset="0"/>
              </a:rPr>
              <a:t>IBM Informix for Hybrid Cloud</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Recap Q&amp;A</a:t>
            </a:r>
          </a:p>
        </p:txBody>
      </p:sp>
      <p:pic>
        <p:nvPicPr>
          <p:cNvPr id="5" name="Picture 4">
            <a:extLst>
              <a:ext uri="{FF2B5EF4-FFF2-40B4-BE49-F238E27FC236}">
                <a16:creationId xmlns:a16="http://schemas.microsoft.com/office/drawing/2014/main" id="{C484106A-F455-6948-8764-CC2CDC85A8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51801"/>
          <a:stretch/>
        </p:blipFill>
        <p:spPr>
          <a:xfrm>
            <a:off x="5101457" y="952263"/>
            <a:ext cx="3112286" cy="3637539"/>
          </a:xfrm>
          <a:prstGeom prst="rect">
            <a:avLst/>
          </a:prstGeom>
        </p:spPr>
      </p:pic>
      <p:sp>
        <p:nvSpPr>
          <p:cNvPr id="6" name="Slide Number Placeholder 2">
            <a:extLst>
              <a:ext uri="{FF2B5EF4-FFF2-40B4-BE49-F238E27FC236}">
                <a16:creationId xmlns:a16="http://schemas.microsoft.com/office/drawing/2014/main" id="{D635FE09-CB4A-C342-98F7-1117AE21D1DB}"/>
              </a:ext>
            </a:extLst>
          </p:cNvPr>
          <p:cNvSpPr txBox="1">
            <a:spLocks/>
          </p:cNvSpPr>
          <p:nvPr/>
        </p:nvSpPr>
        <p:spPr>
          <a:xfrm>
            <a:off x="6976240" y="4872554"/>
            <a:ext cx="2057400" cy="137160"/>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defRPr/>
            </a:pPr>
            <a:fld id="{D0BE6F14-FF48-0F4F-A8AA-2E3F25371E4A}" type="slidenum">
              <a:rPr lang="en-US" sz="800" smtClean="0">
                <a:solidFill>
                  <a:srgbClr val="000000"/>
                </a:solidFill>
                <a:latin typeface="Arial" panose="020B0604020202020204" pitchFamily="34" charset="0"/>
                <a:cs typeface="Arial" panose="020B0604020202020204" pitchFamily="34" charset="0"/>
              </a:rPr>
              <a:pPr algn="r">
                <a:defRPr/>
              </a:pPr>
              <a:t>3</a:t>
            </a:fld>
            <a:endParaRPr lang="en-US" sz="8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7474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00B578-258A-734D-AC87-EDFE163A1C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5651" y="-74544"/>
            <a:ext cx="6243237" cy="3611537"/>
          </a:xfrm>
          <a:prstGeom prst="rect">
            <a:avLst/>
          </a:prstGeom>
        </p:spPr>
      </p:pic>
      <p:sp>
        <p:nvSpPr>
          <p:cNvPr id="10" name="TextBox 9">
            <a:extLst>
              <a:ext uri="{FF2B5EF4-FFF2-40B4-BE49-F238E27FC236}">
                <a16:creationId xmlns:a16="http://schemas.microsoft.com/office/drawing/2014/main" id="{82B24265-3840-614E-8D94-97B9C84B8F3B}"/>
              </a:ext>
            </a:extLst>
          </p:cNvPr>
          <p:cNvSpPr txBox="1"/>
          <p:nvPr/>
        </p:nvSpPr>
        <p:spPr>
          <a:xfrm>
            <a:off x="5247623" y="590177"/>
            <a:ext cx="2579226" cy="300082"/>
          </a:xfrm>
          <a:prstGeom prst="rect">
            <a:avLst/>
          </a:prstGeom>
          <a:noFill/>
        </p:spPr>
        <p:txBody>
          <a:bodyPr wrap="square" rtlCol="0">
            <a:spAutoFit/>
          </a:bodyPr>
          <a:lstStyle/>
          <a:p>
            <a:pPr marL="0" marR="0" lvl="0" indent="0" algn="r" defTabSz="336947"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Light" panose="020B0403050000000000" pitchFamily="34" charset="77"/>
                <a:ea typeface="Microsoft YaHei" panose="020B0503020204020204" pitchFamily="34" charset="-122"/>
              </a:rPr>
              <a:t>Where is IBM Informix </a:t>
            </a:r>
            <a:r>
              <a:rPr kumimoji="0" lang="en-US" sz="1350" b="1" i="0" u="none" strike="noStrike" kern="1200" cap="none" spc="0" normalizeH="0" baseline="0" noProof="0" dirty="0">
                <a:ln>
                  <a:noFill/>
                </a:ln>
                <a:solidFill>
                  <a:srgbClr val="FFFFFF"/>
                </a:solidFill>
                <a:effectLst/>
                <a:uLnTx/>
                <a:uFillTx/>
                <a:latin typeface="IBM Plex Sans Medium" panose="020B0503050000000000" pitchFamily="34" charset="77"/>
                <a:ea typeface="Microsoft YaHei" panose="020B0503020204020204" pitchFamily="34" charset="-122"/>
              </a:rPr>
              <a:t>used</a:t>
            </a:r>
            <a:r>
              <a:rPr kumimoji="0" lang="en-US" sz="1350" b="0" i="0" u="none" strike="noStrike" kern="1200" cap="none" spc="0" normalizeH="0" baseline="0" noProof="0" dirty="0">
                <a:ln>
                  <a:noFill/>
                </a:ln>
                <a:solidFill>
                  <a:srgbClr val="FFFFFF"/>
                </a:solidFill>
                <a:effectLst/>
                <a:uLnTx/>
                <a:uFillTx/>
                <a:latin typeface="Arial" panose="020B0604020202020204" pitchFamily="34" charset="0"/>
                <a:ea typeface="Microsoft YaHei" panose="020B0503020204020204" pitchFamily="34" charset="-122"/>
              </a:rPr>
              <a:t>?</a:t>
            </a:r>
          </a:p>
        </p:txBody>
      </p:sp>
      <p:cxnSp>
        <p:nvCxnSpPr>
          <p:cNvPr id="13" name="Straight Connector 12">
            <a:extLst>
              <a:ext uri="{FF2B5EF4-FFF2-40B4-BE49-F238E27FC236}">
                <a16:creationId xmlns:a16="http://schemas.microsoft.com/office/drawing/2014/main" id="{49202E74-0FDE-F745-963C-A54E5EF248D8}"/>
              </a:ext>
            </a:extLst>
          </p:cNvPr>
          <p:cNvCxnSpPr>
            <a:cxnSpLocks/>
          </p:cNvCxnSpPr>
          <p:nvPr/>
        </p:nvCxnSpPr>
        <p:spPr>
          <a:xfrm>
            <a:off x="5553636" y="897564"/>
            <a:ext cx="3323570" cy="0"/>
          </a:xfrm>
          <a:prstGeom prst="line">
            <a:avLst/>
          </a:prstGeom>
          <a:ln w="3175">
            <a:solidFill>
              <a:schemeClr val="tx2">
                <a:alpha val="40000"/>
              </a:schemeClr>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E6DCF3A4-9126-BD4B-BF6C-D36D742BFD2B}"/>
              </a:ext>
            </a:extLst>
          </p:cNvPr>
          <p:cNvSpPr txBox="1"/>
          <p:nvPr/>
        </p:nvSpPr>
        <p:spPr>
          <a:xfrm>
            <a:off x="0" y="4185176"/>
            <a:ext cx="9144000" cy="461665"/>
          </a:xfrm>
          <a:prstGeom prst="rect">
            <a:avLst/>
          </a:prstGeom>
          <a:solidFill>
            <a:schemeClr val="bg1"/>
          </a:solidFill>
        </p:spPr>
        <p:txBody>
          <a:bodyPr wrap="square" rtlCol="0">
            <a:spAutoFit/>
          </a:bodyPr>
          <a:lstStyle/>
          <a:p>
            <a:pPr marL="0" marR="0" lvl="0" indent="0" algn="ctr" defTabSz="336947"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IBM Plex Sans Light" panose="020B0403050000000000" pitchFamily="34" charset="77"/>
                <a:ea typeface="Microsoft YaHei" panose="020B0503020204020204" pitchFamily="34" charset="-122"/>
              </a:rPr>
              <a:t>IBM Informix is </a:t>
            </a:r>
            <a:r>
              <a:rPr kumimoji="0" lang="en-US" sz="2400" b="1" i="0" u="none" strike="noStrike" kern="1200" cap="none" spc="0" normalizeH="0" baseline="0" noProof="0" dirty="0">
                <a:ln>
                  <a:noFill/>
                </a:ln>
                <a:solidFill>
                  <a:srgbClr val="000000"/>
                </a:solidFill>
                <a:effectLst/>
                <a:uLnTx/>
                <a:uFillTx/>
                <a:latin typeface="IBM Plex Sans Medium" panose="020B0503050000000000" pitchFamily="34" charset="77"/>
                <a:ea typeface="Microsoft YaHei" panose="020B0503020204020204" pitchFamily="34" charset="-122"/>
              </a:rPr>
              <a:t>everywhere.</a:t>
            </a: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endParaRPr>
          </a:p>
        </p:txBody>
      </p:sp>
      <p:pic>
        <p:nvPicPr>
          <p:cNvPr id="21" name="Picture 20">
            <a:extLst>
              <a:ext uri="{FF2B5EF4-FFF2-40B4-BE49-F238E27FC236}">
                <a16:creationId xmlns:a16="http://schemas.microsoft.com/office/drawing/2014/main" id="{D9AF4786-974B-1F4E-9F10-6B34B15B7CD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25007" y="2974096"/>
            <a:ext cx="934607" cy="851918"/>
          </a:xfrm>
          <a:prstGeom prst="rect">
            <a:avLst/>
          </a:prstGeom>
        </p:spPr>
      </p:pic>
      <p:pic>
        <p:nvPicPr>
          <p:cNvPr id="23" name="Picture 22">
            <a:extLst>
              <a:ext uri="{FF2B5EF4-FFF2-40B4-BE49-F238E27FC236}">
                <a16:creationId xmlns:a16="http://schemas.microsoft.com/office/drawing/2014/main" id="{5FAEF582-7003-C44D-A34B-D63A4B61F36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86715" y="1418957"/>
            <a:ext cx="1267055" cy="1124426"/>
          </a:xfrm>
          <a:prstGeom prst="rect">
            <a:avLst/>
          </a:prstGeom>
        </p:spPr>
      </p:pic>
      <p:pic>
        <p:nvPicPr>
          <p:cNvPr id="27" name="Picture 26">
            <a:extLst>
              <a:ext uri="{FF2B5EF4-FFF2-40B4-BE49-F238E27FC236}">
                <a16:creationId xmlns:a16="http://schemas.microsoft.com/office/drawing/2014/main" id="{2CB4BBA3-1EDF-7B4F-985B-3FE973E469F8}"/>
              </a:ext>
            </a:extLst>
          </p:cNvPr>
          <p:cNvPicPr>
            <a:picLocks noChangeAspect="1"/>
          </p:cNvPicPr>
          <p:nvPr/>
        </p:nvPicPr>
        <p:blipFill rotWithShape="1">
          <a:blip r:embed="rId6" cstate="screen">
            <a:alphaModFix amt="40000"/>
            <a:extLst>
              <a:ext uri="{28A0092B-C50C-407E-A947-70E740481C1C}">
                <a14:useLocalDpi xmlns:a14="http://schemas.microsoft.com/office/drawing/2010/main"/>
              </a:ext>
            </a:extLst>
          </a:blip>
          <a:srcRect/>
          <a:stretch/>
        </p:blipFill>
        <p:spPr>
          <a:xfrm>
            <a:off x="6716611" y="182072"/>
            <a:ext cx="411054" cy="436122"/>
          </a:xfrm>
          <a:prstGeom prst="rect">
            <a:avLst/>
          </a:prstGeom>
        </p:spPr>
      </p:pic>
      <p:pic>
        <p:nvPicPr>
          <p:cNvPr id="28" name="Picture 27">
            <a:extLst>
              <a:ext uri="{FF2B5EF4-FFF2-40B4-BE49-F238E27FC236}">
                <a16:creationId xmlns:a16="http://schemas.microsoft.com/office/drawing/2014/main" id="{1BCD3F66-F0FF-CE4E-9909-4F3E4B4C03B6}"/>
              </a:ext>
            </a:extLst>
          </p:cNvPr>
          <p:cNvPicPr>
            <a:picLocks noChangeAspect="1"/>
          </p:cNvPicPr>
          <p:nvPr/>
        </p:nvPicPr>
        <p:blipFill rotWithShape="1">
          <a:blip r:embed="rId7" cstate="screen">
            <a:alphaModFix/>
            <a:extLst>
              <a:ext uri="{28A0092B-C50C-407E-A947-70E740481C1C}">
                <a14:useLocalDpi xmlns:a14="http://schemas.microsoft.com/office/drawing/2010/main"/>
              </a:ext>
            </a:extLst>
          </a:blip>
          <a:srcRect/>
          <a:stretch/>
        </p:blipFill>
        <p:spPr>
          <a:xfrm>
            <a:off x="7167447" y="152048"/>
            <a:ext cx="411054" cy="436122"/>
          </a:xfrm>
          <a:prstGeom prst="rect">
            <a:avLst/>
          </a:prstGeom>
        </p:spPr>
      </p:pic>
      <p:pic>
        <p:nvPicPr>
          <p:cNvPr id="29" name="Picture 28">
            <a:extLst>
              <a:ext uri="{FF2B5EF4-FFF2-40B4-BE49-F238E27FC236}">
                <a16:creationId xmlns:a16="http://schemas.microsoft.com/office/drawing/2014/main" id="{C9D60D66-2A96-F24B-9B01-A942BB61EB13}"/>
              </a:ext>
            </a:extLst>
          </p:cNvPr>
          <p:cNvPicPr>
            <a:picLocks noChangeAspect="1"/>
          </p:cNvPicPr>
          <p:nvPr/>
        </p:nvPicPr>
        <p:blipFill rotWithShape="1">
          <a:blip r:embed="rId8" cstate="screen">
            <a:alphaModFix amt="40000"/>
            <a:extLst>
              <a:ext uri="{28A0092B-C50C-407E-A947-70E740481C1C}">
                <a14:useLocalDpi xmlns:a14="http://schemas.microsoft.com/office/drawing/2010/main"/>
              </a:ext>
            </a:extLst>
          </a:blip>
          <a:srcRect/>
          <a:stretch/>
        </p:blipFill>
        <p:spPr>
          <a:xfrm>
            <a:off x="8006739" y="162379"/>
            <a:ext cx="436122" cy="436122"/>
          </a:xfrm>
          <a:prstGeom prst="rect">
            <a:avLst/>
          </a:prstGeom>
        </p:spPr>
      </p:pic>
      <p:pic>
        <p:nvPicPr>
          <p:cNvPr id="30" name="Picture 29">
            <a:extLst>
              <a:ext uri="{FF2B5EF4-FFF2-40B4-BE49-F238E27FC236}">
                <a16:creationId xmlns:a16="http://schemas.microsoft.com/office/drawing/2014/main" id="{9AD9FF78-93CB-4E4F-9895-71C7B06BE647}"/>
              </a:ext>
            </a:extLst>
          </p:cNvPr>
          <p:cNvPicPr>
            <a:picLocks noChangeAspect="1"/>
          </p:cNvPicPr>
          <p:nvPr/>
        </p:nvPicPr>
        <p:blipFill rotWithShape="1">
          <a:blip r:embed="rId9" cstate="screen">
            <a:alphaModFix amt="40000"/>
            <a:extLst>
              <a:ext uri="{28A0092B-C50C-407E-A947-70E740481C1C}">
                <a14:useLocalDpi xmlns:a14="http://schemas.microsoft.com/office/drawing/2010/main"/>
              </a:ext>
            </a:extLst>
          </a:blip>
          <a:srcRect/>
          <a:stretch/>
        </p:blipFill>
        <p:spPr>
          <a:xfrm>
            <a:off x="7584141" y="163179"/>
            <a:ext cx="436122" cy="436122"/>
          </a:xfrm>
          <a:prstGeom prst="rect">
            <a:avLst/>
          </a:prstGeom>
        </p:spPr>
      </p:pic>
      <p:pic>
        <p:nvPicPr>
          <p:cNvPr id="31" name="Picture 30">
            <a:extLst>
              <a:ext uri="{FF2B5EF4-FFF2-40B4-BE49-F238E27FC236}">
                <a16:creationId xmlns:a16="http://schemas.microsoft.com/office/drawing/2014/main" id="{35ADB883-2EFE-9A49-AFBB-66F433B3AB75}"/>
              </a:ext>
            </a:extLst>
          </p:cNvPr>
          <p:cNvPicPr>
            <a:picLocks noChangeAspect="1"/>
          </p:cNvPicPr>
          <p:nvPr/>
        </p:nvPicPr>
        <p:blipFill rotWithShape="1">
          <a:blip r:embed="rId10" cstate="screen">
            <a:alphaModFix amt="40000"/>
            <a:extLst>
              <a:ext uri="{28A0092B-C50C-407E-A947-70E740481C1C}">
                <a14:useLocalDpi xmlns:a14="http://schemas.microsoft.com/office/drawing/2010/main"/>
              </a:ext>
            </a:extLst>
          </a:blip>
          <a:srcRect/>
          <a:stretch/>
        </p:blipFill>
        <p:spPr>
          <a:xfrm>
            <a:off x="8479278" y="170852"/>
            <a:ext cx="436122" cy="436122"/>
          </a:xfrm>
          <a:prstGeom prst="rect">
            <a:avLst/>
          </a:prstGeom>
        </p:spPr>
      </p:pic>
      <p:pic>
        <p:nvPicPr>
          <p:cNvPr id="24" name="Graphic 23" descr="Shopping cart">
            <a:extLst>
              <a:ext uri="{FF2B5EF4-FFF2-40B4-BE49-F238E27FC236}">
                <a16:creationId xmlns:a16="http://schemas.microsoft.com/office/drawing/2014/main" id="{003CDE35-427C-574E-A5CE-202DF2C649B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76030" y="897564"/>
            <a:ext cx="685800" cy="685800"/>
          </a:xfrm>
          <a:prstGeom prst="rect">
            <a:avLst/>
          </a:prstGeom>
        </p:spPr>
      </p:pic>
      <p:sp>
        <p:nvSpPr>
          <p:cNvPr id="44" name="TextBox 43">
            <a:extLst>
              <a:ext uri="{FF2B5EF4-FFF2-40B4-BE49-F238E27FC236}">
                <a16:creationId xmlns:a16="http://schemas.microsoft.com/office/drawing/2014/main" id="{B611BA4A-D647-5A45-8E3F-EED4C6BDC47F}"/>
              </a:ext>
            </a:extLst>
          </p:cNvPr>
          <p:cNvSpPr txBox="1"/>
          <p:nvPr/>
        </p:nvSpPr>
        <p:spPr>
          <a:xfrm>
            <a:off x="976030" y="1504634"/>
            <a:ext cx="940094" cy="300082"/>
          </a:xfrm>
          <a:prstGeom prst="rect">
            <a:avLst/>
          </a:prstGeom>
          <a:noFill/>
        </p:spPr>
        <p:txBody>
          <a:bodyPr wrap="square" rtlCol="0">
            <a:spAutoFit/>
          </a:bodyPr>
          <a:lstStyle/>
          <a:p>
            <a:pPr marL="0" marR="0" lvl="0" indent="0" algn="l" defTabSz="336947"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a:ln>
                  <a:noFill/>
                </a:ln>
                <a:solidFill>
                  <a:srgbClr val="FFFFFF"/>
                </a:solidFill>
                <a:effectLst/>
                <a:uLnTx/>
                <a:uFillTx/>
                <a:latin typeface="Herculanum" panose="02000505000000020004" pitchFamily="2" charset="77"/>
                <a:ea typeface="Microsoft YaHei" panose="020B0503020204020204" pitchFamily="34" charset="-122"/>
              </a:rPr>
              <a:t>Retail</a:t>
            </a:r>
          </a:p>
        </p:txBody>
      </p:sp>
      <p:sp>
        <p:nvSpPr>
          <p:cNvPr id="45" name="TextBox 44">
            <a:extLst>
              <a:ext uri="{FF2B5EF4-FFF2-40B4-BE49-F238E27FC236}">
                <a16:creationId xmlns:a16="http://schemas.microsoft.com/office/drawing/2014/main" id="{4DD6E3FF-08C2-4745-881D-FEDB6BA9AAFD}"/>
              </a:ext>
            </a:extLst>
          </p:cNvPr>
          <p:cNvSpPr txBox="1"/>
          <p:nvPr/>
        </p:nvSpPr>
        <p:spPr>
          <a:xfrm>
            <a:off x="785651" y="3684740"/>
            <a:ext cx="1308854" cy="461665"/>
          </a:xfrm>
          <a:prstGeom prst="rect">
            <a:avLst/>
          </a:prstGeom>
          <a:noFill/>
        </p:spPr>
        <p:txBody>
          <a:bodyPr wrap="square" rtlCol="0">
            <a:spAutoFit/>
          </a:bodyPr>
          <a:lstStyle/>
          <a:p>
            <a:pPr marL="0" marR="0" lvl="0" indent="0" algn="l" defTabSz="33694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Herculanum" panose="02000505000000020004" pitchFamily="2" charset="77"/>
                <a:ea typeface="Microsoft YaHei" panose="020B0503020204020204" pitchFamily="34" charset="-122"/>
              </a:rPr>
              <a:t>Credit transactions</a:t>
            </a:r>
          </a:p>
        </p:txBody>
      </p:sp>
      <p:pic>
        <p:nvPicPr>
          <p:cNvPr id="50" name="Graphic 49" descr="Network">
            <a:extLst>
              <a:ext uri="{FF2B5EF4-FFF2-40B4-BE49-F238E27FC236}">
                <a16:creationId xmlns:a16="http://schemas.microsoft.com/office/drawing/2014/main" id="{F3237E7F-648B-B24F-B58C-6B6C85E60C40}"/>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8033905" y="2524765"/>
            <a:ext cx="547499" cy="547499"/>
          </a:xfrm>
          <a:prstGeom prst="rect">
            <a:avLst/>
          </a:prstGeom>
        </p:spPr>
      </p:pic>
      <p:sp>
        <p:nvSpPr>
          <p:cNvPr id="51" name="TextBox 50">
            <a:extLst>
              <a:ext uri="{FF2B5EF4-FFF2-40B4-BE49-F238E27FC236}">
                <a16:creationId xmlns:a16="http://schemas.microsoft.com/office/drawing/2014/main" id="{8BC97273-CDCE-5545-8A01-3805071E6320}"/>
              </a:ext>
            </a:extLst>
          </p:cNvPr>
          <p:cNvSpPr txBox="1"/>
          <p:nvPr/>
        </p:nvSpPr>
        <p:spPr>
          <a:xfrm>
            <a:off x="7826849" y="2944699"/>
            <a:ext cx="961611" cy="300082"/>
          </a:xfrm>
          <a:prstGeom prst="rect">
            <a:avLst/>
          </a:prstGeom>
          <a:noFill/>
        </p:spPr>
        <p:txBody>
          <a:bodyPr wrap="square" rtlCol="0">
            <a:spAutoFit/>
          </a:bodyPr>
          <a:lstStyle/>
          <a:p>
            <a:pPr marL="0" marR="0" lvl="0" indent="0" algn="ctr" defTabSz="336947"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a:ln>
                  <a:noFill/>
                </a:ln>
                <a:solidFill>
                  <a:srgbClr val="FFFFFF"/>
                </a:solidFill>
                <a:effectLst/>
                <a:uLnTx/>
                <a:uFillTx/>
                <a:latin typeface="Herculanum" panose="02000505000000020004" pitchFamily="2" charset="77"/>
                <a:ea typeface="Microsoft YaHei" panose="020B0503020204020204" pitchFamily="34" charset="-122"/>
              </a:rPr>
              <a:t>IoT</a:t>
            </a:r>
          </a:p>
        </p:txBody>
      </p:sp>
      <p:pic>
        <p:nvPicPr>
          <p:cNvPr id="53" name="Graphic 52" descr="Satellite dish">
            <a:extLst>
              <a:ext uri="{FF2B5EF4-FFF2-40B4-BE49-F238E27FC236}">
                <a16:creationId xmlns:a16="http://schemas.microsoft.com/office/drawing/2014/main" id="{A09324DF-0B91-1745-9528-E18765260D8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70172" y="1706815"/>
            <a:ext cx="583280" cy="583280"/>
          </a:xfrm>
          <a:prstGeom prst="rect">
            <a:avLst/>
          </a:prstGeom>
        </p:spPr>
      </p:pic>
      <p:sp>
        <p:nvSpPr>
          <p:cNvPr id="54" name="TextBox 53">
            <a:extLst>
              <a:ext uri="{FF2B5EF4-FFF2-40B4-BE49-F238E27FC236}">
                <a16:creationId xmlns:a16="http://schemas.microsoft.com/office/drawing/2014/main" id="{AE9736DE-1CA6-7F48-BB3D-6E4AAA3B9643}"/>
              </a:ext>
            </a:extLst>
          </p:cNvPr>
          <p:cNvSpPr txBox="1"/>
          <p:nvPr/>
        </p:nvSpPr>
        <p:spPr>
          <a:xfrm>
            <a:off x="213792" y="2191642"/>
            <a:ext cx="1105138" cy="276999"/>
          </a:xfrm>
          <a:prstGeom prst="rect">
            <a:avLst/>
          </a:prstGeom>
          <a:noFill/>
        </p:spPr>
        <p:txBody>
          <a:bodyPr wrap="square" rtlCol="0">
            <a:spAutoFit/>
          </a:bodyPr>
          <a:lstStyle/>
          <a:p>
            <a:pPr marL="0" marR="0" lvl="0" indent="0" algn="l" defTabSz="33694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Herculanum" panose="02000505000000020004" pitchFamily="2" charset="77"/>
                <a:ea typeface="Microsoft YaHei" panose="020B0503020204020204" pitchFamily="34" charset="-122"/>
              </a:rPr>
              <a:t>aerospace</a:t>
            </a:r>
          </a:p>
        </p:txBody>
      </p:sp>
      <p:pic>
        <p:nvPicPr>
          <p:cNvPr id="56" name="Graphic 55" descr="Telephone">
            <a:extLst>
              <a:ext uri="{FF2B5EF4-FFF2-40B4-BE49-F238E27FC236}">
                <a16:creationId xmlns:a16="http://schemas.microsoft.com/office/drawing/2014/main" id="{9980492C-AC93-EE4F-BFD6-DC0EF82E4523}"/>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2268522" y="2962539"/>
            <a:ext cx="438582" cy="438582"/>
          </a:xfrm>
          <a:prstGeom prst="rect">
            <a:avLst/>
          </a:prstGeom>
        </p:spPr>
      </p:pic>
      <p:sp>
        <p:nvSpPr>
          <p:cNvPr id="57" name="TextBox 56">
            <a:extLst>
              <a:ext uri="{FF2B5EF4-FFF2-40B4-BE49-F238E27FC236}">
                <a16:creationId xmlns:a16="http://schemas.microsoft.com/office/drawing/2014/main" id="{DCC21437-4413-354A-8E79-23D839A34D54}"/>
              </a:ext>
            </a:extLst>
          </p:cNvPr>
          <p:cNvSpPr txBox="1"/>
          <p:nvPr/>
        </p:nvSpPr>
        <p:spPr>
          <a:xfrm>
            <a:off x="2131216" y="3315320"/>
            <a:ext cx="940094" cy="300082"/>
          </a:xfrm>
          <a:prstGeom prst="rect">
            <a:avLst/>
          </a:prstGeom>
          <a:noFill/>
        </p:spPr>
        <p:txBody>
          <a:bodyPr wrap="square" rtlCol="0">
            <a:spAutoFit/>
          </a:bodyPr>
          <a:lstStyle/>
          <a:p>
            <a:pPr marL="0" marR="0" lvl="0" indent="0" algn="l" defTabSz="336947"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a:ln>
                  <a:noFill/>
                </a:ln>
                <a:solidFill>
                  <a:srgbClr val="FFFFFF"/>
                </a:solidFill>
                <a:effectLst/>
                <a:uLnTx/>
                <a:uFillTx/>
                <a:latin typeface="Herculanum" panose="02000505000000020004" pitchFamily="2" charset="77"/>
                <a:ea typeface="Microsoft YaHei" panose="020B0503020204020204" pitchFamily="34" charset="-122"/>
              </a:rPr>
              <a:t>telecom</a:t>
            </a:r>
          </a:p>
        </p:txBody>
      </p:sp>
      <p:pic>
        <p:nvPicPr>
          <p:cNvPr id="59" name="Graphic 58" descr="Court">
            <a:extLst>
              <a:ext uri="{FF2B5EF4-FFF2-40B4-BE49-F238E27FC236}">
                <a16:creationId xmlns:a16="http://schemas.microsoft.com/office/drawing/2014/main" id="{B1CDEEB2-543A-DF48-984A-50703BBA7EC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457741" y="1975699"/>
            <a:ext cx="685800" cy="685800"/>
          </a:xfrm>
          <a:prstGeom prst="rect">
            <a:avLst/>
          </a:prstGeom>
        </p:spPr>
      </p:pic>
      <p:sp>
        <p:nvSpPr>
          <p:cNvPr id="60" name="TextBox 59">
            <a:extLst>
              <a:ext uri="{FF2B5EF4-FFF2-40B4-BE49-F238E27FC236}">
                <a16:creationId xmlns:a16="http://schemas.microsoft.com/office/drawing/2014/main" id="{568D985C-B9EF-9F4F-B20E-589B140E0F57}"/>
              </a:ext>
            </a:extLst>
          </p:cNvPr>
          <p:cNvSpPr txBox="1"/>
          <p:nvPr/>
        </p:nvSpPr>
        <p:spPr>
          <a:xfrm>
            <a:off x="1318930" y="2578566"/>
            <a:ext cx="1208265" cy="276999"/>
          </a:xfrm>
          <a:prstGeom prst="rect">
            <a:avLst/>
          </a:prstGeom>
          <a:noFill/>
        </p:spPr>
        <p:txBody>
          <a:bodyPr wrap="square" rtlCol="0">
            <a:spAutoFit/>
          </a:bodyPr>
          <a:lstStyle/>
          <a:p>
            <a:pPr marL="0" marR="0" lvl="0" indent="0" algn="l" defTabSz="33694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Herculanum" panose="02000505000000020004" pitchFamily="2" charset="77"/>
                <a:ea typeface="Microsoft YaHei" panose="020B0503020204020204" pitchFamily="34" charset="-122"/>
              </a:rPr>
              <a:t>Government</a:t>
            </a:r>
          </a:p>
        </p:txBody>
      </p:sp>
      <p:pic>
        <p:nvPicPr>
          <p:cNvPr id="62" name="Graphic 61" descr="Truck">
            <a:extLst>
              <a:ext uri="{FF2B5EF4-FFF2-40B4-BE49-F238E27FC236}">
                <a16:creationId xmlns:a16="http://schemas.microsoft.com/office/drawing/2014/main" id="{A35C0EDC-C0BF-3047-B1C9-F964850C716A}"/>
              </a:ext>
            </a:extLst>
          </p:cNvPr>
          <p:cNvPicPr>
            <a:picLocks noChangeAspect="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8078247" y="3290616"/>
            <a:ext cx="449563" cy="449563"/>
          </a:xfrm>
          <a:prstGeom prst="rect">
            <a:avLst/>
          </a:prstGeom>
        </p:spPr>
      </p:pic>
      <p:pic>
        <p:nvPicPr>
          <p:cNvPr id="64" name="Graphic 63" descr="Airplane">
            <a:extLst>
              <a:ext uri="{FF2B5EF4-FFF2-40B4-BE49-F238E27FC236}">
                <a16:creationId xmlns:a16="http://schemas.microsoft.com/office/drawing/2014/main" id="{9BFA7FF8-7EDA-0B4A-A577-546CCE3710E0}"/>
              </a:ext>
            </a:extLst>
          </p:cNvPr>
          <p:cNvPicPr>
            <a:picLocks noChangeAspect="1"/>
          </p:cNvPicPr>
          <p:nvPr/>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8479278" y="3364800"/>
            <a:ext cx="395083" cy="395083"/>
          </a:xfrm>
          <a:prstGeom prst="rect">
            <a:avLst/>
          </a:prstGeom>
        </p:spPr>
      </p:pic>
      <p:sp>
        <p:nvSpPr>
          <p:cNvPr id="65" name="TextBox 64">
            <a:extLst>
              <a:ext uri="{FF2B5EF4-FFF2-40B4-BE49-F238E27FC236}">
                <a16:creationId xmlns:a16="http://schemas.microsoft.com/office/drawing/2014/main" id="{377190EB-8A0A-A644-B8DA-355928E955AF}"/>
              </a:ext>
            </a:extLst>
          </p:cNvPr>
          <p:cNvSpPr txBox="1"/>
          <p:nvPr/>
        </p:nvSpPr>
        <p:spPr>
          <a:xfrm>
            <a:off x="7976421" y="3627610"/>
            <a:ext cx="1041920" cy="276999"/>
          </a:xfrm>
          <a:prstGeom prst="rect">
            <a:avLst/>
          </a:prstGeom>
          <a:noFill/>
        </p:spPr>
        <p:txBody>
          <a:bodyPr wrap="square" rtlCol="0">
            <a:spAutoFit/>
          </a:bodyPr>
          <a:lstStyle/>
          <a:p>
            <a:pPr marL="0" marR="0" lvl="0" indent="0" algn="l" defTabSz="33694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Herculanum" panose="02000505000000020004" pitchFamily="2" charset="77"/>
                <a:ea typeface="Microsoft YaHei" panose="020B0503020204020204" pitchFamily="34" charset="-122"/>
              </a:rPr>
              <a:t>Transport</a:t>
            </a:r>
          </a:p>
        </p:txBody>
      </p:sp>
      <p:pic>
        <p:nvPicPr>
          <p:cNvPr id="67" name="Graphic 66" descr="Windmill">
            <a:extLst>
              <a:ext uri="{FF2B5EF4-FFF2-40B4-BE49-F238E27FC236}">
                <a16:creationId xmlns:a16="http://schemas.microsoft.com/office/drawing/2014/main" id="{EA7A3E6B-6F43-3245-AA04-2D06BAC0C9B7}"/>
              </a:ext>
            </a:extLst>
          </p:cNvPr>
          <p:cNvPicPr>
            <a:picLocks noChangeAspect="1"/>
          </p:cNvPicPr>
          <p:nvPr/>
        </p:nvPicPr>
        <p:blipFill>
          <a:blip r:embed="rId25" cstate="screen">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5640002" y="3413348"/>
            <a:ext cx="392415" cy="392415"/>
          </a:xfrm>
          <a:prstGeom prst="rect">
            <a:avLst/>
          </a:prstGeom>
        </p:spPr>
      </p:pic>
      <p:sp>
        <p:nvSpPr>
          <p:cNvPr id="68" name="TextBox 67">
            <a:extLst>
              <a:ext uri="{FF2B5EF4-FFF2-40B4-BE49-F238E27FC236}">
                <a16:creationId xmlns:a16="http://schemas.microsoft.com/office/drawing/2014/main" id="{4CA25A44-46BA-A149-AF7A-354BD15C981A}"/>
              </a:ext>
            </a:extLst>
          </p:cNvPr>
          <p:cNvSpPr txBox="1"/>
          <p:nvPr/>
        </p:nvSpPr>
        <p:spPr>
          <a:xfrm>
            <a:off x="5496391" y="3731500"/>
            <a:ext cx="940094" cy="415498"/>
          </a:xfrm>
          <a:prstGeom prst="rect">
            <a:avLst/>
          </a:prstGeom>
          <a:noFill/>
        </p:spPr>
        <p:txBody>
          <a:bodyPr wrap="square" rtlCol="0">
            <a:spAutoFit/>
          </a:bodyPr>
          <a:lstStyle/>
          <a:p>
            <a:pPr marL="0" marR="0" lvl="0" indent="0" algn="l" defTabSz="336947"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Herculanum" panose="02000505000000020004" pitchFamily="2" charset="77"/>
                <a:ea typeface="Microsoft YaHei" panose="020B0503020204020204" pitchFamily="34" charset="-122"/>
              </a:rPr>
              <a:t>Energy &amp; utilities</a:t>
            </a:r>
          </a:p>
        </p:txBody>
      </p:sp>
      <p:pic>
        <p:nvPicPr>
          <p:cNvPr id="70" name="Graphic 69" descr="Books">
            <a:extLst>
              <a:ext uri="{FF2B5EF4-FFF2-40B4-BE49-F238E27FC236}">
                <a16:creationId xmlns:a16="http://schemas.microsoft.com/office/drawing/2014/main" id="{48A4F553-FF55-6246-BAC4-0E305B5DFF85}"/>
              </a:ext>
            </a:extLst>
          </p:cNvPr>
          <p:cNvPicPr>
            <a:picLocks noChangeAspect="1"/>
          </p:cNvPicPr>
          <p:nvPr/>
        </p:nvPicPr>
        <p:blipFill>
          <a:blip r:embed="rId27" cstate="screen">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3778413" y="3315985"/>
            <a:ext cx="438582" cy="438582"/>
          </a:xfrm>
          <a:prstGeom prst="rect">
            <a:avLst/>
          </a:prstGeom>
        </p:spPr>
      </p:pic>
      <p:sp>
        <p:nvSpPr>
          <p:cNvPr id="71" name="TextBox 70">
            <a:extLst>
              <a:ext uri="{FF2B5EF4-FFF2-40B4-BE49-F238E27FC236}">
                <a16:creationId xmlns:a16="http://schemas.microsoft.com/office/drawing/2014/main" id="{8FF50729-454C-9743-8DA3-07365C55ABA6}"/>
              </a:ext>
            </a:extLst>
          </p:cNvPr>
          <p:cNvSpPr txBox="1"/>
          <p:nvPr/>
        </p:nvSpPr>
        <p:spPr>
          <a:xfrm>
            <a:off x="3621597" y="3680872"/>
            <a:ext cx="940094" cy="253916"/>
          </a:xfrm>
          <a:prstGeom prst="rect">
            <a:avLst/>
          </a:prstGeom>
          <a:noFill/>
        </p:spPr>
        <p:txBody>
          <a:bodyPr wrap="square" rtlCol="0">
            <a:spAutoFit/>
          </a:bodyPr>
          <a:lstStyle/>
          <a:p>
            <a:pPr marL="0" marR="0" lvl="0" indent="0" algn="l" defTabSz="336947"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a:ln>
                  <a:noFill/>
                </a:ln>
                <a:solidFill>
                  <a:srgbClr val="FFFFFF"/>
                </a:solidFill>
                <a:effectLst/>
                <a:uLnTx/>
                <a:uFillTx/>
                <a:latin typeface="Herculanum" panose="02000505000000020004" pitchFamily="2" charset="77"/>
                <a:ea typeface="Microsoft YaHei" panose="020B0503020204020204" pitchFamily="34" charset="-122"/>
              </a:rPr>
              <a:t>education</a:t>
            </a:r>
          </a:p>
        </p:txBody>
      </p:sp>
      <p:pic>
        <p:nvPicPr>
          <p:cNvPr id="32" name="Picture 31">
            <a:extLst>
              <a:ext uri="{FF2B5EF4-FFF2-40B4-BE49-F238E27FC236}">
                <a16:creationId xmlns:a16="http://schemas.microsoft.com/office/drawing/2014/main" id="{F2FF6A84-F657-9E43-9A78-1BDC8333C1B0}"/>
              </a:ext>
            </a:extLst>
          </p:cNvPr>
          <p:cNvPicPr>
            <a:picLocks noChangeAspect="1"/>
          </p:cNvPicPr>
          <p:nvPr/>
        </p:nvPicPr>
        <p:blipFill rotWithShape="1">
          <a:blip r:embed="rId29" cstate="screen">
            <a:extLst>
              <a:ext uri="{BEBA8EAE-BF5A-486C-A8C5-ECC9F3942E4B}">
                <a14:imgProps xmlns:a14="http://schemas.microsoft.com/office/drawing/2010/main">
                  <a14:imgLayer r:embed="rId30">
                    <a14:imgEffect>
                      <a14:colorTemperature colorTemp="5778"/>
                    </a14:imgEffect>
                    <a14:imgEffect>
                      <a14:saturation sat="400000"/>
                    </a14:imgEffect>
                  </a14:imgLayer>
                </a14:imgProps>
              </a:ext>
              <a:ext uri="{28A0092B-C50C-407E-A947-70E740481C1C}">
                <a14:useLocalDpi xmlns:a14="http://schemas.microsoft.com/office/drawing/2010/main"/>
              </a:ext>
            </a:extLst>
          </a:blip>
          <a:srcRect/>
          <a:stretch/>
        </p:blipFill>
        <p:spPr>
          <a:xfrm>
            <a:off x="6272850" y="2968937"/>
            <a:ext cx="1357020" cy="1177468"/>
          </a:xfrm>
          <a:prstGeom prst="rect">
            <a:avLst/>
          </a:prstGeom>
        </p:spPr>
      </p:pic>
    </p:spTree>
    <p:extLst>
      <p:ext uri="{BB962C8B-B14F-4D97-AF65-F5344CB8AC3E}">
        <p14:creationId xmlns:p14="http://schemas.microsoft.com/office/powerpoint/2010/main" val="226833520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8813" y="255588"/>
            <a:ext cx="8485187" cy="566737"/>
          </a:xfrm>
        </p:spPr>
        <p:txBody>
          <a:bodyPr/>
          <a:lstStyle/>
          <a:p>
            <a:r>
              <a:rPr lang="en-US" dirty="0">
                <a:latin typeface="Arial" panose="020B0604020202020204" pitchFamily="34" charset="0"/>
                <a:cs typeface="Arial" panose="020B0604020202020204" pitchFamily="34" charset="0"/>
              </a:rPr>
              <a:t>What are the major themes in IBM Informix 14.10?</a:t>
            </a:r>
            <a:endParaRPr lang="en-US" dirty="0">
              <a:solidFill>
                <a:schemeClr val="bg2"/>
              </a:solidFill>
              <a:latin typeface="Arial" panose="020B0604020202020204" pitchFamily="34" charset="0"/>
              <a:cs typeface="Arial" panose="020B0604020202020204" pitchFamily="34" charset="0"/>
            </a:endParaRPr>
          </a:p>
        </p:txBody>
      </p:sp>
      <p:sp>
        <p:nvSpPr>
          <p:cNvPr id="94" name="object 56">
            <a:extLst>
              <a:ext uri="{FF2B5EF4-FFF2-40B4-BE49-F238E27FC236}">
                <a16:creationId xmlns:a16="http://schemas.microsoft.com/office/drawing/2014/main" id="{6C71E06E-C2AE-9941-9829-794EF1759686}"/>
              </a:ext>
            </a:extLst>
          </p:cNvPr>
          <p:cNvSpPr txBox="1">
            <a:spLocks noGrp="1"/>
          </p:cNvSpPr>
          <p:nvPr/>
        </p:nvSpPr>
        <p:spPr>
          <a:xfrm>
            <a:off x="817605" y="1275607"/>
            <a:ext cx="1972197" cy="748280"/>
          </a:xfrm>
          <a:prstGeom prst="rect">
            <a:avLst/>
          </a:prstGeom>
        </p:spPr>
        <p:txBody>
          <a:bodyPr vert="horz" wrap="square" lIns="0" tIns="9523"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595"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Faster</a:t>
            </a:r>
          </a:p>
          <a:p>
            <a:pPr marL="179388" marR="0" lvl="1" indent="-457200" defTabSz="685595" rtl="0" eaLnBrk="1" fontAlgn="auto" latinLnBrk="0" hangingPunct="1">
              <a:lnSpc>
                <a:spcPct val="100000"/>
              </a:lnSpc>
              <a:spcBef>
                <a:spcPts val="0"/>
              </a:spcBef>
              <a:spcAft>
                <a:spcPts val="0"/>
              </a:spcAft>
              <a:buClrTx/>
              <a:buSzTx/>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Significant performance improvements for replication workloads and OLTP</a:t>
            </a:r>
            <a:endParaRPr kumimoji="0" lang="en-IN"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95" name="object 56">
            <a:extLst>
              <a:ext uri="{FF2B5EF4-FFF2-40B4-BE49-F238E27FC236}">
                <a16:creationId xmlns:a16="http://schemas.microsoft.com/office/drawing/2014/main" id="{615840B1-47C5-D446-94A8-3556737A1BC6}"/>
              </a:ext>
            </a:extLst>
          </p:cNvPr>
          <p:cNvSpPr txBox="1">
            <a:spLocks noGrp="1"/>
          </p:cNvSpPr>
          <p:nvPr/>
        </p:nvSpPr>
        <p:spPr>
          <a:xfrm>
            <a:off x="817605" y="2271358"/>
            <a:ext cx="1867425" cy="748280"/>
          </a:xfrm>
          <a:prstGeom prst="rect">
            <a:avLst/>
          </a:prstGeom>
        </p:spPr>
        <p:txBody>
          <a:bodyPr vert="horz" wrap="square" lIns="0" tIns="9523"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595"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DB2663">
                    <a:lumMod val="40000"/>
                    <a:lumOff val="60000"/>
                  </a:srgbClr>
                </a:solidFill>
                <a:effectLst/>
                <a:uLnTx/>
                <a:uFillTx/>
                <a:latin typeface="Arial" panose="020B0604020202020204" pitchFamily="34" charset="0"/>
                <a:cs typeface="Arial" panose="020B0604020202020204" pitchFamily="34" charset="0"/>
              </a:rPr>
              <a:t>More Secure</a:t>
            </a:r>
          </a:p>
          <a:p>
            <a:pPr marL="179388" marR="0" lvl="1" indent="-457200" algn="l" defTabSz="68559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Provides higher security for encryption keys and Transport Layer Security</a:t>
            </a:r>
            <a:endParaRPr kumimoji="0" lang="en-IN"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96" name="object 56">
            <a:extLst>
              <a:ext uri="{FF2B5EF4-FFF2-40B4-BE49-F238E27FC236}">
                <a16:creationId xmlns:a16="http://schemas.microsoft.com/office/drawing/2014/main" id="{9F7C143A-DB66-DB49-98AD-597EB6206E98}"/>
              </a:ext>
            </a:extLst>
          </p:cNvPr>
          <p:cNvSpPr txBox="1">
            <a:spLocks noGrp="1"/>
          </p:cNvSpPr>
          <p:nvPr/>
        </p:nvSpPr>
        <p:spPr>
          <a:xfrm>
            <a:off x="817604" y="3230795"/>
            <a:ext cx="2041439" cy="1702387"/>
          </a:xfrm>
          <a:prstGeom prst="rect">
            <a:avLst/>
          </a:prstGeom>
        </p:spPr>
        <p:txBody>
          <a:bodyPr vert="horz" wrap="square" lIns="0" tIns="9523"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595"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srgbClr val="00B0F0"/>
                </a:solidFill>
                <a:effectLst/>
                <a:uLnTx/>
                <a:uFillTx/>
                <a:latin typeface="Arial" panose="020B0604020202020204" pitchFamily="34" charset="0"/>
                <a:cs typeface="Arial" panose="020B0604020202020204" pitchFamily="34" charset="0"/>
              </a:rPr>
              <a:t>Enhancements for Usability, Administration, and Increased Uptime</a:t>
            </a:r>
            <a:endParaRPr kumimoji="0" lang="en-IN" sz="1600" b="1" i="0" u="none" strike="noStrike" kern="1200" cap="none" spc="0" normalizeH="0" baseline="0" noProof="0" dirty="0">
              <a:ln>
                <a:noFill/>
              </a:ln>
              <a:solidFill>
                <a:srgbClr val="00B0F0"/>
              </a:solidFill>
              <a:effectLst/>
              <a:uLnTx/>
              <a:uFillTx/>
              <a:latin typeface="Arial" panose="020B0604020202020204" pitchFamily="34" charset="0"/>
              <a:cs typeface="Arial" panose="020B0604020202020204" pitchFamily="34" charset="0"/>
            </a:endParaRPr>
          </a:p>
          <a:p>
            <a:pPr marL="179388" marR="0" lvl="1" indent="-457200" algn="l" defTabSz="68559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Customer RFEs implemented to include in-place alter improvements, renaming of indexes and constraints online, and Common </a:t>
            </a:r>
            <a:r>
              <a:rPr lang="en-US" sz="1000" dirty="0">
                <a:solidFill>
                  <a:srgbClr val="000000"/>
                </a:solidFill>
                <a:latin typeface="Arial" panose="020B0604020202020204" pitchFamily="34" charset="0"/>
                <a:cs typeface="Arial" panose="020B0604020202020204" pitchFamily="34" charset="0"/>
              </a:rPr>
              <a:t>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able </a:t>
            </a:r>
            <a:r>
              <a:rPr lang="en-US" sz="1000" dirty="0">
                <a:solidFill>
                  <a:srgbClr val="000000"/>
                </a:solidFill>
                <a:latin typeface="Arial" panose="020B0604020202020204" pitchFamily="34" charset="0"/>
                <a:cs typeface="Arial" panose="020B0604020202020204" pitchFamily="34" charset="0"/>
              </a:rPr>
              <a:t>E</a:t>
            </a:r>
            <a:r>
              <a:rPr kumimoji="0" lang="en-US" sz="10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xpressions</a:t>
            </a:r>
            <a:endParaRPr kumimoji="0" lang="en-IN"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98" name="object 56">
            <a:extLst>
              <a:ext uri="{FF2B5EF4-FFF2-40B4-BE49-F238E27FC236}">
                <a16:creationId xmlns:a16="http://schemas.microsoft.com/office/drawing/2014/main" id="{0C3A78B2-416A-584A-B6E8-5CE3EBBE208C}"/>
              </a:ext>
            </a:extLst>
          </p:cNvPr>
          <p:cNvSpPr txBox="1">
            <a:spLocks noGrp="1"/>
          </p:cNvSpPr>
          <p:nvPr/>
        </p:nvSpPr>
        <p:spPr>
          <a:xfrm>
            <a:off x="7124176" y="1329612"/>
            <a:ext cx="1822310" cy="871390"/>
          </a:xfrm>
          <a:prstGeom prst="rect">
            <a:avLst/>
          </a:prstGeom>
        </p:spPr>
        <p:txBody>
          <a:bodyPr vert="horz" wrap="square" lIns="0" tIns="9523"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595"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err="1">
                <a:ln>
                  <a:noFill/>
                </a:ln>
                <a:solidFill>
                  <a:srgbClr val="92D050"/>
                </a:solidFill>
                <a:effectLst/>
                <a:uLnTx/>
                <a:uFillTx/>
                <a:latin typeface="Arial" panose="020B0604020202020204" pitchFamily="34" charset="0"/>
                <a:cs typeface="Arial" panose="020B0604020202020204" pitchFamily="34" charset="0"/>
              </a:rPr>
              <a:t>InformixHQ</a:t>
            </a:r>
            <a:endParaRPr kumimoji="0" lang="en-IN" sz="1800" b="1" i="0" u="none" strike="noStrike" kern="1200" cap="none" spc="0" normalizeH="0" baseline="0" noProof="0" dirty="0">
              <a:ln>
                <a:noFill/>
              </a:ln>
              <a:solidFill>
                <a:srgbClr val="92D050"/>
              </a:solidFill>
              <a:effectLst/>
              <a:uLnTx/>
              <a:uFillTx/>
              <a:latin typeface="Arial" panose="020B0604020202020204" pitchFamily="34" charset="0"/>
              <a:cs typeface="Arial" panose="020B0604020202020204" pitchFamily="34" charset="0"/>
            </a:endParaRPr>
          </a:p>
          <a:p>
            <a:pPr marL="179388" marR="0" lvl="1" indent="-457200" algn="l" defTabSz="68559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New, fully supported, graphical administration tool</a:t>
            </a:r>
            <a:endParaRPr kumimoji="0" lang="en-IN"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685595" rtl="0" eaLnBrk="1" fontAlgn="auto" latinLnBrk="0" hangingPunct="1">
              <a:lnSpc>
                <a:spcPct val="100000"/>
              </a:lnSpc>
              <a:spcBef>
                <a:spcPts val="0"/>
              </a:spcBef>
              <a:spcAft>
                <a:spcPts val="0"/>
              </a:spcAft>
              <a:buClrTx/>
              <a:buSzTx/>
              <a:buFontTx/>
              <a:buNone/>
              <a:tabLst/>
              <a:defRPr/>
            </a:pPr>
            <a:endParaRPr kumimoji="0" lang="en-IN" sz="1800" b="1" i="0" u="none" strike="noStrike" kern="1200" cap="none" spc="0" normalizeH="0" baseline="0" noProof="0" dirty="0">
              <a:ln>
                <a:noFill/>
              </a:ln>
              <a:solidFill>
                <a:srgbClr val="006A9E"/>
              </a:solidFill>
              <a:effectLst/>
              <a:uLnTx/>
              <a:uFillTx/>
              <a:latin typeface="Arial" panose="020B0604020202020204" pitchFamily="34" charset="0"/>
              <a:cs typeface="Arial" panose="020B0604020202020204" pitchFamily="34" charset="0"/>
            </a:endParaRPr>
          </a:p>
        </p:txBody>
      </p:sp>
      <p:sp>
        <p:nvSpPr>
          <p:cNvPr id="99" name="object 56">
            <a:extLst>
              <a:ext uri="{FF2B5EF4-FFF2-40B4-BE49-F238E27FC236}">
                <a16:creationId xmlns:a16="http://schemas.microsoft.com/office/drawing/2014/main" id="{5FFE8349-E9E7-A940-84BF-69D173610360}"/>
              </a:ext>
            </a:extLst>
          </p:cNvPr>
          <p:cNvSpPr txBox="1">
            <a:spLocks noGrp="1"/>
          </p:cNvSpPr>
          <p:nvPr/>
        </p:nvSpPr>
        <p:spPr>
          <a:xfrm>
            <a:off x="7129915" y="3327834"/>
            <a:ext cx="1708172" cy="1117612"/>
          </a:xfrm>
          <a:prstGeom prst="rect">
            <a:avLst/>
          </a:prstGeom>
        </p:spPr>
        <p:txBody>
          <a:bodyPr vert="horz" wrap="square" lIns="0" tIns="9523"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595"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912A"/>
                </a:solidFill>
                <a:effectLst/>
                <a:uLnTx/>
                <a:uFillTx/>
                <a:latin typeface="Arial" panose="020B0604020202020204" pitchFamily="34" charset="0"/>
                <a:cs typeface="Arial" panose="020B0604020202020204" pitchFamily="34" charset="0"/>
              </a:rPr>
              <a:t>Extensibility and IoT</a:t>
            </a:r>
          </a:p>
          <a:p>
            <a:pPr marL="179388" marR="0" lvl="1" indent="-457200" algn="l" defTabSz="68559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ARMv8 support</a:t>
            </a:r>
          </a:p>
          <a:p>
            <a:pPr marL="179388" marR="0" lvl="1" indent="-457200" algn="l" defTabSz="68559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Enhanced timeseries granularity and spatial projection systems </a:t>
            </a:r>
            <a:endParaRPr kumimoji="0" lang="en-IN" sz="1000" b="1" i="0" u="none" strike="noStrike" kern="1200" cap="none" spc="0" normalizeH="0" baseline="0" noProof="0" dirty="0">
              <a:ln>
                <a:noFill/>
              </a:ln>
              <a:solidFill>
                <a:srgbClr val="006A9E"/>
              </a:solidFill>
              <a:effectLst/>
              <a:uLnTx/>
              <a:uFillTx/>
              <a:latin typeface="Arial" panose="020B0604020202020204" pitchFamily="34" charset="0"/>
              <a:cs typeface="Arial" panose="020B0604020202020204" pitchFamily="34" charset="0"/>
            </a:endParaRPr>
          </a:p>
        </p:txBody>
      </p:sp>
      <p:grpSp>
        <p:nvGrpSpPr>
          <p:cNvPr id="80" name="Group 79">
            <a:extLst>
              <a:ext uri="{FF2B5EF4-FFF2-40B4-BE49-F238E27FC236}">
                <a16:creationId xmlns:a16="http://schemas.microsoft.com/office/drawing/2014/main" id="{1FB888C2-F4B1-CA40-B041-8E9C18FDC69B}"/>
              </a:ext>
            </a:extLst>
          </p:cNvPr>
          <p:cNvGrpSpPr>
            <a:grpSpLocks noChangeAspect="1"/>
          </p:cNvGrpSpPr>
          <p:nvPr/>
        </p:nvGrpSpPr>
        <p:grpSpPr>
          <a:xfrm>
            <a:off x="241045" y="3228969"/>
            <a:ext cx="468296" cy="518014"/>
            <a:chOff x="5354637" y="1417637"/>
            <a:chExt cx="566738" cy="569913"/>
          </a:xfrm>
        </p:grpSpPr>
        <p:sp>
          <p:nvSpPr>
            <p:cNvPr id="92" name="Freeform 61">
              <a:extLst>
                <a:ext uri="{FF2B5EF4-FFF2-40B4-BE49-F238E27FC236}">
                  <a16:creationId xmlns:a16="http://schemas.microsoft.com/office/drawing/2014/main" id="{A4216B99-D1F1-294A-B5BB-CA1A14F82BBE}"/>
                </a:ext>
              </a:extLst>
            </p:cNvPr>
            <p:cNvSpPr>
              <a:spLocks noEditPoints="1"/>
            </p:cNvSpPr>
            <p:nvPr/>
          </p:nvSpPr>
          <p:spPr bwMode="auto">
            <a:xfrm>
              <a:off x="5732463" y="1795463"/>
              <a:ext cx="130175" cy="111125"/>
            </a:xfrm>
            <a:custGeom>
              <a:avLst/>
              <a:gdLst>
                <a:gd name="T0" fmla="*/ 51 w 60"/>
                <a:gd name="T1" fmla="*/ 3 h 51"/>
                <a:gd name="T2" fmla="*/ 26 w 60"/>
                <a:gd name="T3" fmla="*/ 40 h 51"/>
                <a:gd name="T4" fmla="*/ 8 w 60"/>
                <a:gd name="T5" fmla="*/ 25 h 51"/>
                <a:gd name="T6" fmla="*/ 1 w 60"/>
                <a:gd name="T7" fmla="*/ 26 h 51"/>
                <a:gd name="T8" fmla="*/ 2 w 60"/>
                <a:gd name="T9" fmla="*/ 32 h 51"/>
                <a:gd name="T10" fmla="*/ 24 w 60"/>
                <a:gd name="T11" fmla="*/ 50 h 51"/>
                <a:gd name="T12" fmla="*/ 27 w 60"/>
                <a:gd name="T13" fmla="*/ 51 h 51"/>
                <a:gd name="T14" fmla="*/ 27 w 60"/>
                <a:gd name="T15" fmla="*/ 51 h 51"/>
                <a:gd name="T16" fmla="*/ 31 w 60"/>
                <a:gd name="T17" fmla="*/ 49 h 51"/>
                <a:gd name="T18" fmla="*/ 59 w 60"/>
                <a:gd name="T19" fmla="*/ 8 h 51"/>
                <a:gd name="T20" fmla="*/ 58 w 60"/>
                <a:gd name="T21" fmla="*/ 2 h 51"/>
                <a:gd name="T22" fmla="*/ 51 w 60"/>
                <a:gd name="T23" fmla="*/ 3 h 51"/>
                <a:gd name="T24" fmla="*/ 51 w 60"/>
                <a:gd name="T25" fmla="*/ 3 h 51"/>
                <a:gd name="T26" fmla="*/ 51 w 60"/>
                <a:gd name="T27"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51" y="3"/>
                  </a:moveTo>
                  <a:cubicBezTo>
                    <a:pt x="26" y="40"/>
                    <a:pt x="26" y="40"/>
                    <a:pt x="26" y="40"/>
                  </a:cubicBezTo>
                  <a:cubicBezTo>
                    <a:pt x="8" y="25"/>
                    <a:pt x="8" y="25"/>
                    <a:pt x="8" y="25"/>
                  </a:cubicBezTo>
                  <a:cubicBezTo>
                    <a:pt x="6" y="23"/>
                    <a:pt x="3" y="24"/>
                    <a:pt x="1" y="26"/>
                  </a:cubicBezTo>
                  <a:cubicBezTo>
                    <a:pt x="0" y="27"/>
                    <a:pt x="0" y="30"/>
                    <a:pt x="2" y="32"/>
                  </a:cubicBezTo>
                  <a:cubicBezTo>
                    <a:pt x="24" y="50"/>
                    <a:pt x="24" y="50"/>
                    <a:pt x="24" y="50"/>
                  </a:cubicBezTo>
                  <a:cubicBezTo>
                    <a:pt x="25" y="51"/>
                    <a:pt x="26" y="51"/>
                    <a:pt x="27" y="51"/>
                  </a:cubicBezTo>
                  <a:cubicBezTo>
                    <a:pt x="27" y="51"/>
                    <a:pt x="27" y="51"/>
                    <a:pt x="27" y="51"/>
                  </a:cubicBezTo>
                  <a:cubicBezTo>
                    <a:pt x="29" y="51"/>
                    <a:pt x="30" y="50"/>
                    <a:pt x="31" y="49"/>
                  </a:cubicBezTo>
                  <a:cubicBezTo>
                    <a:pt x="59" y="8"/>
                    <a:pt x="59" y="8"/>
                    <a:pt x="59" y="8"/>
                  </a:cubicBezTo>
                  <a:cubicBezTo>
                    <a:pt x="60" y="6"/>
                    <a:pt x="60" y="3"/>
                    <a:pt x="58" y="2"/>
                  </a:cubicBezTo>
                  <a:cubicBezTo>
                    <a:pt x="56" y="0"/>
                    <a:pt x="53" y="1"/>
                    <a:pt x="51" y="3"/>
                  </a:cubicBezTo>
                  <a:close/>
                  <a:moveTo>
                    <a:pt x="51" y="3"/>
                  </a:moveTo>
                  <a:cubicBezTo>
                    <a:pt x="51" y="3"/>
                    <a:pt x="51" y="3"/>
                    <a:pt x="51" y="3"/>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93" name="Freeform 62">
              <a:extLst>
                <a:ext uri="{FF2B5EF4-FFF2-40B4-BE49-F238E27FC236}">
                  <a16:creationId xmlns:a16="http://schemas.microsoft.com/office/drawing/2014/main" id="{AD2D8706-3ED1-1242-9071-87D6DFF9DF45}"/>
                </a:ext>
              </a:extLst>
            </p:cNvPr>
            <p:cNvSpPr>
              <a:spLocks noEditPoints="1"/>
            </p:cNvSpPr>
            <p:nvPr/>
          </p:nvSpPr>
          <p:spPr bwMode="auto">
            <a:xfrm>
              <a:off x="5354637" y="1417637"/>
              <a:ext cx="566738" cy="569913"/>
            </a:xfrm>
            <a:custGeom>
              <a:avLst/>
              <a:gdLst>
                <a:gd name="T0" fmla="*/ 248 w 261"/>
                <a:gd name="T1" fmla="*/ 55 h 261"/>
                <a:gd name="T2" fmla="*/ 56 w 261"/>
                <a:gd name="T3" fmla="*/ 0 h 261"/>
                <a:gd name="T4" fmla="*/ 0 w 261"/>
                <a:gd name="T5" fmla="*/ 191 h 261"/>
                <a:gd name="T6" fmla="*/ 164 w 261"/>
                <a:gd name="T7" fmla="*/ 247 h 261"/>
                <a:gd name="T8" fmla="*/ 261 w 261"/>
                <a:gd name="T9" fmla="*/ 201 h 261"/>
                <a:gd name="T10" fmla="*/ 56 w 261"/>
                <a:gd name="T11" fmla="*/ 238 h 261"/>
                <a:gd name="T12" fmla="*/ 9 w 261"/>
                <a:gd name="T13" fmla="*/ 55 h 261"/>
                <a:gd name="T14" fmla="*/ 192 w 261"/>
                <a:gd name="T15" fmla="*/ 9 h 261"/>
                <a:gd name="T16" fmla="*/ 238 w 261"/>
                <a:gd name="T17" fmla="*/ 154 h 261"/>
                <a:gd name="T18" fmla="*/ 234 w 261"/>
                <a:gd name="T19" fmla="*/ 151 h 261"/>
                <a:gd name="T20" fmla="*/ 227 w 261"/>
                <a:gd name="T21" fmla="*/ 147 h 261"/>
                <a:gd name="T22" fmla="*/ 223 w 261"/>
                <a:gd name="T23" fmla="*/ 145 h 261"/>
                <a:gd name="T24" fmla="*/ 218 w 261"/>
                <a:gd name="T25" fmla="*/ 144 h 261"/>
                <a:gd name="T26" fmla="*/ 213 w 261"/>
                <a:gd name="T27" fmla="*/ 143 h 261"/>
                <a:gd name="T28" fmla="*/ 207 w 261"/>
                <a:gd name="T29" fmla="*/ 142 h 261"/>
                <a:gd name="T30" fmla="*/ 144 w 261"/>
                <a:gd name="T31" fmla="*/ 187 h 261"/>
                <a:gd name="T32" fmla="*/ 119 w 261"/>
                <a:gd name="T33" fmla="*/ 192 h 261"/>
                <a:gd name="T34" fmla="*/ 142 w 261"/>
                <a:gd name="T35" fmla="*/ 197 h 261"/>
                <a:gd name="T36" fmla="*/ 142 w 261"/>
                <a:gd name="T37" fmla="*/ 207 h 261"/>
                <a:gd name="T38" fmla="*/ 143 w 261"/>
                <a:gd name="T39" fmla="*/ 212 h 261"/>
                <a:gd name="T40" fmla="*/ 144 w 261"/>
                <a:gd name="T41" fmla="*/ 217 h 261"/>
                <a:gd name="T42" fmla="*/ 146 w 261"/>
                <a:gd name="T43" fmla="*/ 222 h 261"/>
                <a:gd name="T44" fmla="*/ 148 w 261"/>
                <a:gd name="T45" fmla="*/ 226 h 261"/>
                <a:gd name="T46" fmla="*/ 152 w 261"/>
                <a:gd name="T47" fmla="*/ 234 h 261"/>
                <a:gd name="T48" fmla="*/ 155 w 261"/>
                <a:gd name="T49" fmla="*/ 238 h 261"/>
                <a:gd name="T50" fmla="*/ 202 w 261"/>
                <a:gd name="T51" fmla="*/ 251 h 261"/>
                <a:gd name="T52" fmla="*/ 165 w 261"/>
                <a:gd name="T53" fmla="*/ 235 h 261"/>
                <a:gd name="T54" fmla="*/ 162 w 261"/>
                <a:gd name="T55" fmla="*/ 231 h 261"/>
                <a:gd name="T56" fmla="*/ 159 w 261"/>
                <a:gd name="T57" fmla="*/ 227 h 261"/>
                <a:gd name="T58" fmla="*/ 156 w 261"/>
                <a:gd name="T59" fmla="*/ 222 h 261"/>
                <a:gd name="T60" fmla="*/ 154 w 261"/>
                <a:gd name="T61" fmla="*/ 217 h 261"/>
                <a:gd name="T62" fmla="*/ 153 w 261"/>
                <a:gd name="T63" fmla="*/ 212 h 261"/>
                <a:gd name="T64" fmla="*/ 152 w 261"/>
                <a:gd name="T65" fmla="*/ 207 h 261"/>
                <a:gd name="T66" fmla="*/ 151 w 261"/>
                <a:gd name="T67" fmla="*/ 201 h 261"/>
                <a:gd name="T68" fmla="*/ 207 w 261"/>
                <a:gd name="T69" fmla="*/ 151 h 261"/>
                <a:gd name="T70" fmla="*/ 212 w 261"/>
                <a:gd name="T71" fmla="*/ 152 h 261"/>
                <a:gd name="T72" fmla="*/ 217 w 261"/>
                <a:gd name="T73" fmla="*/ 153 h 261"/>
                <a:gd name="T74" fmla="*/ 222 w 261"/>
                <a:gd name="T75" fmla="*/ 155 h 261"/>
                <a:gd name="T76" fmla="*/ 227 w 261"/>
                <a:gd name="T77" fmla="*/ 157 h 261"/>
                <a:gd name="T78" fmla="*/ 231 w 261"/>
                <a:gd name="T79" fmla="*/ 160 h 261"/>
                <a:gd name="T80" fmla="*/ 235 w 261"/>
                <a:gd name="T81" fmla="*/ 164 h 261"/>
                <a:gd name="T82" fmla="*/ 239 w 261"/>
                <a:gd name="T83" fmla="*/ 168 h 261"/>
                <a:gd name="T84" fmla="*/ 202 w 261"/>
                <a:gd name="T85" fmla="*/ 251 h 261"/>
                <a:gd name="T86" fmla="*/ 202 w 261"/>
                <a:gd name="T87" fmla="*/ 2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1" h="261">
                  <a:moveTo>
                    <a:pt x="248" y="163"/>
                  </a:moveTo>
                  <a:cubicBezTo>
                    <a:pt x="248" y="55"/>
                    <a:pt x="248" y="55"/>
                    <a:pt x="248" y="55"/>
                  </a:cubicBezTo>
                  <a:cubicBezTo>
                    <a:pt x="248" y="25"/>
                    <a:pt x="223" y="0"/>
                    <a:pt x="192" y="0"/>
                  </a:cubicBezTo>
                  <a:cubicBezTo>
                    <a:pt x="56" y="0"/>
                    <a:pt x="56" y="0"/>
                    <a:pt x="56" y="0"/>
                  </a:cubicBezTo>
                  <a:cubicBezTo>
                    <a:pt x="25" y="0"/>
                    <a:pt x="0" y="25"/>
                    <a:pt x="0" y="55"/>
                  </a:cubicBezTo>
                  <a:cubicBezTo>
                    <a:pt x="0" y="191"/>
                    <a:pt x="0" y="191"/>
                    <a:pt x="0" y="191"/>
                  </a:cubicBezTo>
                  <a:cubicBezTo>
                    <a:pt x="0" y="222"/>
                    <a:pt x="25" y="247"/>
                    <a:pt x="56" y="247"/>
                  </a:cubicBezTo>
                  <a:cubicBezTo>
                    <a:pt x="164" y="247"/>
                    <a:pt x="164" y="247"/>
                    <a:pt x="164" y="247"/>
                  </a:cubicBezTo>
                  <a:cubicBezTo>
                    <a:pt x="174" y="255"/>
                    <a:pt x="187" y="261"/>
                    <a:pt x="202" y="261"/>
                  </a:cubicBezTo>
                  <a:cubicBezTo>
                    <a:pt x="235" y="261"/>
                    <a:pt x="261" y="234"/>
                    <a:pt x="261" y="201"/>
                  </a:cubicBezTo>
                  <a:cubicBezTo>
                    <a:pt x="261" y="187"/>
                    <a:pt x="256" y="173"/>
                    <a:pt x="248" y="163"/>
                  </a:cubicBezTo>
                  <a:close/>
                  <a:moveTo>
                    <a:pt x="56" y="238"/>
                  </a:moveTo>
                  <a:cubicBezTo>
                    <a:pt x="30" y="238"/>
                    <a:pt x="9" y="217"/>
                    <a:pt x="9" y="191"/>
                  </a:cubicBezTo>
                  <a:cubicBezTo>
                    <a:pt x="9" y="55"/>
                    <a:pt x="9" y="55"/>
                    <a:pt x="9" y="55"/>
                  </a:cubicBezTo>
                  <a:cubicBezTo>
                    <a:pt x="9" y="30"/>
                    <a:pt x="30" y="9"/>
                    <a:pt x="56" y="9"/>
                  </a:cubicBezTo>
                  <a:cubicBezTo>
                    <a:pt x="192" y="9"/>
                    <a:pt x="192" y="9"/>
                    <a:pt x="192" y="9"/>
                  </a:cubicBezTo>
                  <a:cubicBezTo>
                    <a:pt x="217" y="9"/>
                    <a:pt x="238" y="30"/>
                    <a:pt x="238" y="55"/>
                  </a:cubicBezTo>
                  <a:cubicBezTo>
                    <a:pt x="238" y="154"/>
                    <a:pt x="238" y="154"/>
                    <a:pt x="238" y="154"/>
                  </a:cubicBezTo>
                  <a:cubicBezTo>
                    <a:pt x="238" y="154"/>
                    <a:pt x="238" y="154"/>
                    <a:pt x="237" y="153"/>
                  </a:cubicBezTo>
                  <a:cubicBezTo>
                    <a:pt x="236" y="153"/>
                    <a:pt x="235" y="152"/>
                    <a:pt x="234" y="151"/>
                  </a:cubicBezTo>
                  <a:cubicBezTo>
                    <a:pt x="234" y="151"/>
                    <a:pt x="234" y="151"/>
                    <a:pt x="234" y="151"/>
                  </a:cubicBezTo>
                  <a:cubicBezTo>
                    <a:pt x="232" y="150"/>
                    <a:pt x="229" y="148"/>
                    <a:pt x="227" y="147"/>
                  </a:cubicBezTo>
                  <a:cubicBezTo>
                    <a:pt x="226" y="147"/>
                    <a:pt x="226" y="147"/>
                    <a:pt x="226" y="147"/>
                  </a:cubicBezTo>
                  <a:cubicBezTo>
                    <a:pt x="225" y="146"/>
                    <a:pt x="224" y="146"/>
                    <a:pt x="223" y="145"/>
                  </a:cubicBezTo>
                  <a:cubicBezTo>
                    <a:pt x="222" y="145"/>
                    <a:pt x="221" y="145"/>
                    <a:pt x="221" y="145"/>
                  </a:cubicBezTo>
                  <a:cubicBezTo>
                    <a:pt x="220" y="144"/>
                    <a:pt x="219" y="144"/>
                    <a:pt x="218" y="144"/>
                  </a:cubicBezTo>
                  <a:cubicBezTo>
                    <a:pt x="217" y="144"/>
                    <a:pt x="216" y="143"/>
                    <a:pt x="215" y="143"/>
                  </a:cubicBezTo>
                  <a:cubicBezTo>
                    <a:pt x="214" y="143"/>
                    <a:pt x="213" y="143"/>
                    <a:pt x="213" y="143"/>
                  </a:cubicBezTo>
                  <a:cubicBezTo>
                    <a:pt x="212" y="142"/>
                    <a:pt x="210" y="142"/>
                    <a:pt x="209" y="142"/>
                  </a:cubicBezTo>
                  <a:cubicBezTo>
                    <a:pt x="209" y="142"/>
                    <a:pt x="208" y="142"/>
                    <a:pt x="207" y="142"/>
                  </a:cubicBezTo>
                  <a:cubicBezTo>
                    <a:pt x="205" y="142"/>
                    <a:pt x="204" y="142"/>
                    <a:pt x="202" y="142"/>
                  </a:cubicBezTo>
                  <a:cubicBezTo>
                    <a:pt x="174" y="142"/>
                    <a:pt x="150" y="161"/>
                    <a:pt x="144" y="187"/>
                  </a:cubicBezTo>
                  <a:cubicBezTo>
                    <a:pt x="124" y="187"/>
                    <a:pt x="124" y="187"/>
                    <a:pt x="124" y="187"/>
                  </a:cubicBezTo>
                  <a:cubicBezTo>
                    <a:pt x="121" y="187"/>
                    <a:pt x="119" y="189"/>
                    <a:pt x="119" y="192"/>
                  </a:cubicBezTo>
                  <a:cubicBezTo>
                    <a:pt x="119" y="194"/>
                    <a:pt x="121" y="197"/>
                    <a:pt x="124" y="197"/>
                  </a:cubicBezTo>
                  <a:cubicBezTo>
                    <a:pt x="142" y="197"/>
                    <a:pt x="142" y="197"/>
                    <a:pt x="142" y="197"/>
                  </a:cubicBezTo>
                  <a:cubicBezTo>
                    <a:pt x="142" y="198"/>
                    <a:pt x="142" y="200"/>
                    <a:pt x="142" y="201"/>
                  </a:cubicBezTo>
                  <a:cubicBezTo>
                    <a:pt x="142" y="203"/>
                    <a:pt x="142" y="205"/>
                    <a:pt x="142" y="207"/>
                  </a:cubicBezTo>
                  <a:cubicBezTo>
                    <a:pt x="143" y="207"/>
                    <a:pt x="143" y="208"/>
                    <a:pt x="143" y="209"/>
                  </a:cubicBezTo>
                  <a:cubicBezTo>
                    <a:pt x="143" y="210"/>
                    <a:pt x="143" y="211"/>
                    <a:pt x="143" y="212"/>
                  </a:cubicBezTo>
                  <a:cubicBezTo>
                    <a:pt x="143" y="213"/>
                    <a:pt x="144" y="214"/>
                    <a:pt x="144" y="215"/>
                  </a:cubicBezTo>
                  <a:cubicBezTo>
                    <a:pt x="144" y="215"/>
                    <a:pt x="144" y="216"/>
                    <a:pt x="144" y="217"/>
                  </a:cubicBezTo>
                  <a:cubicBezTo>
                    <a:pt x="145" y="218"/>
                    <a:pt x="145" y="219"/>
                    <a:pt x="145" y="220"/>
                  </a:cubicBezTo>
                  <a:cubicBezTo>
                    <a:pt x="146" y="221"/>
                    <a:pt x="146" y="221"/>
                    <a:pt x="146" y="222"/>
                  </a:cubicBezTo>
                  <a:cubicBezTo>
                    <a:pt x="146" y="223"/>
                    <a:pt x="147" y="224"/>
                    <a:pt x="147" y="225"/>
                  </a:cubicBezTo>
                  <a:cubicBezTo>
                    <a:pt x="147" y="225"/>
                    <a:pt x="148" y="226"/>
                    <a:pt x="148" y="226"/>
                  </a:cubicBezTo>
                  <a:cubicBezTo>
                    <a:pt x="149" y="229"/>
                    <a:pt x="150" y="231"/>
                    <a:pt x="152" y="234"/>
                  </a:cubicBezTo>
                  <a:cubicBezTo>
                    <a:pt x="152" y="234"/>
                    <a:pt x="152" y="234"/>
                    <a:pt x="152" y="234"/>
                  </a:cubicBezTo>
                  <a:cubicBezTo>
                    <a:pt x="153" y="235"/>
                    <a:pt x="153" y="236"/>
                    <a:pt x="154" y="237"/>
                  </a:cubicBezTo>
                  <a:cubicBezTo>
                    <a:pt x="154" y="237"/>
                    <a:pt x="155" y="237"/>
                    <a:pt x="155" y="238"/>
                  </a:cubicBezTo>
                  <a:lnTo>
                    <a:pt x="56" y="238"/>
                  </a:lnTo>
                  <a:close/>
                  <a:moveTo>
                    <a:pt x="202" y="251"/>
                  </a:moveTo>
                  <a:cubicBezTo>
                    <a:pt x="189" y="251"/>
                    <a:pt x="177" y="247"/>
                    <a:pt x="168" y="239"/>
                  </a:cubicBezTo>
                  <a:cubicBezTo>
                    <a:pt x="167" y="238"/>
                    <a:pt x="166" y="236"/>
                    <a:pt x="165" y="235"/>
                  </a:cubicBezTo>
                  <a:cubicBezTo>
                    <a:pt x="165" y="235"/>
                    <a:pt x="165" y="235"/>
                    <a:pt x="164" y="235"/>
                  </a:cubicBezTo>
                  <a:cubicBezTo>
                    <a:pt x="163" y="234"/>
                    <a:pt x="162" y="233"/>
                    <a:pt x="162" y="231"/>
                  </a:cubicBezTo>
                  <a:cubicBezTo>
                    <a:pt x="161" y="231"/>
                    <a:pt x="161" y="231"/>
                    <a:pt x="161" y="231"/>
                  </a:cubicBezTo>
                  <a:cubicBezTo>
                    <a:pt x="160" y="229"/>
                    <a:pt x="159" y="228"/>
                    <a:pt x="159" y="227"/>
                  </a:cubicBezTo>
                  <a:cubicBezTo>
                    <a:pt x="158" y="227"/>
                    <a:pt x="158" y="226"/>
                    <a:pt x="158" y="226"/>
                  </a:cubicBezTo>
                  <a:cubicBezTo>
                    <a:pt x="157" y="225"/>
                    <a:pt x="157" y="224"/>
                    <a:pt x="156" y="222"/>
                  </a:cubicBezTo>
                  <a:cubicBezTo>
                    <a:pt x="156" y="222"/>
                    <a:pt x="156" y="222"/>
                    <a:pt x="156" y="222"/>
                  </a:cubicBezTo>
                  <a:cubicBezTo>
                    <a:pt x="155" y="220"/>
                    <a:pt x="155" y="219"/>
                    <a:pt x="154" y="217"/>
                  </a:cubicBezTo>
                  <a:cubicBezTo>
                    <a:pt x="154" y="217"/>
                    <a:pt x="154" y="217"/>
                    <a:pt x="154" y="217"/>
                  </a:cubicBezTo>
                  <a:cubicBezTo>
                    <a:pt x="153" y="215"/>
                    <a:pt x="153" y="214"/>
                    <a:pt x="153" y="212"/>
                  </a:cubicBezTo>
                  <a:cubicBezTo>
                    <a:pt x="153" y="212"/>
                    <a:pt x="153" y="212"/>
                    <a:pt x="152" y="212"/>
                  </a:cubicBezTo>
                  <a:cubicBezTo>
                    <a:pt x="152" y="210"/>
                    <a:pt x="152" y="209"/>
                    <a:pt x="152" y="207"/>
                  </a:cubicBezTo>
                  <a:cubicBezTo>
                    <a:pt x="152" y="207"/>
                    <a:pt x="152" y="207"/>
                    <a:pt x="152" y="206"/>
                  </a:cubicBezTo>
                  <a:cubicBezTo>
                    <a:pt x="151" y="205"/>
                    <a:pt x="151" y="203"/>
                    <a:pt x="151" y="201"/>
                  </a:cubicBezTo>
                  <a:cubicBezTo>
                    <a:pt x="151" y="173"/>
                    <a:pt x="174" y="151"/>
                    <a:pt x="202" y="151"/>
                  </a:cubicBezTo>
                  <a:cubicBezTo>
                    <a:pt x="204" y="151"/>
                    <a:pt x="205" y="151"/>
                    <a:pt x="207" y="151"/>
                  </a:cubicBezTo>
                  <a:cubicBezTo>
                    <a:pt x="207" y="151"/>
                    <a:pt x="207" y="151"/>
                    <a:pt x="208" y="151"/>
                  </a:cubicBezTo>
                  <a:cubicBezTo>
                    <a:pt x="209" y="151"/>
                    <a:pt x="211" y="152"/>
                    <a:pt x="212" y="152"/>
                  </a:cubicBezTo>
                  <a:cubicBezTo>
                    <a:pt x="212" y="152"/>
                    <a:pt x="213" y="152"/>
                    <a:pt x="213" y="152"/>
                  </a:cubicBezTo>
                  <a:cubicBezTo>
                    <a:pt x="214" y="152"/>
                    <a:pt x="216" y="153"/>
                    <a:pt x="217" y="153"/>
                  </a:cubicBezTo>
                  <a:cubicBezTo>
                    <a:pt x="218" y="153"/>
                    <a:pt x="218" y="153"/>
                    <a:pt x="218" y="153"/>
                  </a:cubicBezTo>
                  <a:cubicBezTo>
                    <a:pt x="219" y="154"/>
                    <a:pt x="221" y="154"/>
                    <a:pt x="222" y="155"/>
                  </a:cubicBezTo>
                  <a:cubicBezTo>
                    <a:pt x="222" y="155"/>
                    <a:pt x="223" y="155"/>
                    <a:pt x="223" y="155"/>
                  </a:cubicBezTo>
                  <a:cubicBezTo>
                    <a:pt x="224" y="156"/>
                    <a:pt x="226" y="157"/>
                    <a:pt x="227" y="157"/>
                  </a:cubicBezTo>
                  <a:cubicBezTo>
                    <a:pt x="227" y="158"/>
                    <a:pt x="227" y="158"/>
                    <a:pt x="228" y="158"/>
                  </a:cubicBezTo>
                  <a:cubicBezTo>
                    <a:pt x="229" y="159"/>
                    <a:pt x="230" y="159"/>
                    <a:pt x="231" y="160"/>
                  </a:cubicBezTo>
                  <a:cubicBezTo>
                    <a:pt x="232" y="161"/>
                    <a:pt x="232" y="161"/>
                    <a:pt x="232" y="161"/>
                  </a:cubicBezTo>
                  <a:cubicBezTo>
                    <a:pt x="233" y="162"/>
                    <a:pt x="234" y="163"/>
                    <a:pt x="235" y="164"/>
                  </a:cubicBezTo>
                  <a:cubicBezTo>
                    <a:pt x="236" y="164"/>
                    <a:pt x="236" y="164"/>
                    <a:pt x="236" y="164"/>
                  </a:cubicBezTo>
                  <a:cubicBezTo>
                    <a:pt x="237" y="165"/>
                    <a:pt x="238" y="166"/>
                    <a:pt x="239" y="168"/>
                  </a:cubicBezTo>
                  <a:cubicBezTo>
                    <a:pt x="247" y="176"/>
                    <a:pt x="252" y="188"/>
                    <a:pt x="252" y="201"/>
                  </a:cubicBezTo>
                  <a:cubicBezTo>
                    <a:pt x="252" y="229"/>
                    <a:pt x="230" y="251"/>
                    <a:pt x="202" y="251"/>
                  </a:cubicBezTo>
                  <a:close/>
                  <a:moveTo>
                    <a:pt x="202" y="251"/>
                  </a:moveTo>
                  <a:cubicBezTo>
                    <a:pt x="202" y="251"/>
                    <a:pt x="202" y="251"/>
                    <a:pt x="202" y="251"/>
                  </a:cubicBezTo>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0" name="Freeform 63">
              <a:extLst>
                <a:ext uri="{FF2B5EF4-FFF2-40B4-BE49-F238E27FC236}">
                  <a16:creationId xmlns:a16="http://schemas.microsoft.com/office/drawing/2014/main" id="{6B8673F1-A155-0D4E-A07C-F48BA1491DD5}"/>
                </a:ext>
              </a:extLst>
            </p:cNvPr>
            <p:cNvSpPr>
              <a:spLocks noEditPoints="1"/>
            </p:cNvSpPr>
            <p:nvPr/>
          </p:nvSpPr>
          <p:spPr bwMode="auto">
            <a:xfrm>
              <a:off x="5611813" y="1536700"/>
              <a:ext cx="200025" cy="20638"/>
            </a:xfrm>
            <a:custGeom>
              <a:avLst/>
              <a:gdLst>
                <a:gd name="T0" fmla="*/ 5 w 92"/>
                <a:gd name="T1" fmla="*/ 9 h 9"/>
                <a:gd name="T2" fmla="*/ 87 w 92"/>
                <a:gd name="T3" fmla="*/ 9 h 9"/>
                <a:gd name="T4" fmla="*/ 92 w 92"/>
                <a:gd name="T5" fmla="*/ 4 h 9"/>
                <a:gd name="T6" fmla="*/ 87 w 92"/>
                <a:gd name="T7" fmla="*/ 0 h 9"/>
                <a:gd name="T8" fmla="*/ 5 w 92"/>
                <a:gd name="T9" fmla="*/ 0 h 9"/>
                <a:gd name="T10" fmla="*/ 0 w 92"/>
                <a:gd name="T11" fmla="*/ 4 h 9"/>
                <a:gd name="T12" fmla="*/ 5 w 92"/>
                <a:gd name="T13" fmla="*/ 9 h 9"/>
                <a:gd name="T14" fmla="*/ 5 w 92"/>
                <a:gd name="T15" fmla="*/ 9 h 9"/>
                <a:gd name="T16" fmla="*/ 5 w 9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
                  <a:moveTo>
                    <a:pt x="5" y="9"/>
                  </a:moveTo>
                  <a:cubicBezTo>
                    <a:pt x="87" y="9"/>
                    <a:pt x="87" y="9"/>
                    <a:pt x="87" y="9"/>
                  </a:cubicBezTo>
                  <a:cubicBezTo>
                    <a:pt x="90" y="9"/>
                    <a:pt x="92" y="7"/>
                    <a:pt x="92" y="4"/>
                  </a:cubicBezTo>
                  <a:cubicBezTo>
                    <a:pt x="92" y="2"/>
                    <a:pt x="90" y="0"/>
                    <a:pt x="87" y="0"/>
                  </a:cubicBezTo>
                  <a:cubicBezTo>
                    <a:pt x="5" y="0"/>
                    <a:pt x="5" y="0"/>
                    <a:pt x="5" y="0"/>
                  </a:cubicBezTo>
                  <a:cubicBezTo>
                    <a:pt x="2" y="0"/>
                    <a:pt x="0" y="2"/>
                    <a:pt x="0" y="4"/>
                  </a:cubicBezTo>
                  <a:cubicBezTo>
                    <a:pt x="0" y="7"/>
                    <a:pt x="2" y="9"/>
                    <a:pt x="5" y="9"/>
                  </a:cubicBezTo>
                  <a:close/>
                  <a:moveTo>
                    <a:pt x="5" y="9"/>
                  </a:moveTo>
                  <a:cubicBezTo>
                    <a:pt x="5" y="9"/>
                    <a:pt x="5" y="9"/>
                    <a:pt x="5" y="9"/>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1" name="Freeform 64">
              <a:extLst>
                <a:ext uri="{FF2B5EF4-FFF2-40B4-BE49-F238E27FC236}">
                  <a16:creationId xmlns:a16="http://schemas.microsoft.com/office/drawing/2014/main" id="{D3058C1A-0C6C-234B-8A59-FC8E4C98C073}"/>
                </a:ext>
              </a:extLst>
            </p:cNvPr>
            <p:cNvSpPr>
              <a:spLocks noEditPoints="1"/>
            </p:cNvSpPr>
            <p:nvPr/>
          </p:nvSpPr>
          <p:spPr bwMode="auto">
            <a:xfrm>
              <a:off x="5611813" y="1676400"/>
              <a:ext cx="200025" cy="20638"/>
            </a:xfrm>
            <a:custGeom>
              <a:avLst/>
              <a:gdLst>
                <a:gd name="T0" fmla="*/ 5 w 92"/>
                <a:gd name="T1" fmla="*/ 9 h 9"/>
                <a:gd name="T2" fmla="*/ 87 w 92"/>
                <a:gd name="T3" fmla="*/ 9 h 9"/>
                <a:gd name="T4" fmla="*/ 92 w 92"/>
                <a:gd name="T5" fmla="*/ 4 h 9"/>
                <a:gd name="T6" fmla="*/ 87 w 92"/>
                <a:gd name="T7" fmla="*/ 0 h 9"/>
                <a:gd name="T8" fmla="*/ 5 w 92"/>
                <a:gd name="T9" fmla="*/ 0 h 9"/>
                <a:gd name="T10" fmla="*/ 0 w 92"/>
                <a:gd name="T11" fmla="*/ 4 h 9"/>
                <a:gd name="T12" fmla="*/ 5 w 92"/>
                <a:gd name="T13" fmla="*/ 9 h 9"/>
                <a:gd name="T14" fmla="*/ 5 w 92"/>
                <a:gd name="T15" fmla="*/ 9 h 9"/>
                <a:gd name="T16" fmla="*/ 5 w 9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
                  <a:moveTo>
                    <a:pt x="5" y="9"/>
                  </a:moveTo>
                  <a:cubicBezTo>
                    <a:pt x="87" y="9"/>
                    <a:pt x="87" y="9"/>
                    <a:pt x="87" y="9"/>
                  </a:cubicBezTo>
                  <a:cubicBezTo>
                    <a:pt x="90" y="9"/>
                    <a:pt x="92" y="7"/>
                    <a:pt x="92" y="4"/>
                  </a:cubicBezTo>
                  <a:cubicBezTo>
                    <a:pt x="92" y="2"/>
                    <a:pt x="90" y="0"/>
                    <a:pt x="87" y="0"/>
                  </a:cubicBezTo>
                  <a:cubicBezTo>
                    <a:pt x="5" y="0"/>
                    <a:pt x="5" y="0"/>
                    <a:pt x="5" y="0"/>
                  </a:cubicBezTo>
                  <a:cubicBezTo>
                    <a:pt x="2" y="0"/>
                    <a:pt x="0" y="2"/>
                    <a:pt x="0" y="4"/>
                  </a:cubicBezTo>
                  <a:cubicBezTo>
                    <a:pt x="0" y="7"/>
                    <a:pt x="2" y="9"/>
                    <a:pt x="5" y="9"/>
                  </a:cubicBezTo>
                  <a:close/>
                  <a:moveTo>
                    <a:pt x="5" y="9"/>
                  </a:moveTo>
                  <a:cubicBezTo>
                    <a:pt x="5" y="9"/>
                    <a:pt x="5" y="9"/>
                    <a:pt x="5" y="9"/>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2" name="Freeform 65">
              <a:extLst>
                <a:ext uri="{FF2B5EF4-FFF2-40B4-BE49-F238E27FC236}">
                  <a16:creationId xmlns:a16="http://schemas.microsoft.com/office/drawing/2014/main" id="{7198DBF1-93A8-0C4B-8E86-E3CCB59654D9}"/>
                </a:ext>
              </a:extLst>
            </p:cNvPr>
            <p:cNvSpPr>
              <a:spLocks noEditPoints="1"/>
            </p:cNvSpPr>
            <p:nvPr/>
          </p:nvSpPr>
          <p:spPr bwMode="auto">
            <a:xfrm>
              <a:off x="5427663" y="1484313"/>
              <a:ext cx="136525" cy="101600"/>
            </a:xfrm>
            <a:custGeom>
              <a:avLst/>
              <a:gdLst>
                <a:gd name="T0" fmla="*/ 54 w 63"/>
                <a:gd name="T1" fmla="*/ 2 h 46"/>
                <a:gd name="T2" fmla="*/ 25 w 63"/>
                <a:gd name="T3" fmla="*/ 36 h 46"/>
                <a:gd name="T4" fmla="*/ 8 w 63"/>
                <a:gd name="T5" fmla="*/ 22 h 46"/>
                <a:gd name="T6" fmla="*/ 1 w 63"/>
                <a:gd name="T7" fmla="*/ 23 h 46"/>
                <a:gd name="T8" fmla="*/ 2 w 63"/>
                <a:gd name="T9" fmla="*/ 30 h 46"/>
                <a:gd name="T10" fmla="*/ 23 w 63"/>
                <a:gd name="T11" fmla="*/ 45 h 46"/>
                <a:gd name="T12" fmla="*/ 26 w 63"/>
                <a:gd name="T13" fmla="*/ 46 h 46"/>
                <a:gd name="T14" fmla="*/ 30 w 63"/>
                <a:gd name="T15" fmla="*/ 45 h 46"/>
                <a:gd name="T16" fmla="*/ 61 w 63"/>
                <a:gd name="T17" fmla="*/ 8 h 46"/>
                <a:gd name="T18" fmla="*/ 60 w 63"/>
                <a:gd name="T19" fmla="*/ 2 h 46"/>
                <a:gd name="T20" fmla="*/ 54 w 63"/>
                <a:gd name="T21" fmla="*/ 2 h 46"/>
                <a:gd name="T22" fmla="*/ 54 w 63"/>
                <a:gd name="T23" fmla="*/ 2 h 46"/>
                <a:gd name="T24" fmla="*/ 54 w 63"/>
                <a:gd name="T2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54" y="2"/>
                  </a:moveTo>
                  <a:cubicBezTo>
                    <a:pt x="25" y="36"/>
                    <a:pt x="25" y="36"/>
                    <a:pt x="25" y="36"/>
                  </a:cubicBezTo>
                  <a:cubicBezTo>
                    <a:pt x="8" y="22"/>
                    <a:pt x="8" y="22"/>
                    <a:pt x="8" y="22"/>
                  </a:cubicBezTo>
                  <a:cubicBezTo>
                    <a:pt x="6" y="21"/>
                    <a:pt x="3" y="21"/>
                    <a:pt x="1" y="23"/>
                  </a:cubicBezTo>
                  <a:cubicBezTo>
                    <a:pt x="0" y="25"/>
                    <a:pt x="0" y="28"/>
                    <a:pt x="2" y="30"/>
                  </a:cubicBezTo>
                  <a:cubicBezTo>
                    <a:pt x="23" y="45"/>
                    <a:pt x="23" y="45"/>
                    <a:pt x="23" y="45"/>
                  </a:cubicBezTo>
                  <a:cubicBezTo>
                    <a:pt x="24" y="46"/>
                    <a:pt x="25" y="46"/>
                    <a:pt x="26" y="46"/>
                  </a:cubicBezTo>
                  <a:cubicBezTo>
                    <a:pt x="27" y="46"/>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3" name="Freeform 66">
              <a:extLst>
                <a:ext uri="{FF2B5EF4-FFF2-40B4-BE49-F238E27FC236}">
                  <a16:creationId xmlns:a16="http://schemas.microsoft.com/office/drawing/2014/main" id="{5620C8B2-927C-284A-9B06-88F28406A857}"/>
                </a:ext>
              </a:extLst>
            </p:cNvPr>
            <p:cNvSpPr>
              <a:spLocks noEditPoints="1"/>
            </p:cNvSpPr>
            <p:nvPr/>
          </p:nvSpPr>
          <p:spPr bwMode="auto">
            <a:xfrm>
              <a:off x="5427663" y="1624013"/>
              <a:ext cx="136525" cy="103188"/>
            </a:xfrm>
            <a:custGeom>
              <a:avLst/>
              <a:gdLst>
                <a:gd name="T0" fmla="*/ 54 w 63"/>
                <a:gd name="T1" fmla="*/ 2 h 47"/>
                <a:gd name="T2" fmla="*/ 25 w 63"/>
                <a:gd name="T3" fmla="*/ 36 h 47"/>
                <a:gd name="T4" fmla="*/ 8 w 63"/>
                <a:gd name="T5" fmla="*/ 23 h 47"/>
                <a:gd name="T6" fmla="*/ 1 w 63"/>
                <a:gd name="T7" fmla="*/ 24 h 47"/>
                <a:gd name="T8" fmla="*/ 2 w 63"/>
                <a:gd name="T9" fmla="*/ 30 h 47"/>
                <a:gd name="T10" fmla="*/ 23 w 63"/>
                <a:gd name="T11" fmla="*/ 46 h 47"/>
                <a:gd name="T12" fmla="*/ 26 w 63"/>
                <a:gd name="T13" fmla="*/ 47 h 47"/>
                <a:gd name="T14" fmla="*/ 30 w 63"/>
                <a:gd name="T15" fmla="*/ 45 h 47"/>
                <a:gd name="T16" fmla="*/ 61 w 63"/>
                <a:gd name="T17" fmla="*/ 8 h 47"/>
                <a:gd name="T18" fmla="*/ 60 w 63"/>
                <a:gd name="T19" fmla="*/ 2 h 47"/>
                <a:gd name="T20" fmla="*/ 54 w 63"/>
                <a:gd name="T21" fmla="*/ 2 h 47"/>
                <a:gd name="T22" fmla="*/ 54 w 63"/>
                <a:gd name="T23" fmla="*/ 2 h 47"/>
                <a:gd name="T24" fmla="*/ 54 w 63"/>
                <a:gd name="T25"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7">
                  <a:moveTo>
                    <a:pt x="54" y="2"/>
                  </a:moveTo>
                  <a:cubicBezTo>
                    <a:pt x="25" y="36"/>
                    <a:pt x="25" y="36"/>
                    <a:pt x="25" y="36"/>
                  </a:cubicBezTo>
                  <a:cubicBezTo>
                    <a:pt x="8" y="23"/>
                    <a:pt x="8" y="23"/>
                    <a:pt x="8" y="23"/>
                  </a:cubicBezTo>
                  <a:cubicBezTo>
                    <a:pt x="6" y="21"/>
                    <a:pt x="3" y="21"/>
                    <a:pt x="1" y="24"/>
                  </a:cubicBezTo>
                  <a:cubicBezTo>
                    <a:pt x="0" y="26"/>
                    <a:pt x="0" y="28"/>
                    <a:pt x="2" y="30"/>
                  </a:cubicBezTo>
                  <a:cubicBezTo>
                    <a:pt x="23" y="46"/>
                    <a:pt x="23" y="46"/>
                    <a:pt x="23" y="46"/>
                  </a:cubicBezTo>
                  <a:cubicBezTo>
                    <a:pt x="24" y="46"/>
                    <a:pt x="25" y="47"/>
                    <a:pt x="26" y="47"/>
                  </a:cubicBezTo>
                  <a:cubicBezTo>
                    <a:pt x="27" y="47"/>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4" name="Freeform 67">
              <a:extLst>
                <a:ext uri="{FF2B5EF4-FFF2-40B4-BE49-F238E27FC236}">
                  <a16:creationId xmlns:a16="http://schemas.microsoft.com/office/drawing/2014/main" id="{6F6A3C32-B152-3B4F-82E3-301D506E28E9}"/>
                </a:ext>
              </a:extLst>
            </p:cNvPr>
            <p:cNvSpPr>
              <a:spLocks noEditPoints="1"/>
            </p:cNvSpPr>
            <p:nvPr/>
          </p:nvSpPr>
          <p:spPr bwMode="auto">
            <a:xfrm>
              <a:off x="5427663" y="1774825"/>
              <a:ext cx="136525" cy="101600"/>
            </a:xfrm>
            <a:custGeom>
              <a:avLst/>
              <a:gdLst>
                <a:gd name="T0" fmla="*/ 54 w 63"/>
                <a:gd name="T1" fmla="*/ 2 h 46"/>
                <a:gd name="T2" fmla="*/ 25 w 63"/>
                <a:gd name="T3" fmla="*/ 35 h 46"/>
                <a:gd name="T4" fmla="*/ 8 w 63"/>
                <a:gd name="T5" fmla="*/ 22 h 46"/>
                <a:gd name="T6" fmla="*/ 1 w 63"/>
                <a:gd name="T7" fmla="*/ 23 h 46"/>
                <a:gd name="T8" fmla="*/ 2 w 63"/>
                <a:gd name="T9" fmla="*/ 30 h 46"/>
                <a:gd name="T10" fmla="*/ 23 w 63"/>
                <a:gd name="T11" fmla="*/ 45 h 46"/>
                <a:gd name="T12" fmla="*/ 26 w 63"/>
                <a:gd name="T13" fmla="*/ 46 h 46"/>
                <a:gd name="T14" fmla="*/ 30 w 63"/>
                <a:gd name="T15" fmla="*/ 45 h 46"/>
                <a:gd name="T16" fmla="*/ 61 w 63"/>
                <a:gd name="T17" fmla="*/ 8 h 46"/>
                <a:gd name="T18" fmla="*/ 60 w 63"/>
                <a:gd name="T19" fmla="*/ 2 h 46"/>
                <a:gd name="T20" fmla="*/ 54 w 63"/>
                <a:gd name="T21" fmla="*/ 2 h 46"/>
                <a:gd name="T22" fmla="*/ 54 w 63"/>
                <a:gd name="T23" fmla="*/ 2 h 46"/>
                <a:gd name="T24" fmla="*/ 54 w 63"/>
                <a:gd name="T2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54" y="2"/>
                  </a:moveTo>
                  <a:cubicBezTo>
                    <a:pt x="25" y="35"/>
                    <a:pt x="25" y="35"/>
                    <a:pt x="25" y="35"/>
                  </a:cubicBezTo>
                  <a:cubicBezTo>
                    <a:pt x="8" y="22"/>
                    <a:pt x="8" y="22"/>
                    <a:pt x="8" y="22"/>
                  </a:cubicBezTo>
                  <a:cubicBezTo>
                    <a:pt x="6" y="21"/>
                    <a:pt x="3" y="21"/>
                    <a:pt x="1" y="23"/>
                  </a:cubicBezTo>
                  <a:cubicBezTo>
                    <a:pt x="0" y="25"/>
                    <a:pt x="0" y="28"/>
                    <a:pt x="2" y="30"/>
                  </a:cubicBezTo>
                  <a:cubicBezTo>
                    <a:pt x="23" y="45"/>
                    <a:pt x="23" y="45"/>
                    <a:pt x="23" y="45"/>
                  </a:cubicBezTo>
                  <a:cubicBezTo>
                    <a:pt x="24" y="46"/>
                    <a:pt x="25" y="46"/>
                    <a:pt x="26" y="46"/>
                  </a:cubicBezTo>
                  <a:cubicBezTo>
                    <a:pt x="27" y="46"/>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105" name="Group 104">
            <a:extLst>
              <a:ext uri="{FF2B5EF4-FFF2-40B4-BE49-F238E27FC236}">
                <a16:creationId xmlns:a16="http://schemas.microsoft.com/office/drawing/2014/main" id="{8276A538-1346-B146-A1CB-D26E2FFA77FF}"/>
              </a:ext>
            </a:extLst>
          </p:cNvPr>
          <p:cNvGrpSpPr>
            <a:grpSpLocks noChangeAspect="1"/>
          </p:cNvGrpSpPr>
          <p:nvPr/>
        </p:nvGrpSpPr>
        <p:grpSpPr>
          <a:xfrm>
            <a:off x="227847" y="1251157"/>
            <a:ext cx="515125" cy="639056"/>
            <a:chOff x="6264275" y="4581526"/>
            <a:chExt cx="531813" cy="541337"/>
          </a:xfrm>
        </p:grpSpPr>
        <p:sp>
          <p:nvSpPr>
            <p:cNvPr id="106" name="Freeform 126">
              <a:extLst>
                <a:ext uri="{FF2B5EF4-FFF2-40B4-BE49-F238E27FC236}">
                  <a16:creationId xmlns:a16="http://schemas.microsoft.com/office/drawing/2014/main" id="{C2A11C72-6ECB-5641-B2EA-035660CB640F}"/>
                </a:ext>
              </a:extLst>
            </p:cNvPr>
            <p:cNvSpPr>
              <a:spLocks noEditPoints="1"/>
            </p:cNvSpPr>
            <p:nvPr/>
          </p:nvSpPr>
          <p:spPr bwMode="auto">
            <a:xfrm>
              <a:off x="6299200" y="4735513"/>
              <a:ext cx="496888" cy="387350"/>
            </a:xfrm>
            <a:custGeom>
              <a:avLst/>
              <a:gdLst>
                <a:gd name="T0" fmla="*/ 239 w 505"/>
                <a:gd name="T1" fmla="*/ 376 h 394"/>
                <a:gd name="T2" fmla="*/ 124 w 505"/>
                <a:gd name="T3" fmla="*/ 261 h 394"/>
                <a:gd name="T4" fmla="*/ 239 w 505"/>
                <a:gd name="T5" fmla="*/ 145 h 394"/>
                <a:gd name="T6" fmla="*/ 354 w 505"/>
                <a:gd name="T7" fmla="*/ 261 h 394"/>
                <a:gd name="T8" fmla="*/ 239 w 505"/>
                <a:gd name="T9" fmla="*/ 376 h 394"/>
                <a:gd name="T10" fmla="*/ 460 w 505"/>
                <a:gd name="T11" fmla="*/ 0 h 394"/>
                <a:gd name="T12" fmla="*/ 443 w 505"/>
                <a:gd name="T13" fmla="*/ 7 h 394"/>
                <a:gd name="T14" fmla="*/ 457 w 505"/>
                <a:gd name="T15" fmla="*/ 39 h 394"/>
                <a:gd name="T16" fmla="*/ 398 w 505"/>
                <a:gd name="T17" fmla="*/ 39 h 394"/>
                <a:gd name="T18" fmla="*/ 398 w 505"/>
                <a:gd name="T19" fmla="*/ 57 h 394"/>
                <a:gd name="T20" fmla="*/ 464 w 505"/>
                <a:gd name="T21" fmla="*/ 57 h 394"/>
                <a:gd name="T22" fmla="*/ 486 w 505"/>
                <a:gd name="T23" fmla="*/ 110 h 394"/>
                <a:gd name="T24" fmla="*/ 464 w 505"/>
                <a:gd name="T25" fmla="*/ 163 h 394"/>
                <a:gd name="T26" fmla="*/ 329 w 505"/>
                <a:gd name="T27" fmla="*/ 163 h 394"/>
                <a:gd name="T28" fmla="*/ 239 w 505"/>
                <a:gd name="T29" fmla="*/ 128 h 394"/>
                <a:gd name="T30" fmla="*/ 149 w 505"/>
                <a:gd name="T31" fmla="*/ 163 h 394"/>
                <a:gd name="T32" fmla="*/ 0 w 505"/>
                <a:gd name="T33" fmla="*/ 163 h 394"/>
                <a:gd name="T34" fmla="*/ 0 w 505"/>
                <a:gd name="T35" fmla="*/ 181 h 394"/>
                <a:gd name="T36" fmla="*/ 133 w 505"/>
                <a:gd name="T37" fmla="*/ 181 h 394"/>
                <a:gd name="T38" fmla="*/ 106 w 505"/>
                <a:gd name="T39" fmla="*/ 261 h 394"/>
                <a:gd name="T40" fmla="*/ 239 w 505"/>
                <a:gd name="T41" fmla="*/ 394 h 394"/>
                <a:gd name="T42" fmla="*/ 372 w 505"/>
                <a:gd name="T43" fmla="*/ 261 h 394"/>
                <a:gd name="T44" fmla="*/ 345 w 505"/>
                <a:gd name="T45" fmla="*/ 181 h 394"/>
                <a:gd name="T46" fmla="*/ 457 w 505"/>
                <a:gd name="T47" fmla="*/ 181 h 394"/>
                <a:gd name="T48" fmla="*/ 443 w 505"/>
                <a:gd name="T49" fmla="*/ 213 h 394"/>
                <a:gd name="T50" fmla="*/ 460 w 505"/>
                <a:gd name="T51" fmla="*/ 220 h 394"/>
                <a:gd name="T52" fmla="*/ 505 w 505"/>
                <a:gd name="T53" fmla="*/ 110 h 394"/>
                <a:gd name="T54" fmla="*/ 460 w 505"/>
                <a:gd name="T5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394">
                  <a:moveTo>
                    <a:pt x="239" y="376"/>
                  </a:moveTo>
                  <a:cubicBezTo>
                    <a:pt x="175" y="376"/>
                    <a:pt x="124" y="324"/>
                    <a:pt x="124" y="261"/>
                  </a:cubicBezTo>
                  <a:cubicBezTo>
                    <a:pt x="124" y="197"/>
                    <a:pt x="175" y="145"/>
                    <a:pt x="239" y="145"/>
                  </a:cubicBezTo>
                  <a:cubicBezTo>
                    <a:pt x="302" y="145"/>
                    <a:pt x="354" y="197"/>
                    <a:pt x="354" y="261"/>
                  </a:cubicBezTo>
                  <a:cubicBezTo>
                    <a:pt x="354" y="324"/>
                    <a:pt x="302" y="376"/>
                    <a:pt x="239" y="376"/>
                  </a:cubicBezTo>
                  <a:close/>
                  <a:moveTo>
                    <a:pt x="460" y="0"/>
                  </a:moveTo>
                  <a:cubicBezTo>
                    <a:pt x="443" y="7"/>
                    <a:pt x="443" y="7"/>
                    <a:pt x="443" y="7"/>
                  </a:cubicBezTo>
                  <a:cubicBezTo>
                    <a:pt x="457" y="39"/>
                    <a:pt x="457" y="39"/>
                    <a:pt x="457" y="39"/>
                  </a:cubicBezTo>
                  <a:cubicBezTo>
                    <a:pt x="398" y="39"/>
                    <a:pt x="398" y="39"/>
                    <a:pt x="398" y="39"/>
                  </a:cubicBezTo>
                  <a:cubicBezTo>
                    <a:pt x="398" y="57"/>
                    <a:pt x="398" y="57"/>
                    <a:pt x="398" y="57"/>
                  </a:cubicBezTo>
                  <a:cubicBezTo>
                    <a:pt x="464" y="57"/>
                    <a:pt x="464" y="57"/>
                    <a:pt x="464" y="57"/>
                  </a:cubicBezTo>
                  <a:cubicBezTo>
                    <a:pt x="486" y="110"/>
                    <a:pt x="486" y="110"/>
                    <a:pt x="486" y="110"/>
                  </a:cubicBezTo>
                  <a:cubicBezTo>
                    <a:pt x="464" y="163"/>
                    <a:pt x="464" y="163"/>
                    <a:pt x="464" y="163"/>
                  </a:cubicBezTo>
                  <a:cubicBezTo>
                    <a:pt x="329" y="163"/>
                    <a:pt x="329" y="163"/>
                    <a:pt x="329" y="163"/>
                  </a:cubicBezTo>
                  <a:cubicBezTo>
                    <a:pt x="305" y="141"/>
                    <a:pt x="274" y="128"/>
                    <a:pt x="239" y="128"/>
                  </a:cubicBezTo>
                  <a:cubicBezTo>
                    <a:pt x="204" y="128"/>
                    <a:pt x="172" y="141"/>
                    <a:pt x="149" y="163"/>
                  </a:cubicBezTo>
                  <a:cubicBezTo>
                    <a:pt x="0" y="163"/>
                    <a:pt x="0" y="163"/>
                    <a:pt x="0" y="163"/>
                  </a:cubicBezTo>
                  <a:cubicBezTo>
                    <a:pt x="0" y="181"/>
                    <a:pt x="0" y="181"/>
                    <a:pt x="0" y="181"/>
                  </a:cubicBezTo>
                  <a:cubicBezTo>
                    <a:pt x="133" y="181"/>
                    <a:pt x="133" y="181"/>
                    <a:pt x="133" y="181"/>
                  </a:cubicBezTo>
                  <a:cubicBezTo>
                    <a:pt x="116" y="203"/>
                    <a:pt x="106" y="231"/>
                    <a:pt x="106" y="261"/>
                  </a:cubicBezTo>
                  <a:cubicBezTo>
                    <a:pt x="106" y="334"/>
                    <a:pt x="165" y="394"/>
                    <a:pt x="239" y="394"/>
                  </a:cubicBezTo>
                  <a:cubicBezTo>
                    <a:pt x="312" y="394"/>
                    <a:pt x="372" y="334"/>
                    <a:pt x="372" y="261"/>
                  </a:cubicBezTo>
                  <a:cubicBezTo>
                    <a:pt x="372" y="231"/>
                    <a:pt x="362" y="203"/>
                    <a:pt x="345" y="181"/>
                  </a:cubicBezTo>
                  <a:cubicBezTo>
                    <a:pt x="457" y="181"/>
                    <a:pt x="457" y="181"/>
                    <a:pt x="457" y="181"/>
                  </a:cubicBezTo>
                  <a:cubicBezTo>
                    <a:pt x="443" y="213"/>
                    <a:pt x="443" y="213"/>
                    <a:pt x="443" y="213"/>
                  </a:cubicBezTo>
                  <a:cubicBezTo>
                    <a:pt x="460" y="220"/>
                    <a:pt x="460" y="220"/>
                    <a:pt x="460" y="220"/>
                  </a:cubicBezTo>
                  <a:cubicBezTo>
                    <a:pt x="505" y="110"/>
                    <a:pt x="505" y="110"/>
                    <a:pt x="505" y="110"/>
                  </a:cubicBezTo>
                  <a:cubicBezTo>
                    <a:pt x="460" y="0"/>
                    <a:pt x="460" y="0"/>
                    <a:pt x="460" y="0"/>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7" name="Freeform 127">
              <a:extLst>
                <a:ext uri="{FF2B5EF4-FFF2-40B4-BE49-F238E27FC236}">
                  <a16:creationId xmlns:a16="http://schemas.microsoft.com/office/drawing/2014/main" id="{B57C9199-0EF3-3C43-92EA-DF99AA385B67}"/>
                </a:ext>
              </a:extLst>
            </p:cNvPr>
            <p:cNvSpPr>
              <a:spLocks noEditPoints="1"/>
            </p:cNvSpPr>
            <p:nvPr/>
          </p:nvSpPr>
          <p:spPr bwMode="auto">
            <a:xfrm>
              <a:off x="6291263" y="4633913"/>
              <a:ext cx="390525" cy="227013"/>
            </a:xfrm>
            <a:custGeom>
              <a:avLst/>
              <a:gdLst>
                <a:gd name="T0" fmla="*/ 17 w 398"/>
                <a:gd name="T1" fmla="*/ 198 h 231"/>
                <a:gd name="T2" fmla="*/ 181 w 398"/>
                <a:gd name="T3" fmla="*/ 88 h 231"/>
                <a:gd name="T4" fmla="*/ 284 w 398"/>
                <a:gd name="T5" fmla="*/ 36 h 231"/>
                <a:gd name="T6" fmla="*/ 337 w 398"/>
                <a:gd name="T7" fmla="*/ 84 h 231"/>
                <a:gd name="T8" fmla="*/ 372 w 398"/>
                <a:gd name="T9" fmla="*/ 133 h 231"/>
                <a:gd name="T10" fmla="*/ 372 w 398"/>
                <a:gd name="T11" fmla="*/ 151 h 231"/>
                <a:gd name="T12" fmla="*/ 316 w 398"/>
                <a:gd name="T13" fmla="*/ 88 h 231"/>
                <a:gd name="T14" fmla="*/ 36 w 398"/>
                <a:gd name="T15" fmla="*/ 212 h 231"/>
                <a:gd name="T16" fmla="*/ 17 w 398"/>
                <a:gd name="T17" fmla="*/ 201 h 231"/>
                <a:gd name="T18" fmla="*/ 175 w 398"/>
                <a:gd name="T19" fmla="*/ 54 h 231"/>
                <a:gd name="T20" fmla="*/ 159 w 398"/>
                <a:gd name="T21" fmla="*/ 43 h 231"/>
                <a:gd name="T22" fmla="*/ 238 w 398"/>
                <a:gd name="T23" fmla="*/ 18 h 231"/>
                <a:gd name="T24" fmla="*/ 219 w 398"/>
                <a:gd name="T25" fmla="*/ 47 h 231"/>
                <a:gd name="T26" fmla="*/ 267 w 398"/>
                <a:gd name="T27" fmla="*/ 196 h 231"/>
                <a:gd name="T28" fmla="*/ 187 w 398"/>
                <a:gd name="T29" fmla="*/ 204 h 231"/>
                <a:gd name="T30" fmla="*/ 186 w 398"/>
                <a:gd name="T31" fmla="*/ 184 h 231"/>
                <a:gd name="T32" fmla="*/ 216 w 398"/>
                <a:gd name="T33" fmla="*/ 134 h 231"/>
                <a:gd name="T34" fmla="*/ 274 w 398"/>
                <a:gd name="T35" fmla="*/ 171 h 231"/>
                <a:gd name="T36" fmla="*/ 44 w 398"/>
                <a:gd name="T37" fmla="*/ 227 h 231"/>
                <a:gd name="T38" fmla="*/ 220 w 398"/>
                <a:gd name="T39" fmla="*/ 162 h 231"/>
                <a:gd name="T40" fmla="*/ 159 w 398"/>
                <a:gd name="T41" fmla="*/ 194 h 231"/>
                <a:gd name="T42" fmla="*/ 203 w 398"/>
                <a:gd name="T43" fmla="*/ 221 h 231"/>
                <a:gd name="T44" fmla="*/ 293 w 398"/>
                <a:gd name="T45" fmla="*/ 167 h 231"/>
                <a:gd name="T46" fmla="*/ 303 w 398"/>
                <a:gd name="T47" fmla="*/ 108 h 231"/>
                <a:gd name="T48" fmla="*/ 372 w 398"/>
                <a:gd name="T49" fmla="*/ 169 h 231"/>
                <a:gd name="T50" fmla="*/ 372 w 398"/>
                <a:gd name="T51" fmla="*/ 116 h 231"/>
                <a:gd name="T52" fmla="*/ 354 w 398"/>
                <a:gd name="T53" fmla="*/ 76 h 231"/>
                <a:gd name="T54" fmla="*/ 284 w 398"/>
                <a:gd name="T55" fmla="*/ 18 h 231"/>
                <a:gd name="T56" fmla="*/ 240 w 398"/>
                <a:gd name="T57" fmla="*/ 0 h 231"/>
                <a:gd name="T58" fmla="*/ 141 w 398"/>
                <a:gd name="T59" fmla="*/ 43 h 231"/>
                <a:gd name="T60" fmla="*/ 175 w 398"/>
                <a:gd name="T61" fmla="*/ 71 h 231"/>
                <a:gd name="T62" fmla="*/ 14 w 398"/>
                <a:gd name="T63" fmla="*/ 173 h 231"/>
                <a:gd name="T64" fmla="*/ 0 w 398"/>
                <a:gd name="T65" fmla="*/ 201 h 231"/>
                <a:gd name="T66" fmla="*/ 44 w 398"/>
                <a:gd name="T67" fmla="*/ 2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231">
                  <a:moveTo>
                    <a:pt x="17" y="201"/>
                  </a:moveTo>
                  <a:cubicBezTo>
                    <a:pt x="17" y="198"/>
                    <a:pt x="17" y="198"/>
                    <a:pt x="17" y="198"/>
                  </a:cubicBezTo>
                  <a:cubicBezTo>
                    <a:pt x="17" y="194"/>
                    <a:pt x="20" y="190"/>
                    <a:pt x="23" y="188"/>
                  </a:cubicBezTo>
                  <a:cubicBezTo>
                    <a:pt x="181" y="88"/>
                    <a:pt x="181" y="88"/>
                    <a:pt x="181" y="88"/>
                  </a:cubicBezTo>
                  <a:cubicBezTo>
                    <a:pt x="270" y="39"/>
                    <a:pt x="270" y="39"/>
                    <a:pt x="270" y="39"/>
                  </a:cubicBezTo>
                  <a:cubicBezTo>
                    <a:pt x="274" y="37"/>
                    <a:pt x="279" y="36"/>
                    <a:pt x="284" y="36"/>
                  </a:cubicBezTo>
                  <a:cubicBezTo>
                    <a:pt x="292" y="36"/>
                    <a:pt x="300" y="39"/>
                    <a:pt x="305" y="46"/>
                  </a:cubicBezTo>
                  <a:cubicBezTo>
                    <a:pt x="337" y="84"/>
                    <a:pt x="337" y="84"/>
                    <a:pt x="337" y="84"/>
                  </a:cubicBezTo>
                  <a:cubicBezTo>
                    <a:pt x="347" y="133"/>
                    <a:pt x="347" y="133"/>
                    <a:pt x="347" y="133"/>
                  </a:cubicBezTo>
                  <a:cubicBezTo>
                    <a:pt x="372" y="133"/>
                    <a:pt x="372" y="133"/>
                    <a:pt x="372" y="133"/>
                  </a:cubicBezTo>
                  <a:cubicBezTo>
                    <a:pt x="377" y="133"/>
                    <a:pt x="381" y="137"/>
                    <a:pt x="381" y="142"/>
                  </a:cubicBezTo>
                  <a:cubicBezTo>
                    <a:pt x="381" y="147"/>
                    <a:pt x="377" y="151"/>
                    <a:pt x="372" y="151"/>
                  </a:cubicBezTo>
                  <a:cubicBezTo>
                    <a:pt x="334" y="151"/>
                    <a:pt x="334" y="151"/>
                    <a:pt x="334" y="151"/>
                  </a:cubicBezTo>
                  <a:cubicBezTo>
                    <a:pt x="316" y="88"/>
                    <a:pt x="316" y="88"/>
                    <a:pt x="316" y="88"/>
                  </a:cubicBezTo>
                  <a:cubicBezTo>
                    <a:pt x="245" y="98"/>
                    <a:pt x="245" y="98"/>
                    <a:pt x="245" y="98"/>
                  </a:cubicBezTo>
                  <a:cubicBezTo>
                    <a:pt x="36" y="212"/>
                    <a:pt x="36" y="212"/>
                    <a:pt x="36" y="212"/>
                  </a:cubicBezTo>
                  <a:cubicBezTo>
                    <a:pt x="34" y="213"/>
                    <a:pt x="32" y="213"/>
                    <a:pt x="30" y="213"/>
                  </a:cubicBezTo>
                  <a:cubicBezTo>
                    <a:pt x="23" y="213"/>
                    <a:pt x="17" y="207"/>
                    <a:pt x="17" y="201"/>
                  </a:cubicBezTo>
                  <a:close/>
                  <a:moveTo>
                    <a:pt x="177" y="53"/>
                  </a:moveTo>
                  <a:cubicBezTo>
                    <a:pt x="176" y="53"/>
                    <a:pt x="176" y="54"/>
                    <a:pt x="175" y="54"/>
                  </a:cubicBezTo>
                  <a:cubicBezTo>
                    <a:pt x="170" y="54"/>
                    <a:pt x="170" y="54"/>
                    <a:pt x="170" y="54"/>
                  </a:cubicBezTo>
                  <a:cubicBezTo>
                    <a:pt x="164" y="54"/>
                    <a:pt x="159" y="49"/>
                    <a:pt x="159" y="43"/>
                  </a:cubicBezTo>
                  <a:cubicBezTo>
                    <a:pt x="159" y="38"/>
                    <a:pt x="163" y="33"/>
                    <a:pt x="168" y="32"/>
                  </a:cubicBezTo>
                  <a:cubicBezTo>
                    <a:pt x="238" y="18"/>
                    <a:pt x="238" y="18"/>
                    <a:pt x="238" y="18"/>
                  </a:cubicBezTo>
                  <a:cubicBezTo>
                    <a:pt x="255" y="27"/>
                    <a:pt x="255" y="27"/>
                    <a:pt x="255" y="27"/>
                  </a:cubicBezTo>
                  <a:cubicBezTo>
                    <a:pt x="219" y="47"/>
                    <a:pt x="219" y="47"/>
                    <a:pt x="219" y="47"/>
                  </a:cubicBezTo>
                  <a:cubicBezTo>
                    <a:pt x="177" y="53"/>
                    <a:pt x="177" y="53"/>
                    <a:pt x="177" y="53"/>
                  </a:cubicBezTo>
                  <a:close/>
                  <a:moveTo>
                    <a:pt x="267" y="196"/>
                  </a:moveTo>
                  <a:cubicBezTo>
                    <a:pt x="201" y="203"/>
                    <a:pt x="201" y="203"/>
                    <a:pt x="201" y="203"/>
                  </a:cubicBezTo>
                  <a:cubicBezTo>
                    <a:pt x="197" y="204"/>
                    <a:pt x="192" y="204"/>
                    <a:pt x="187" y="204"/>
                  </a:cubicBezTo>
                  <a:cubicBezTo>
                    <a:pt x="181" y="204"/>
                    <a:pt x="177" y="200"/>
                    <a:pt x="177" y="194"/>
                  </a:cubicBezTo>
                  <a:cubicBezTo>
                    <a:pt x="177" y="189"/>
                    <a:pt x="181" y="185"/>
                    <a:pt x="186" y="184"/>
                  </a:cubicBezTo>
                  <a:cubicBezTo>
                    <a:pt x="258" y="175"/>
                    <a:pt x="258" y="175"/>
                    <a:pt x="258" y="175"/>
                  </a:cubicBezTo>
                  <a:cubicBezTo>
                    <a:pt x="216" y="134"/>
                    <a:pt x="216" y="134"/>
                    <a:pt x="216" y="134"/>
                  </a:cubicBezTo>
                  <a:cubicBezTo>
                    <a:pt x="239" y="122"/>
                    <a:pt x="239" y="122"/>
                    <a:pt x="239" y="122"/>
                  </a:cubicBezTo>
                  <a:cubicBezTo>
                    <a:pt x="274" y="171"/>
                    <a:pt x="274" y="171"/>
                    <a:pt x="274" y="171"/>
                  </a:cubicBezTo>
                  <a:cubicBezTo>
                    <a:pt x="267" y="196"/>
                    <a:pt x="267" y="196"/>
                    <a:pt x="267" y="196"/>
                  </a:cubicBezTo>
                  <a:close/>
                  <a:moveTo>
                    <a:pt x="44" y="227"/>
                  </a:moveTo>
                  <a:cubicBezTo>
                    <a:pt x="200" y="143"/>
                    <a:pt x="200" y="143"/>
                    <a:pt x="200" y="143"/>
                  </a:cubicBezTo>
                  <a:cubicBezTo>
                    <a:pt x="220" y="162"/>
                    <a:pt x="220" y="162"/>
                    <a:pt x="220" y="162"/>
                  </a:cubicBezTo>
                  <a:cubicBezTo>
                    <a:pt x="183" y="167"/>
                    <a:pt x="183" y="167"/>
                    <a:pt x="183" y="167"/>
                  </a:cubicBezTo>
                  <a:cubicBezTo>
                    <a:pt x="170" y="168"/>
                    <a:pt x="159" y="180"/>
                    <a:pt x="159" y="194"/>
                  </a:cubicBezTo>
                  <a:cubicBezTo>
                    <a:pt x="159" y="209"/>
                    <a:pt x="172" y="222"/>
                    <a:pt x="187" y="222"/>
                  </a:cubicBezTo>
                  <a:cubicBezTo>
                    <a:pt x="192" y="222"/>
                    <a:pt x="198" y="222"/>
                    <a:pt x="203" y="221"/>
                  </a:cubicBezTo>
                  <a:cubicBezTo>
                    <a:pt x="281" y="212"/>
                    <a:pt x="281" y="212"/>
                    <a:pt x="281" y="212"/>
                  </a:cubicBezTo>
                  <a:cubicBezTo>
                    <a:pt x="293" y="167"/>
                    <a:pt x="293" y="167"/>
                    <a:pt x="293" y="167"/>
                  </a:cubicBezTo>
                  <a:cubicBezTo>
                    <a:pt x="255" y="115"/>
                    <a:pt x="255" y="115"/>
                    <a:pt x="255" y="115"/>
                  </a:cubicBezTo>
                  <a:cubicBezTo>
                    <a:pt x="303" y="108"/>
                    <a:pt x="303" y="108"/>
                    <a:pt x="303" y="108"/>
                  </a:cubicBezTo>
                  <a:cubicBezTo>
                    <a:pt x="321" y="169"/>
                    <a:pt x="321" y="169"/>
                    <a:pt x="321" y="169"/>
                  </a:cubicBezTo>
                  <a:cubicBezTo>
                    <a:pt x="372" y="169"/>
                    <a:pt x="372" y="169"/>
                    <a:pt x="372" y="169"/>
                  </a:cubicBezTo>
                  <a:cubicBezTo>
                    <a:pt x="387" y="169"/>
                    <a:pt x="398" y="157"/>
                    <a:pt x="398" y="142"/>
                  </a:cubicBezTo>
                  <a:cubicBezTo>
                    <a:pt x="398" y="127"/>
                    <a:pt x="387" y="116"/>
                    <a:pt x="372" y="116"/>
                  </a:cubicBezTo>
                  <a:cubicBezTo>
                    <a:pt x="361" y="116"/>
                    <a:pt x="361" y="116"/>
                    <a:pt x="361" y="116"/>
                  </a:cubicBezTo>
                  <a:cubicBezTo>
                    <a:pt x="354" y="76"/>
                    <a:pt x="354" y="76"/>
                    <a:pt x="354" y="76"/>
                  </a:cubicBezTo>
                  <a:cubicBezTo>
                    <a:pt x="319" y="34"/>
                    <a:pt x="319" y="34"/>
                    <a:pt x="319" y="34"/>
                  </a:cubicBezTo>
                  <a:cubicBezTo>
                    <a:pt x="310" y="24"/>
                    <a:pt x="297" y="18"/>
                    <a:pt x="284" y="18"/>
                  </a:cubicBezTo>
                  <a:cubicBezTo>
                    <a:pt x="282" y="18"/>
                    <a:pt x="280" y="18"/>
                    <a:pt x="277" y="19"/>
                  </a:cubicBezTo>
                  <a:cubicBezTo>
                    <a:pt x="240" y="0"/>
                    <a:pt x="240" y="0"/>
                    <a:pt x="240" y="0"/>
                  </a:cubicBezTo>
                  <a:cubicBezTo>
                    <a:pt x="164" y="15"/>
                    <a:pt x="164" y="15"/>
                    <a:pt x="164" y="15"/>
                  </a:cubicBezTo>
                  <a:cubicBezTo>
                    <a:pt x="151" y="18"/>
                    <a:pt x="141" y="29"/>
                    <a:pt x="141" y="43"/>
                  </a:cubicBezTo>
                  <a:cubicBezTo>
                    <a:pt x="141" y="59"/>
                    <a:pt x="154" y="71"/>
                    <a:pt x="170" y="71"/>
                  </a:cubicBezTo>
                  <a:cubicBezTo>
                    <a:pt x="175" y="71"/>
                    <a:pt x="175" y="71"/>
                    <a:pt x="175" y="71"/>
                  </a:cubicBezTo>
                  <a:cubicBezTo>
                    <a:pt x="172" y="73"/>
                    <a:pt x="172" y="73"/>
                    <a:pt x="172" y="73"/>
                  </a:cubicBezTo>
                  <a:cubicBezTo>
                    <a:pt x="14" y="173"/>
                    <a:pt x="14" y="173"/>
                    <a:pt x="14" y="173"/>
                  </a:cubicBezTo>
                  <a:cubicBezTo>
                    <a:pt x="5" y="178"/>
                    <a:pt x="0" y="188"/>
                    <a:pt x="0" y="198"/>
                  </a:cubicBezTo>
                  <a:cubicBezTo>
                    <a:pt x="0" y="201"/>
                    <a:pt x="0" y="201"/>
                    <a:pt x="0" y="201"/>
                  </a:cubicBezTo>
                  <a:cubicBezTo>
                    <a:pt x="0" y="217"/>
                    <a:pt x="13" y="231"/>
                    <a:pt x="30" y="231"/>
                  </a:cubicBezTo>
                  <a:cubicBezTo>
                    <a:pt x="35" y="231"/>
                    <a:pt x="40" y="229"/>
                    <a:pt x="44" y="22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 name="Freeform 128">
              <a:extLst>
                <a:ext uri="{FF2B5EF4-FFF2-40B4-BE49-F238E27FC236}">
                  <a16:creationId xmlns:a16="http://schemas.microsoft.com/office/drawing/2014/main" id="{EA15B8EC-B274-F54B-8B38-940BAA374DF9}"/>
                </a:ext>
              </a:extLst>
            </p:cNvPr>
            <p:cNvSpPr>
              <a:spLocks noEditPoints="1"/>
            </p:cNvSpPr>
            <p:nvPr/>
          </p:nvSpPr>
          <p:spPr bwMode="auto">
            <a:xfrm>
              <a:off x="6594475" y="4581526"/>
              <a:ext cx="104775" cy="106363"/>
            </a:xfrm>
            <a:custGeom>
              <a:avLst/>
              <a:gdLst>
                <a:gd name="T0" fmla="*/ 53 w 106"/>
                <a:gd name="T1" fmla="*/ 18 h 107"/>
                <a:gd name="T2" fmla="*/ 88 w 106"/>
                <a:gd name="T3" fmla="*/ 53 h 107"/>
                <a:gd name="T4" fmla="*/ 53 w 106"/>
                <a:gd name="T5" fmla="*/ 89 h 107"/>
                <a:gd name="T6" fmla="*/ 18 w 106"/>
                <a:gd name="T7" fmla="*/ 53 h 107"/>
                <a:gd name="T8" fmla="*/ 53 w 106"/>
                <a:gd name="T9" fmla="*/ 18 h 107"/>
                <a:gd name="T10" fmla="*/ 53 w 106"/>
                <a:gd name="T11" fmla="*/ 107 h 107"/>
                <a:gd name="T12" fmla="*/ 106 w 106"/>
                <a:gd name="T13" fmla="*/ 53 h 107"/>
                <a:gd name="T14" fmla="*/ 53 w 106"/>
                <a:gd name="T15" fmla="*/ 0 h 107"/>
                <a:gd name="T16" fmla="*/ 0 w 106"/>
                <a:gd name="T17" fmla="*/ 53 h 107"/>
                <a:gd name="T18" fmla="*/ 53 w 106"/>
                <a:gd name="T19"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7">
                  <a:moveTo>
                    <a:pt x="53" y="18"/>
                  </a:moveTo>
                  <a:cubicBezTo>
                    <a:pt x="73" y="18"/>
                    <a:pt x="88" y="34"/>
                    <a:pt x="88" y="53"/>
                  </a:cubicBezTo>
                  <a:cubicBezTo>
                    <a:pt x="88" y="73"/>
                    <a:pt x="73" y="89"/>
                    <a:pt x="53" y="89"/>
                  </a:cubicBezTo>
                  <a:cubicBezTo>
                    <a:pt x="33" y="89"/>
                    <a:pt x="18" y="73"/>
                    <a:pt x="18" y="53"/>
                  </a:cubicBezTo>
                  <a:cubicBezTo>
                    <a:pt x="18" y="34"/>
                    <a:pt x="33" y="18"/>
                    <a:pt x="53" y="18"/>
                  </a:cubicBezTo>
                  <a:close/>
                  <a:moveTo>
                    <a:pt x="53" y="107"/>
                  </a:moveTo>
                  <a:cubicBezTo>
                    <a:pt x="82" y="107"/>
                    <a:pt x="106" y="83"/>
                    <a:pt x="106" y="53"/>
                  </a:cubicBezTo>
                  <a:cubicBezTo>
                    <a:pt x="106" y="24"/>
                    <a:pt x="82" y="0"/>
                    <a:pt x="53" y="0"/>
                  </a:cubicBezTo>
                  <a:cubicBezTo>
                    <a:pt x="24" y="0"/>
                    <a:pt x="0" y="24"/>
                    <a:pt x="0" y="53"/>
                  </a:cubicBezTo>
                  <a:cubicBezTo>
                    <a:pt x="0" y="83"/>
                    <a:pt x="24" y="107"/>
                    <a:pt x="53" y="10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 name="Freeform 129">
              <a:extLst>
                <a:ext uri="{FF2B5EF4-FFF2-40B4-BE49-F238E27FC236}">
                  <a16:creationId xmlns:a16="http://schemas.microsoft.com/office/drawing/2014/main" id="{284DB051-052C-AA4D-BCE5-0FF597F10F68}"/>
                </a:ext>
              </a:extLst>
            </p:cNvPr>
            <p:cNvSpPr>
              <a:spLocks/>
            </p:cNvSpPr>
            <p:nvPr/>
          </p:nvSpPr>
          <p:spPr bwMode="auto">
            <a:xfrm>
              <a:off x="6264275" y="4895851"/>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0" name="Freeform 130">
              <a:extLst>
                <a:ext uri="{FF2B5EF4-FFF2-40B4-BE49-F238E27FC236}">
                  <a16:creationId xmlns:a16="http://schemas.microsoft.com/office/drawing/2014/main" id="{E97700E5-E176-D346-A5AC-9B573B8B5DDD}"/>
                </a:ext>
              </a:extLst>
            </p:cNvPr>
            <p:cNvSpPr>
              <a:spLocks/>
            </p:cNvSpPr>
            <p:nvPr/>
          </p:nvSpPr>
          <p:spPr bwMode="auto">
            <a:xfrm>
              <a:off x="6264275" y="471328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1" name="Freeform 131">
              <a:extLst>
                <a:ext uri="{FF2B5EF4-FFF2-40B4-BE49-F238E27FC236}">
                  <a16:creationId xmlns:a16="http://schemas.microsoft.com/office/drawing/2014/main" id="{F6721274-BC9D-9046-B2FE-FD4320825A76}"/>
                </a:ext>
              </a:extLst>
            </p:cNvPr>
            <p:cNvSpPr>
              <a:spLocks/>
            </p:cNvSpPr>
            <p:nvPr/>
          </p:nvSpPr>
          <p:spPr bwMode="auto">
            <a:xfrm>
              <a:off x="6299200" y="471328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2" name="Freeform 132">
              <a:extLst>
                <a:ext uri="{FF2B5EF4-FFF2-40B4-BE49-F238E27FC236}">
                  <a16:creationId xmlns:a16="http://schemas.microsoft.com/office/drawing/2014/main" id="{5836BEEE-098F-ED49-AB14-B5883A40E46A}"/>
                </a:ext>
              </a:extLst>
            </p:cNvPr>
            <p:cNvSpPr>
              <a:spLocks/>
            </p:cNvSpPr>
            <p:nvPr/>
          </p:nvSpPr>
          <p:spPr bwMode="auto">
            <a:xfrm>
              <a:off x="6281738" y="4678363"/>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3" name="Freeform 133">
              <a:extLst>
                <a:ext uri="{FF2B5EF4-FFF2-40B4-BE49-F238E27FC236}">
                  <a16:creationId xmlns:a16="http://schemas.microsoft.com/office/drawing/2014/main" id="{F8682ABF-9056-4041-BF91-FCB95A277CC7}"/>
                </a:ext>
              </a:extLst>
            </p:cNvPr>
            <p:cNvSpPr>
              <a:spLocks/>
            </p:cNvSpPr>
            <p:nvPr/>
          </p:nvSpPr>
          <p:spPr bwMode="auto">
            <a:xfrm>
              <a:off x="6316663" y="4678363"/>
              <a:ext cx="95250" cy="17463"/>
            </a:xfrm>
            <a:custGeom>
              <a:avLst/>
              <a:gdLst>
                <a:gd name="T0" fmla="*/ 0 w 60"/>
                <a:gd name="T1" fmla="*/ 0 h 11"/>
                <a:gd name="T2" fmla="*/ 60 w 60"/>
                <a:gd name="T3" fmla="*/ 0 h 11"/>
                <a:gd name="T4" fmla="*/ 60 w 60"/>
                <a:gd name="T5" fmla="*/ 11 h 11"/>
                <a:gd name="T6" fmla="*/ 0 w 60"/>
                <a:gd name="T7" fmla="*/ 11 h 11"/>
                <a:gd name="T8" fmla="*/ 0 w 60"/>
                <a:gd name="T9" fmla="*/ 0 h 11"/>
                <a:gd name="T10" fmla="*/ 0 w 60"/>
                <a:gd name="T11" fmla="*/ 0 h 11"/>
              </a:gdLst>
              <a:ahLst/>
              <a:cxnLst>
                <a:cxn ang="0">
                  <a:pos x="T0" y="T1"/>
                </a:cxn>
                <a:cxn ang="0">
                  <a:pos x="T2" y="T3"/>
                </a:cxn>
                <a:cxn ang="0">
                  <a:pos x="T4" y="T5"/>
                </a:cxn>
                <a:cxn ang="0">
                  <a:pos x="T6" y="T7"/>
                </a:cxn>
                <a:cxn ang="0">
                  <a:pos x="T8" y="T9"/>
                </a:cxn>
                <a:cxn ang="0">
                  <a:pos x="T10" y="T11"/>
                </a:cxn>
              </a:cxnLst>
              <a:rect l="0" t="0" r="r" b="b"/>
              <a:pathLst>
                <a:path w="60" h="11">
                  <a:moveTo>
                    <a:pt x="0" y="0"/>
                  </a:moveTo>
                  <a:lnTo>
                    <a:pt x="60" y="0"/>
                  </a:lnTo>
                  <a:lnTo>
                    <a:pt x="60"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4" name="Freeform 134">
              <a:extLst>
                <a:ext uri="{FF2B5EF4-FFF2-40B4-BE49-F238E27FC236}">
                  <a16:creationId xmlns:a16="http://schemas.microsoft.com/office/drawing/2014/main" id="{0AEFB971-BF73-4F45-96B0-845D33A27E69}"/>
                </a:ext>
              </a:extLst>
            </p:cNvPr>
            <p:cNvSpPr>
              <a:spLocks/>
            </p:cNvSpPr>
            <p:nvPr/>
          </p:nvSpPr>
          <p:spPr bwMode="auto">
            <a:xfrm>
              <a:off x="6299200" y="464343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5" name="Freeform 135">
              <a:extLst>
                <a:ext uri="{FF2B5EF4-FFF2-40B4-BE49-F238E27FC236}">
                  <a16:creationId xmlns:a16="http://schemas.microsoft.com/office/drawing/2014/main" id="{7B44BA7B-B9F1-174F-9AFD-16F4B2A2398E}"/>
                </a:ext>
              </a:extLst>
            </p:cNvPr>
            <p:cNvSpPr>
              <a:spLocks/>
            </p:cNvSpPr>
            <p:nvPr/>
          </p:nvSpPr>
          <p:spPr bwMode="auto">
            <a:xfrm>
              <a:off x="6334125" y="464343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6" name="Freeform 136">
              <a:extLst>
                <a:ext uri="{FF2B5EF4-FFF2-40B4-BE49-F238E27FC236}">
                  <a16:creationId xmlns:a16="http://schemas.microsoft.com/office/drawing/2014/main" id="{BECD640B-4501-7847-B538-BEEEC6A3F4CD}"/>
                </a:ext>
              </a:extLst>
            </p:cNvPr>
            <p:cNvSpPr>
              <a:spLocks/>
            </p:cNvSpPr>
            <p:nvPr/>
          </p:nvSpPr>
          <p:spPr bwMode="auto">
            <a:xfrm>
              <a:off x="6437313" y="4895851"/>
              <a:ext cx="192088" cy="104775"/>
            </a:xfrm>
            <a:custGeom>
              <a:avLst/>
              <a:gdLst>
                <a:gd name="T0" fmla="*/ 98 w 195"/>
                <a:gd name="T1" fmla="*/ 0 h 107"/>
                <a:gd name="T2" fmla="*/ 0 w 195"/>
                <a:gd name="T3" fmla="*/ 98 h 107"/>
                <a:gd name="T4" fmla="*/ 0 w 195"/>
                <a:gd name="T5" fmla="*/ 107 h 107"/>
                <a:gd name="T6" fmla="*/ 9 w 195"/>
                <a:gd name="T7" fmla="*/ 107 h 107"/>
                <a:gd name="T8" fmla="*/ 18 w 195"/>
                <a:gd name="T9" fmla="*/ 107 h 107"/>
                <a:gd name="T10" fmla="*/ 27 w 195"/>
                <a:gd name="T11" fmla="*/ 107 h 107"/>
                <a:gd name="T12" fmla="*/ 27 w 195"/>
                <a:gd name="T13" fmla="*/ 89 h 107"/>
                <a:gd name="T14" fmla="*/ 19 w 195"/>
                <a:gd name="T15" fmla="*/ 89 h 107"/>
                <a:gd name="T16" fmla="*/ 25 w 195"/>
                <a:gd name="T17" fmla="*/ 66 h 107"/>
                <a:gd name="T18" fmla="*/ 32 w 195"/>
                <a:gd name="T19" fmla="*/ 70 h 107"/>
                <a:gd name="T20" fmla="*/ 41 w 195"/>
                <a:gd name="T21" fmla="*/ 55 h 107"/>
                <a:gd name="T22" fmla="*/ 34 w 195"/>
                <a:gd name="T23" fmla="*/ 50 h 107"/>
                <a:gd name="T24" fmla="*/ 51 w 195"/>
                <a:gd name="T25" fmla="*/ 34 h 107"/>
                <a:gd name="T26" fmla="*/ 55 w 195"/>
                <a:gd name="T27" fmla="*/ 41 h 107"/>
                <a:gd name="T28" fmla="*/ 70 w 195"/>
                <a:gd name="T29" fmla="*/ 32 h 107"/>
                <a:gd name="T30" fmla="*/ 66 w 195"/>
                <a:gd name="T31" fmla="*/ 25 h 107"/>
                <a:gd name="T32" fmla="*/ 89 w 195"/>
                <a:gd name="T33" fmla="*/ 18 h 107"/>
                <a:gd name="T34" fmla="*/ 89 w 195"/>
                <a:gd name="T35" fmla="*/ 27 h 107"/>
                <a:gd name="T36" fmla="*/ 107 w 195"/>
                <a:gd name="T37" fmla="*/ 27 h 107"/>
                <a:gd name="T38" fmla="*/ 107 w 195"/>
                <a:gd name="T39" fmla="*/ 18 h 107"/>
                <a:gd name="T40" fmla="*/ 130 w 195"/>
                <a:gd name="T41" fmla="*/ 25 h 107"/>
                <a:gd name="T42" fmla="*/ 126 w 195"/>
                <a:gd name="T43" fmla="*/ 32 h 107"/>
                <a:gd name="T44" fmla="*/ 141 w 195"/>
                <a:gd name="T45" fmla="*/ 41 h 107"/>
                <a:gd name="T46" fmla="*/ 145 w 195"/>
                <a:gd name="T47" fmla="*/ 34 h 107"/>
                <a:gd name="T48" fmla="*/ 162 w 195"/>
                <a:gd name="T49" fmla="*/ 50 h 107"/>
                <a:gd name="T50" fmla="*/ 155 w 195"/>
                <a:gd name="T51" fmla="*/ 55 h 107"/>
                <a:gd name="T52" fmla="*/ 164 w 195"/>
                <a:gd name="T53" fmla="*/ 70 h 107"/>
                <a:gd name="T54" fmla="*/ 171 w 195"/>
                <a:gd name="T55" fmla="*/ 66 h 107"/>
                <a:gd name="T56" fmla="*/ 177 w 195"/>
                <a:gd name="T57" fmla="*/ 89 h 107"/>
                <a:gd name="T58" fmla="*/ 169 w 195"/>
                <a:gd name="T59" fmla="*/ 89 h 107"/>
                <a:gd name="T60" fmla="*/ 169 w 195"/>
                <a:gd name="T61" fmla="*/ 107 h 107"/>
                <a:gd name="T62" fmla="*/ 178 w 195"/>
                <a:gd name="T63" fmla="*/ 107 h 107"/>
                <a:gd name="T64" fmla="*/ 186 w 195"/>
                <a:gd name="T65" fmla="*/ 107 h 107"/>
                <a:gd name="T66" fmla="*/ 195 w 195"/>
                <a:gd name="T67" fmla="*/ 107 h 107"/>
                <a:gd name="T68" fmla="*/ 195 w 195"/>
                <a:gd name="T69" fmla="*/ 98 h 107"/>
                <a:gd name="T70" fmla="*/ 98 w 195"/>
                <a:gd name="T7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 h="107">
                  <a:moveTo>
                    <a:pt x="98" y="0"/>
                  </a:moveTo>
                  <a:cubicBezTo>
                    <a:pt x="44" y="0"/>
                    <a:pt x="0" y="44"/>
                    <a:pt x="0" y="98"/>
                  </a:cubicBezTo>
                  <a:cubicBezTo>
                    <a:pt x="0" y="107"/>
                    <a:pt x="0" y="107"/>
                    <a:pt x="0" y="107"/>
                  </a:cubicBezTo>
                  <a:cubicBezTo>
                    <a:pt x="9" y="107"/>
                    <a:pt x="9" y="107"/>
                    <a:pt x="9" y="107"/>
                  </a:cubicBezTo>
                  <a:cubicBezTo>
                    <a:pt x="18" y="107"/>
                    <a:pt x="18" y="107"/>
                    <a:pt x="18" y="107"/>
                  </a:cubicBezTo>
                  <a:cubicBezTo>
                    <a:pt x="27" y="107"/>
                    <a:pt x="27" y="107"/>
                    <a:pt x="27" y="107"/>
                  </a:cubicBezTo>
                  <a:cubicBezTo>
                    <a:pt x="27" y="89"/>
                    <a:pt x="27" y="89"/>
                    <a:pt x="27" y="89"/>
                  </a:cubicBezTo>
                  <a:cubicBezTo>
                    <a:pt x="19" y="89"/>
                    <a:pt x="19" y="89"/>
                    <a:pt x="19" y="89"/>
                  </a:cubicBezTo>
                  <a:cubicBezTo>
                    <a:pt x="19" y="81"/>
                    <a:pt x="22" y="73"/>
                    <a:pt x="25" y="66"/>
                  </a:cubicBezTo>
                  <a:cubicBezTo>
                    <a:pt x="32" y="70"/>
                    <a:pt x="32" y="70"/>
                    <a:pt x="32" y="70"/>
                  </a:cubicBezTo>
                  <a:cubicBezTo>
                    <a:pt x="41" y="55"/>
                    <a:pt x="41" y="55"/>
                    <a:pt x="41" y="55"/>
                  </a:cubicBezTo>
                  <a:cubicBezTo>
                    <a:pt x="34" y="50"/>
                    <a:pt x="34" y="50"/>
                    <a:pt x="34" y="50"/>
                  </a:cubicBezTo>
                  <a:cubicBezTo>
                    <a:pt x="38" y="44"/>
                    <a:pt x="44" y="38"/>
                    <a:pt x="51" y="34"/>
                  </a:cubicBezTo>
                  <a:cubicBezTo>
                    <a:pt x="55" y="41"/>
                    <a:pt x="55" y="41"/>
                    <a:pt x="55" y="41"/>
                  </a:cubicBezTo>
                  <a:cubicBezTo>
                    <a:pt x="70" y="32"/>
                    <a:pt x="70" y="32"/>
                    <a:pt x="70" y="32"/>
                  </a:cubicBezTo>
                  <a:cubicBezTo>
                    <a:pt x="66" y="25"/>
                    <a:pt x="66" y="25"/>
                    <a:pt x="66" y="25"/>
                  </a:cubicBezTo>
                  <a:cubicBezTo>
                    <a:pt x="73" y="21"/>
                    <a:pt x="81" y="19"/>
                    <a:pt x="89" y="18"/>
                  </a:cubicBezTo>
                  <a:cubicBezTo>
                    <a:pt x="89" y="27"/>
                    <a:pt x="89" y="27"/>
                    <a:pt x="89" y="27"/>
                  </a:cubicBezTo>
                  <a:cubicBezTo>
                    <a:pt x="107" y="27"/>
                    <a:pt x="107" y="27"/>
                    <a:pt x="107" y="27"/>
                  </a:cubicBezTo>
                  <a:cubicBezTo>
                    <a:pt x="107" y="18"/>
                    <a:pt x="107" y="18"/>
                    <a:pt x="107" y="18"/>
                  </a:cubicBezTo>
                  <a:cubicBezTo>
                    <a:pt x="115" y="19"/>
                    <a:pt x="123" y="21"/>
                    <a:pt x="130" y="25"/>
                  </a:cubicBezTo>
                  <a:cubicBezTo>
                    <a:pt x="126" y="32"/>
                    <a:pt x="126" y="32"/>
                    <a:pt x="126" y="32"/>
                  </a:cubicBezTo>
                  <a:cubicBezTo>
                    <a:pt x="141" y="41"/>
                    <a:pt x="141" y="41"/>
                    <a:pt x="141" y="41"/>
                  </a:cubicBezTo>
                  <a:cubicBezTo>
                    <a:pt x="145" y="34"/>
                    <a:pt x="145" y="34"/>
                    <a:pt x="145" y="34"/>
                  </a:cubicBezTo>
                  <a:cubicBezTo>
                    <a:pt x="151" y="38"/>
                    <a:pt x="157" y="44"/>
                    <a:pt x="162" y="50"/>
                  </a:cubicBezTo>
                  <a:cubicBezTo>
                    <a:pt x="155" y="55"/>
                    <a:pt x="155" y="55"/>
                    <a:pt x="155" y="55"/>
                  </a:cubicBezTo>
                  <a:cubicBezTo>
                    <a:pt x="164" y="70"/>
                    <a:pt x="164" y="70"/>
                    <a:pt x="164" y="70"/>
                  </a:cubicBezTo>
                  <a:cubicBezTo>
                    <a:pt x="171" y="66"/>
                    <a:pt x="171" y="66"/>
                    <a:pt x="171" y="66"/>
                  </a:cubicBezTo>
                  <a:cubicBezTo>
                    <a:pt x="174" y="73"/>
                    <a:pt x="176" y="81"/>
                    <a:pt x="177" y="89"/>
                  </a:cubicBezTo>
                  <a:cubicBezTo>
                    <a:pt x="169" y="89"/>
                    <a:pt x="169" y="89"/>
                    <a:pt x="169" y="89"/>
                  </a:cubicBezTo>
                  <a:cubicBezTo>
                    <a:pt x="169" y="107"/>
                    <a:pt x="169" y="107"/>
                    <a:pt x="169" y="107"/>
                  </a:cubicBezTo>
                  <a:cubicBezTo>
                    <a:pt x="178" y="107"/>
                    <a:pt x="178" y="107"/>
                    <a:pt x="178" y="107"/>
                  </a:cubicBezTo>
                  <a:cubicBezTo>
                    <a:pt x="186" y="107"/>
                    <a:pt x="186" y="107"/>
                    <a:pt x="186" y="107"/>
                  </a:cubicBezTo>
                  <a:cubicBezTo>
                    <a:pt x="195" y="107"/>
                    <a:pt x="195" y="107"/>
                    <a:pt x="195" y="107"/>
                  </a:cubicBezTo>
                  <a:cubicBezTo>
                    <a:pt x="195" y="98"/>
                    <a:pt x="195" y="98"/>
                    <a:pt x="195" y="98"/>
                  </a:cubicBezTo>
                  <a:cubicBezTo>
                    <a:pt x="195" y="44"/>
                    <a:pt x="152" y="0"/>
                    <a:pt x="98" y="0"/>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7" name="Freeform 137">
              <a:extLst>
                <a:ext uri="{FF2B5EF4-FFF2-40B4-BE49-F238E27FC236}">
                  <a16:creationId xmlns:a16="http://schemas.microsoft.com/office/drawing/2014/main" id="{71FD4CAC-A038-0D4F-9604-8A8CD2998708}"/>
                </a:ext>
              </a:extLst>
            </p:cNvPr>
            <p:cNvSpPr>
              <a:spLocks/>
            </p:cNvSpPr>
            <p:nvPr/>
          </p:nvSpPr>
          <p:spPr bwMode="auto">
            <a:xfrm>
              <a:off x="6527800" y="4968876"/>
              <a:ext cx="57150" cy="71438"/>
            </a:xfrm>
            <a:custGeom>
              <a:avLst/>
              <a:gdLst>
                <a:gd name="T0" fmla="*/ 0 w 36"/>
                <a:gd name="T1" fmla="*/ 39 h 45"/>
                <a:gd name="T2" fmla="*/ 27 w 36"/>
                <a:gd name="T3" fmla="*/ 0 h 45"/>
                <a:gd name="T4" fmla="*/ 36 w 36"/>
                <a:gd name="T5" fmla="*/ 7 h 45"/>
                <a:gd name="T6" fmla="*/ 8 w 36"/>
                <a:gd name="T7" fmla="*/ 45 h 45"/>
                <a:gd name="T8" fmla="*/ 0 w 36"/>
                <a:gd name="T9" fmla="*/ 39 h 45"/>
                <a:gd name="T10" fmla="*/ 0 w 36"/>
                <a:gd name="T11" fmla="*/ 39 h 45"/>
              </a:gdLst>
              <a:ahLst/>
              <a:cxnLst>
                <a:cxn ang="0">
                  <a:pos x="T0" y="T1"/>
                </a:cxn>
                <a:cxn ang="0">
                  <a:pos x="T2" y="T3"/>
                </a:cxn>
                <a:cxn ang="0">
                  <a:pos x="T4" y="T5"/>
                </a:cxn>
                <a:cxn ang="0">
                  <a:pos x="T6" y="T7"/>
                </a:cxn>
                <a:cxn ang="0">
                  <a:pos x="T8" y="T9"/>
                </a:cxn>
                <a:cxn ang="0">
                  <a:pos x="T10" y="T11"/>
                </a:cxn>
              </a:cxnLst>
              <a:rect l="0" t="0" r="r" b="b"/>
              <a:pathLst>
                <a:path w="36" h="45">
                  <a:moveTo>
                    <a:pt x="0" y="39"/>
                  </a:moveTo>
                  <a:lnTo>
                    <a:pt x="27" y="0"/>
                  </a:lnTo>
                  <a:lnTo>
                    <a:pt x="36" y="7"/>
                  </a:lnTo>
                  <a:lnTo>
                    <a:pt x="8" y="45"/>
                  </a:lnTo>
                  <a:lnTo>
                    <a:pt x="0" y="39"/>
                  </a:lnTo>
                  <a:lnTo>
                    <a:pt x="0" y="39"/>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8" name="Freeform 138">
              <a:extLst>
                <a:ext uri="{FF2B5EF4-FFF2-40B4-BE49-F238E27FC236}">
                  <a16:creationId xmlns:a16="http://schemas.microsoft.com/office/drawing/2014/main" id="{E2E29DF2-04AD-FB4F-BD2E-255B4DA29C9D}"/>
                </a:ext>
              </a:extLst>
            </p:cNvPr>
            <p:cNvSpPr>
              <a:spLocks/>
            </p:cNvSpPr>
            <p:nvPr/>
          </p:nvSpPr>
          <p:spPr bwMode="auto">
            <a:xfrm>
              <a:off x="6526213"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9" name="Freeform 139">
              <a:extLst>
                <a:ext uri="{FF2B5EF4-FFF2-40B4-BE49-F238E27FC236}">
                  <a16:creationId xmlns:a16="http://schemas.microsoft.com/office/drawing/2014/main" id="{BF87C32C-EFC4-9D4D-8065-D28A9B2C6863}"/>
                </a:ext>
              </a:extLst>
            </p:cNvPr>
            <p:cNvSpPr>
              <a:spLocks/>
            </p:cNvSpPr>
            <p:nvPr/>
          </p:nvSpPr>
          <p:spPr bwMode="auto">
            <a:xfrm>
              <a:off x="655955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20" name="Freeform 140">
              <a:extLst>
                <a:ext uri="{FF2B5EF4-FFF2-40B4-BE49-F238E27FC236}">
                  <a16:creationId xmlns:a16="http://schemas.microsoft.com/office/drawing/2014/main" id="{65451833-03AB-7045-9888-83CD90A1589E}"/>
                </a:ext>
              </a:extLst>
            </p:cNvPr>
            <p:cNvSpPr>
              <a:spLocks/>
            </p:cNvSpPr>
            <p:nvPr/>
          </p:nvSpPr>
          <p:spPr bwMode="auto">
            <a:xfrm>
              <a:off x="648970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121" name="Group 120">
            <a:extLst>
              <a:ext uri="{FF2B5EF4-FFF2-40B4-BE49-F238E27FC236}">
                <a16:creationId xmlns:a16="http://schemas.microsoft.com/office/drawing/2014/main" id="{1D0A5053-7B55-7348-AA5A-413EFA16084D}"/>
              </a:ext>
            </a:extLst>
          </p:cNvPr>
          <p:cNvGrpSpPr>
            <a:grpSpLocks noChangeAspect="1"/>
          </p:cNvGrpSpPr>
          <p:nvPr/>
        </p:nvGrpSpPr>
        <p:grpSpPr>
          <a:xfrm>
            <a:off x="223538" y="2188391"/>
            <a:ext cx="530417" cy="562600"/>
            <a:chOff x="2592972" y="4115564"/>
            <a:chExt cx="591652" cy="611050"/>
          </a:xfrm>
        </p:grpSpPr>
        <p:sp>
          <p:nvSpPr>
            <p:cNvPr id="122" name="Freeform 37">
              <a:extLst>
                <a:ext uri="{FF2B5EF4-FFF2-40B4-BE49-F238E27FC236}">
                  <a16:creationId xmlns:a16="http://schemas.microsoft.com/office/drawing/2014/main" id="{4EC721EC-A758-794A-9239-44612A3A84DA}"/>
                </a:ext>
              </a:extLst>
            </p:cNvPr>
            <p:cNvSpPr>
              <a:spLocks noEditPoints="1"/>
            </p:cNvSpPr>
            <p:nvPr/>
          </p:nvSpPr>
          <p:spPr bwMode="auto">
            <a:xfrm>
              <a:off x="2592972" y="4115564"/>
              <a:ext cx="521818" cy="424825"/>
            </a:xfrm>
            <a:custGeom>
              <a:avLst/>
              <a:gdLst>
                <a:gd name="T0" fmla="*/ 17 w 288"/>
                <a:gd name="T1" fmla="*/ 234 h 234"/>
                <a:gd name="T2" fmla="*/ 19 w 288"/>
                <a:gd name="T3" fmla="*/ 234 h 234"/>
                <a:gd name="T4" fmla="*/ 23 w 288"/>
                <a:gd name="T5" fmla="*/ 227 h 234"/>
                <a:gd name="T6" fmla="*/ 56 w 288"/>
                <a:gd name="T7" fmla="*/ 72 h 234"/>
                <a:gd name="T8" fmla="*/ 266 w 288"/>
                <a:gd name="T9" fmla="*/ 70 h 234"/>
                <a:gd name="T10" fmla="*/ 267 w 288"/>
                <a:gd name="T11" fmla="*/ 71 h 234"/>
                <a:gd name="T12" fmla="*/ 249 w 288"/>
                <a:gd name="T13" fmla="*/ 71 h 234"/>
                <a:gd name="T14" fmla="*/ 243 w 288"/>
                <a:gd name="T15" fmla="*/ 77 h 234"/>
                <a:gd name="T16" fmla="*/ 249 w 288"/>
                <a:gd name="T17" fmla="*/ 83 h 234"/>
                <a:gd name="T18" fmla="*/ 249 w 288"/>
                <a:gd name="T19" fmla="*/ 83 h 234"/>
                <a:gd name="T20" fmla="*/ 282 w 288"/>
                <a:gd name="T21" fmla="*/ 83 h 234"/>
                <a:gd name="T22" fmla="*/ 286 w 288"/>
                <a:gd name="T23" fmla="*/ 81 h 234"/>
                <a:gd name="T24" fmla="*/ 288 w 288"/>
                <a:gd name="T25" fmla="*/ 77 h 234"/>
                <a:gd name="T26" fmla="*/ 287 w 288"/>
                <a:gd name="T27" fmla="*/ 44 h 234"/>
                <a:gd name="T28" fmla="*/ 281 w 288"/>
                <a:gd name="T29" fmla="*/ 39 h 234"/>
                <a:gd name="T30" fmla="*/ 275 w 288"/>
                <a:gd name="T31" fmla="*/ 45 h 234"/>
                <a:gd name="T32" fmla="*/ 276 w 288"/>
                <a:gd name="T33" fmla="*/ 62 h 234"/>
                <a:gd name="T34" fmla="*/ 275 w 288"/>
                <a:gd name="T35" fmla="*/ 62 h 234"/>
                <a:gd name="T36" fmla="*/ 48 w 288"/>
                <a:gd name="T37" fmla="*/ 64 h 234"/>
                <a:gd name="T38" fmla="*/ 6 w 288"/>
                <a:gd name="T39" fmla="*/ 143 h 234"/>
                <a:gd name="T40" fmla="*/ 12 w 288"/>
                <a:gd name="T41" fmla="*/ 231 h 234"/>
                <a:gd name="T42" fmla="*/ 17 w 288"/>
                <a:gd name="T43" fmla="*/ 234 h 234"/>
                <a:gd name="T44" fmla="*/ 17 w 288"/>
                <a:gd name="T45" fmla="*/ 234 h 234"/>
                <a:gd name="T46" fmla="*/ 17 w 288"/>
                <a:gd name="T4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8" h="234">
                  <a:moveTo>
                    <a:pt x="17" y="234"/>
                  </a:moveTo>
                  <a:cubicBezTo>
                    <a:pt x="18" y="234"/>
                    <a:pt x="19" y="234"/>
                    <a:pt x="19" y="234"/>
                  </a:cubicBezTo>
                  <a:cubicBezTo>
                    <a:pt x="22" y="233"/>
                    <a:pt x="24" y="230"/>
                    <a:pt x="23" y="227"/>
                  </a:cubicBezTo>
                  <a:cubicBezTo>
                    <a:pt x="3" y="172"/>
                    <a:pt x="16" y="113"/>
                    <a:pt x="56" y="72"/>
                  </a:cubicBezTo>
                  <a:cubicBezTo>
                    <a:pt x="114" y="14"/>
                    <a:pt x="208" y="13"/>
                    <a:pt x="266" y="70"/>
                  </a:cubicBezTo>
                  <a:cubicBezTo>
                    <a:pt x="267" y="71"/>
                    <a:pt x="267" y="71"/>
                    <a:pt x="267" y="71"/>
                  </a:cubicBezTo>
                  <a:cubicBezTo>
                    <a:pt x="249" y="71"/>
                    <a:pt x="249" y="71"/>
                    <a:pt x="249" y="71"/>
                  </a:cubicBezTo>
                  <a:cubicBezTo>
                    <a:pt x="246" y="71"/>
                    <a:pt x="243" y="74"/>
                    <a:pt x="243" y="77"/>
                  </a:cubicBezTo>
                  <a:cubicBezTo>
                    <a:pt x="244" y="80"/>
                    <a:pt x="246" y="83"/>
                    <a:pt x="249" y="83"/>
                  </a:cubicBezTo>
                  <a:cubicBezTo>
                    <a:pt x="249" y="83"/>
                    <a:pt x="249" y="83"/>
                    <a:pt x="249" y="83"/>
                  </a:cubicBezTo>
                  <a:cubicBezTo>
                    <a:pt x="282" y="83"/>
                    <a:pt x="282" y="83"/>
                    <a:pt x="282" y="83"/>
                  </a:cubicBezTo>
                  <a:cubicBezTo>
                    <a:pt x="283" y="83"/>
                    <a:pt x="285" y="82"/>
                    <a:pt x="286" y="81"/>
                  </a:cubicBezTo>
                  <a:cubicBezTo>
                    <a:pt x="287" y="80"/>
                    <a:pt x="288" y="78"/>
                    <a:pt x="288" y="77"/>
                  </a:cubicBezTo>
                  <a:cubicBezTo>
                    <a:pt x="287" y="44"/>
                    <a:pt x="287" y="44"/>
                    <a:pt x="287" y="44"/>
                  </a:cubicBezTo>
                  <a:cubicBezTo>
                    <a:pt x="287" y="41"/>
                    <a:pt x="285" y="38"/>
                    <a:pt x="281" y="39"/>
                  </a:cubicBezTo>
                  <a:cubicBezTo>
                    <a:pt x="278" y="39"/>
                    <a:pt x="275" y="41"/>
                    <a:pt x="275" y="45"/>
                  </a:cubicBezTo>
                  <a:cubicBezTo>
                    <a:pt x="276" y="62"/>
                    <a:pt x="276" y="62"/>
                    <a:pt x="276" y="62"/>
                  </a:cubicBezTo>
                  <a:cubicBezTo>
                    <a:pt x="275" y="62"/>
                    <a:pt x="275" y="62"/>
                    <a:pt x="275" y="62"/>
                  </a:cubicBezTo>
                  <a:cubicBezTo>
                    <a:pt x="211" y="0"/>
                    <a:pt x="110" y="1"/>
                    <a:pt x="48" y="64"/>
                  </a:cubicBezTo>
                  <a:cubicBezTo>
                    <a:pt x="27" y="86"/>
                    <a:pt x="12" y="113"/>
                    <a:pt x="6" y="143"/>
                  </a:cubicBezTo>
                  <a:cubicBezTo>
                    <a:pt x="0" y="172"/>
                    <a:pt x="2" y="203"/>
                    <a:pt x="12" y="231"/>
                  </a:cubicBezTo>
                  <a:cubicBezTo>
                    <a:pt x="13" y="233"/>
                    <a:pt x="15" y="234"/>
                    <a:pt x="17" y="234"/>
                  </a:cubicBezTo>
                  <a:close/>
                  <a:moveTo>
                    <a:pt x="17" y="234"/>
                  </a:moveTo>
                  <a:cubicBezTo>
                    <a:pt x="17" y="234"/>
                    <a:pt x="17" y="234"/>
                    <a:pt x="17" y="234"/>
                  </a:cubicBezTo>
                </a:path>
              </a:pathLst>
            </a:custGeom>
            <a:solidFill>
              <a:srgbClr val="26CA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23" name="Freeform 38">
              <a:extLst>
                <a:ext uri="{FF2B5EF4-FFF2-40B4-BE49-F238E27FC236}">
                  <a16:creationId xmlns:a16="http://schemas.microsoft.com/office/drawing/2014/main" id="{9F8D0BC3-5C61-E945-B653-6266FBE89E98}"/>
                </a:ext>
              </a:extLst>
            </p:cNvPr>
            <p:cNvSpPr>
              <a:spLocks noEditPoints="1"/>
            </p:cNvSpPr>
            <p:nvPr/>
          </p:nvSpPr>
          <p:spPr bwMode="auto">
            <a:xfrm>
              <a:off x="2662806" y="4327007"/>
              <a:ext cx="521818" cy="399607"/>
            </a:xfrm>
            <a:custGeom>
              <a:avLst/>
              <a:gdLst>
                <a:gd name="T0" fmla="*/ 231 w 288"/>
                <a:gd name="T1" fmla="*/ 163 h 220"/>
                <a:gd name="T2" fmla="*/ 125 w 288"/>
                <a:gd name="T3" fmla="*/ 208 h 220"/>
                <a:gd name="T4" fmla="*/ 21 w 288"/>
                <a:gd name="T5" fmla="*/ 165 h 220"/>
                <a:gd name="T6" fmla="*/ 20 w 288"/>
                <a:gd name="T7" fmla="*/ 164 h 220"/>
                <a:gd name="T8" fmla="*/ 38 w 288"/>
                <a:gd name="T9" fmla="*/ 164 h 220"/>
                <a:gd name="T10" fmla="*/ 44 w 288"/>
                <a:gd name="T11" fmla="*/ 158 h 220"/>
                <a:gd name="T12" fmla="*/ 38 w 288"/>
                <a:gd name="T13" fmla="*/ 152 h 220"/>
                <a:gd name="T14" fmla="*/ 38 w 288"/>
                <a:gd name="T15" fmla="*/ 152 h 220"/>
                <a:gd name="T16" fmla="*/ 5 w 288"/>
                <a:gd name="T17" fmla="*/ 153 h 220"/>
                <a:gd name="T18" fmla="*/ 0 w 288"/>
                <a:gd name="T19" fmla="*/ 159 h 220"/>
                <a:gd name="T20" fmla="*/ 0 w 288"/>
                <a:gd name="T21" fmla="*/ 191 h 220"/>
                <a:gd name="T22" fmla="*/ 6 w 288"/>
                <a:gd name="T23" fmla="*/ 197 h 220"/>
                <a:gd name="T24" fmla="*/ 6 w 288"/>
                <a:gd name="T25" fmla="*/ 197 h 220"/>
                <a:gd name="T26" fmla="*/ 12 w 288"/>
                <a:gd name="T27" fmla="*/ 191 h 220"/>
                <a:gd name="T28" fmla="*/ 12 w 288"/>
                <a:gd name="T29" fmla="*/ 173 h 220"/>
                <a:gd name="T30" fmla="*/ 13 w 288"/>
                <a:gd name="T31" fmla="*/ 174 h 220"/>
                <a:gd name="T32" fmla="*/ 125 w 288"/>
                <a:gd name="T33" fmla="*/ 220 h 220"/>
                <a:gd name="T34" fmla="*/ 239 w 288"/>
                <a:gd name="T35" fmla="*/ 171 h 220"/>
                <a:gd name="T36" fmla="*/ 282 w 288"/>
                <a:gd name="T37" fmla="*/ 92 h 220"/>
                <a:gd name="T38" fmla="*/ 276 w 288"/>
                <a:gd name="T39" fmla="*/ 5 h 220"/>
                <a:gd name="T40" fmla="*/ 268 w 288"/>
                <a:gd name="T41" fmla="*/ 1 h 220"/>
                <a:gd name="T42" fmla="*/ 264 w 288"/>
                <a:gd name="T43" fmla="*/ 9 h 220"/>
                <a:gd name="T44" fmla="*/ 231 w 288"/>
                <a:gd name="T45" fmla="*/ 163 h 220"/>
                <a:gd name="T46" fmla="*/ 231 w 288"/>
                <a:gd name="T47" fmla="*/ 163 h 220"/>
                <a:gd name="T48" fmla="*/ 231 w 288"/>
                <a:gd name="T49" fmla="*/ 16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20">
                  <a:moveTo>
                    <a:pt x="231" y="163"/>
                  </a:moveTo>
                  <a:cubicBezTo>
                    <a:pt x="202" y="193"/>
                    <a:pt x="163" y="208"/>
                    <a:pt x="125" y="208"/>
                  </a:cubicBezTo>
                  <a:cubicBezTo>
                    <a:pt x="87" y="208"/>
                    <a:pt x="50" y="194"/>
                    <a:pt x="21" y="165"/>
                  </a:cubicBezTo>
                  <a:cubicBezTo>
                    <a:pt x="20" y="164"/>
                    <a:pt x="20" y="164"/>
                    <a:pt x="20" y="164"/>
                  </a:cubicBezTo>
                  <a:cubicBezTo>
                    <a:pt x="38" y="164"/>
                    <a:pt x="38" y="164"/>
                    <a:pt x="38" y="164"/>
                  </a:cubicBezTo>
                  <a:cubicBezTo>
                    <a:pt x="41" y="164"/>
                    <a:pt x="44" y="161"/>
                    <a:pt x="44" y="158"/>
                  </a:cubicBezTo>
                  <a:cubicBezTo>
                    <a:pt x="44" y="155"/>
                    <a:pt x="41" y="152"/>
                    <a:pt x="38" y="152"/>
                  </a:cubicBezTo>
                  <a:cubicBezTo>
                    <a:pt x="38" y="152"/>
                    <a:pt x="38" y="152"/>
                    <a:pt x="38" y="152"/>
                  </a:cubicBezTo>
                  <a:cubicBezTo>
                    <a:pt x="5" y="153"/>
                    <a:pt x="5" y="153"/>
                    <a:pt x="5" y="153"/>
                  </a:cubicBezTo>
                  <a:cubicBezTo>
                    <a:pt x="2" y="153"/>
                    <a:pt x="0" y="156"/>
                    <a:pt x="0" y="159"/>
                  </a:cubicBezTo>
                  <a:cubicBezTo>
                    <a:pt x="0" y="191"/>
                    <a:pt x="0" y="191"/>
                    <a:pt x="0" y="191"/>
                  </a:cubicBezTo>
                  <a:cubicBezTo>
                    <a:pt x="0" y="194"/>
                    <a:pt x="3" y="197"/>
                    <a:pt x="6" y="197"/>
                  </a:cubicBezTo>
                  <a:cubicBezTo>
                    <a:pt x="6" y="197"/>
                    <a:pt x="6" y="197"/>
                    <a:pt x="6" y="197"/>
                  </a:cubicBezTo>
                  <a:cubicBezTo>
                    <a:pt x="9" y="197"/>
                    <a:pt x="12" y="194"/>
                    <a:pt x="12" y="191"/>
                  </a:cubicBezTo>
                  <a:cubicBezTo>
                    <a:pt x="12" y="173"/>
                    <a:pt x="12" y="173"/>
                    <a:pt x="12" y="173"/>
                  </a:cubicBezTo>
                  <a:cubicBezTo>
                    <a:pt x="13" y="174"/>
                    <a:pt x="13" y="174"/>
                    <a:pt x="13" y="174"/>
                  </a:cubicBezTo>
                  <a:cubicBezTo>
                    <a:pt x="44" y="204"/>
                    <a:pt x="84" y="220"/>
                    <a:pt x="125" y="220"/>
                  </a:cubicBezTo>
                  <a:cubicBezTo>
                    <a:pt x="166" y="220"/>
                    <a:pt x="208" y="203"/>
                    <a:pt x="239" y="171"/>
                  </a:cubicBezTo>
                  <a:cubicBezTo>
                    <a:pt x="261" y="149"/>
                    <a:pt x="275" y="122"/>
                    <a:pt x="282" y="92"/>
                  </a:cubicBezTo>
                  <a:cubicBezTo>
                    <a:pt x="288" y="63"/>
                    <a:pt x="286" y="33"/>
                    <a:pt x="276" y="5"/>
                  </a:cubicBezTo>
                  <a:cubicBezTo>
                    <a:pt x="274" y="2"/>
                    <a:pt x="271" y="0"/>
                    <a:pt x="268" y="1"/>
                  </a:cubicBezTo>
                  <a:cubicBezTo>
                    <a:pt x="265" y="2"/>
                    <a:pt x="263" y="6"/>
                    <a:pt x="264" y="9"/>
                  </a:cubicBezTo>
                  <a:cubicBezTo>
                    <a:pt x="284" y="63"/>
                    <a:pt x="271" y="122"/>
                    <a:pt x="231" y="163"/>
                  </a:cubicBezTo>
                  <a:close/>
                  <a:moveTo>
                    <a:pt x="231" y="163"/>
                  </a:moveTo>
                  <a:cubicBezTo>
                    <a:pt x="231" y="163"/>
                    <a:pt x="231" y="163"/>
                    <a:pt x="231" y="163"/>
                  </a:cubicBezTo>
                </a:path>
              </a:pathLst>
            </a:custGeom>
            <a:solidFill>
              <a:srgbClr val="26CA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24" name="Freeform 39">
              <a:extLst>
                <a:ext uri="{FF2B5EF4-FFF2-40B4-BE49-F238E27FC236}">
                  <a16:creationId xmlns:a16="http://schemas.microsoft.com/office/drawing/2014/main" id="{32B16470-71D4-6E4C-8994-C7ACCB81FEB8}"/>
                </a:ext>
              </a:extLst>
            </p:cNvPr>
            <p:cNvSpPr>
              <a:spLocks noEditPoints="1"/>
            </p:cNvSpPr>
            <p:nvPr/>
          </p:nvSpPr>
          <p:spPr bwMode="auto">
            <a:xfrm>
              <a:off x="2769497" y="4268812"/>
              <a:ext cx="236661" cy="306495"/>
            </a:xfrm>
            <a:custGeom>
              <a:avLst/>
              <a:gdLst>
                <a:gd name="T0" fmla="*/ 66 w 131"/>
                <a:gd name="T1" fmla="*/ 0 h 169"/>
                <a:gd name="T2" fmla="*/ 18 w 131"/>
                <a:gd name="T3" fmla="*/ 48 h 169"/>
                <a:gd name="T4" fmla="*/ 18 w 131"/>
                <a:gd name="T5" fmla="*/ 72 h 169"/>
                <a:gd name="T6" fmla="*/ 16 w 131"/>
                <a:gd name="T7" fmla="*/ 72 h 169"/>
                <a:gd name="T8" fmla="*/ 0 w 131"/>
                <a:gd name="T9" fmla="*/ 87 h 169"/>
                <a:gd name="T10" fmla="*/ 0 w 131"/>
                <a:gd name="T11" fmla="*/ 153 h 169"/>
                <a:gd name="T12" fmla="*/ 16 w 131"/>
                <a:gd name="T13" fmla="*/ 169 h 169"/>
                <a:gd name="T14" fmla="*/ 116 w 131"/>
                <a:gd name="T15" fmla="*/ 169 h 169"/>
                <a:gd name="T16" fmla="*/ 131 w 131"/>
                <a:gd name="T17" fmla="*/ 153 h 169"/>
                <a:gd name="T18" fmla="*/ 131 w 131"/>
                <a:gd name="T19" fmla="*/ 87 h 169"/>
                <a:gd name="T20" fmla="*/ 116 w 131"/>
                <a:gd name="T21" fmla="*/ 72 h 169"/>
                <a:gd name="T22" fmla="*/ 114 w 131"/>
                <a:gd name="T23" fmla="*/ 72 h 169"/>
                <a:gd name="T24" fmla="*/ 114 w 131"/>
                <a:gd name="T25" fmla="*/ 48 h 169"/>
                <a:gd name="T26" fmla="*/ 66 w 131"/>
                <a:gd name="T27" fmla="*/ 0 h 169"/>
                <a:gd name="T28" fmla="*/ 30 w 131"/>
                <a:gd name="T29" fmla="*/ 48 h 169"/>
                <a:gd name="T30" fmla="*/ 66 w 131"/>
                <a:gd name="T31" fmla="*/ 12 h 169"/>
                <a:gd name="T32" fmla="*/ 102 w 131"/>
                <a:gd name="T33" fmla="*/ 48 h 169"/>
                <a:gd name="T34" fmla="*/ 102 w 131"/>
                <a:gd name="T35" fmla="*/ 72 h 169"/>
                <a:gd name="T36" fmla="*/ 30 w 131"/>
                <a:gd name="T37" fmla="*/ 72 h 169"/>
                <a:gd name="T38" fmla="*/ 30 w 131"/>
                <a:gd name="T39" fmla="*/ 48 h 169"/>
                <a:gd name="T40" fmla="*/ 119 w 131"/>
                <a:gd name="T41" fmla="*/ 87 h 169"/>
                <a:gd name="T42" fmla="*/ 119 w 131"/>
                <a:gd name="T43" fmla="*/ 153 h 169"/>
                <a:gd name="T44" fmla="*/ 116 w 131"/>
                <a:gd name="T45" fmla="*/ 157 h 169"/>
                <a:gd name="T46" fmla="*/ 16 w 131"/>
                <a:gd name="T47" fmla="*/ 157 h 169"/>
                <a:gd name="T48" fmla="*/ 12 w 131"/>
                <a:gd name="T49" fmla="*/ 153 h 169"/>
                <a:gd name="T50" fmla="*/ 12 w 131"/>
                <a:gd name="T51" fmla="*/ 87 h 169"/>
                <a:gd name="T52" fmla="*/ 16 w 131"/>
                <a:gd name="T53" fmla="*/ 84 h 169"/>
                <a:gd name="T54" fmla="*/ 116 w 131"/>
                <a:gd name="T55" fmla="*/ 84 h 169"/>
                <a:gd name="T56" fmla="*/ 119 w 131"/>
                <a:gd name="T57" fmla="*/ 87 h 169"/>
                <a:gd name="T58" fmla="*/ 119 w 131"/>
                <a:gd name="T59" fmla="*/ 87 h 169"/>
                <a:gd name="T60" fmla="*/ 119 w 131"/>
                <a:gd name="T61" fmla="*/ 8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1" h="169">
                  <a:moveTo>
                    <a:pt x="66" y="0"/>
                  </a:moveTo>
                  <a:cubicBezTo>
                    <a:pt x="39" y="0"/>
                    <a:pt x="18" y="22"/>
                    <a:pt x="18" y="48"/>
                  </a:cubicBezTo>
                  <a:cubicBezTo>
                    <a:pt x="18" y="72"/>
                    <a:pt x="18" y="72"/>
                    <a:pt x="18" y="72"/>
                  </a:cubicBezTo>
                  <a:cubicBezTo>
                    <a:pt x="16" y="72"/>
                    <a:pt x="16" y="72"/>
                    <a:pt x="16" y="72"/>
                  </a:cubicBezTo>
                  <a:cubicBezTo>
                    <a:pt x="7" y="72"/>
                    <a:pt x="0" y="79"/>
                    <a:pt x="0" y="87"/>
                  </a:cubicBezTo>
                  <a:cubicBezTo>
                    <a:pt x="0" y="153"/>
                    <a:pt x="0" y="153"/>
                    <a:pt x="0" y="153"/>
                  </a:cubicBezTo>
                  <a:cubicBezTo>
                    <a:pt x="0" y="162"/>
                    <a:pt x="7" y="169"/>
                    <a:pt x="16" y="169"/>
                  </a:cubicBezTo>
                  <a:cubicBezTo>
                    <a:pt x="116" y="169"/>
                    <a:pt x="116" y="169"/>
                    <a:pt x="116" y="169"/>
                  </a:cubicBezTo>
                  <a:cubicBezTo>
                    <a:pt x="124" y="169"/>
                    <a:pt x="131" y="162"/>
                    <a:pt x="131" y="153"/>
                  </a:cubicBezTo>
                  <a:cubicBezTo>
                    <a:pt x="131" y="87"/>
                    <a:pt x="131" y="87"/>
                    <a:pt x="131" y="87"/>
                  </a:cubicBezTo>
                  <a:cubicBezTo>
                    <a:pt x="131" y="79"/>
                    <a:pt x="124" y="72"/>
                    <a:pt x="116" y="72"/>
                  </a:cubicBezTo>
                  <a:cubicBezTo>
                    <a:pt x="114" y="72"/>
                    <a:pt x="114" y="72"/>
                    <a:pt x="114" y="72"/>
                  </a:cubicBezTo>
                  <a:cubicBezTo>
                    <a:pt x="114" y="48"/>
                    <a:pt x="114" y="48"/>
                    <a:pt x="114" y="48"/>
                  </a:cubicBezTo>
                  <a:cubicBezTo>
                    <a:pt x="114" y="21"/>
                    <a:pt x="92" y="0"/>
                    <a:pt x="66" y="0"/>
                  </a:cubicBezTo>
                  <a:close/>
                  <a:moveTo>
                    <a:pt x="30" y="48"/>
                  </a:moveTo>
                  <a:cubicBezTo>
                    <a:pt x="30" y="28"/>
                    <a:pt x="46" y="12"/>
                    <a:pt x="66" y="12"/>
                  </a:cubicBezTo>
                  <a:cubicBezTo>
                    <a:pt x="86" y="12"/>
                    <a:pt x="102" y="28"/>
                    <a:pt x="102" y="48"/>
                  </a:cubicBezTo>
                  <a:cubicBezTo>
                    <a:pt x="102" y="72"/>
                    <a:pt x="102" y="72"/>
                    <a:pt x="102" y="72"/>
                  </a:cubicBezTo>
                  <a:cubicBezTo>
                    <a:pt x="30" y="72"/>
                    <a:pt x="30" y="72"/>
                    <a:pt x="30" y="72"/>
                  </a:cubicBezTo>
                  <a:lnTo>
                    <a:pt x="30" y="48"/>
                  </a:lnTo>
                  <a:close/>
                  <a:moveTo>
                    <a:pt x="119" y="87"/>
                  </a:moveTo>
                  <a:cubicBezTo>
                    <a:pt x="119" y="153"/>
                    <a:pt x="119" y="153"/>
                    <a:pt x="119" y="153"/>
                  </a:cubicBezTo>
                  <a:cubicBezTo>
                    <a:pt x="119" y="155"/>
                    <a:pt x="118" y="157"/>
                    <a:pt x="116" y="157"/>
                  </a:cubicBezTo>
                  <a:cubicBezTo>
                    <a:pt x="16" y="157"/>
                    <a:pt x="16" y="157"/>
                    <a:pt x="16" y="157"/>
                  </a:cubicBezTo>
                  <a:cubicBezTo>
                    <a:pt x="14" y="157"/>
                    <a:pt x="12" y="155"/>
                    <a:pt x="12" y="153"/>
                  </a:cubicBezTo>
                  <a:cubicBezTo>
                    <a:pt x="12" y="87"/>
                    <a:pt x="12" y="87"/>
                    <a:pt x="12" y="87"/>
                  </a:cubicBezTo>
                  <a:cubicBezTo>
                    <a:pt x="12" y="85"/>
                    <a:pt x="14" y="84"/>
                    <a:pt x="16" y="84"/>
                  </a:cubicBezTo>
                  <a:cubicBezTo>
                    <a:pt x="116" y="84"/>
                    <a:pt x="116" y="84"/>
                    <a:pt x="116" y="84"/>
                  </a:cubicBezTo>
                  <a:cubicBezTo>
                    <a:pt x="118" y="84"/>
                    <a:pt x="119" y="85"/>
                    <a:pt x="119" y="87"/>
                  </a:cubicBezTo>
                  <a:close/>
                  <a:moveTo>
                    <a:pt x="119" y="87"/>
                  </a:moveTo>
                  <a:cubicBezTo>
                    <a:pt x="119" y="87"/>
                    <a:pt x="119" y="87"/>
                    <a:pt x="119" y="87"/>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25" name="Freeform 40">
              <a:extLst>
                <a:ext uri="{FF2B5EF4-FFF2-40B4-BE49-F238E27FC236}">
                  <a16:creationId xmlns:a16="http://schemas.microsoft.com/office/drawing/2014/main" id="{1EDF3005-1231-6A44-ABD5-F4404B01B684}"/>
                </a:ext>
              </a:extLst>
            </p:cNvPr>
            <p:cNvSpPr>
              <a:spLocks noEditPoints="1"/>
            </p:cNvSpPr>
            <p:nvPr/>
          </p:nvSpPr>
          <p:spPr bwMode="auto">
            <a:xfrm>
              <a:off x="2866489" y="4453096"/>
              <a:ext cx="40737" cy="71775"/>
            </a:xfrm>
            <a:custGeom>
              <a:avLst/>
              <a:gdLst>
                <a:gd name="T0" fmla="*/ 13 w 22"/>
                <a:gd name="T1" fmla="*/ 1 h 40"/>
                <a:gd name="T2" fmla="*/ 2 w 22"/>
                <a:gd name="T3" fmla="*/ 7 h 40"/>
                <a:gd name="T4" fmla="*/ 6 w 22"/>
                <a:gd name="T5" fmla="*/ 19 h 40"/>
                <a:gd name="T6" fmla="*/ 7 w 22"/>
                <a:gd name="T7" fmla="*/ 21 h 40"/>
                <a:gd name="T8" fmla="*/ 7 w 22"/>
                <a:gd name="T9" fmla="*/ 34 h 40"/>
                <a:gd name="T10" fmla="*/ 14 w 22"/>
                <a:gd name="T11" fmla="*/ 38 h 40"/>
                <a:gd name="T12" fmla="*/ 17 w 22"/>
                <a:gd name="T13" fmla="*/ 34 h 40"/>
                <a:gd name="T14" fmla="*/ 17 w 22"/>
                <a:gd name="T15" fmla="*/ 21 h 40"/>
                <a:gd name="T16" fmla="*/ 18 w 22"/>
                <a:gd name="T17" fmla="*/ 19 h 40"/>
                <a:gd name="T18" fmla="*/ 22 w 22"/>
                <a:gd name="T19" fmla="*/ 11 h 40"/>
                <a:gd name="T20" fmla="*/ 13 w 22"/>
                <a:gd name="T21" fmla="*/ 1 h 40"/>
                <a:gd name="T22" fmla="*/ 13 w 22"/>
                <a:gd name="T23" fmla="*/ 1 h 40"/>
                <a:gd name="T24" fmla="*/ 13 w 22"/>
                <a:gd name="T25"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0">
                  <a:moveTo>
                    <a:pt x="13" y="1"/>
                  </a:moveTo>
                  <a:cubicBezTo>
                    <a:pt x="9" y="0"/>
                    <a:pt x="4" y="3"/>
                    <a:pt x="2" y="7"/>
                  </a:cubicBezTo>
                  <a:cubicBezTo>
                    <a:pt x="0" y="11"/>
                    <a:pt x="2" y="16"/>
                    <a:pt x="6" y="19"/>
                  </a:cubicBezTo>
                  <a:cubicBezTo>
                    <a:pt x="6" y="20"/>
                    <a:pt x="7" y="20"/>
                    <a:pt x="7" y="21"/>
                  </a:cubicBezTo>
                  <a:cubicBezTo>
                    <a:pt x="7" y="34"/>
                    <a:pt x="7" y="34"/>
                    <a:pt x="7" y="34"/>
                  </a:cubicBezTo>
                  <a:cubicBezTo>
                    <a:pt x="7" y="38"/>
                    <a:pt x="10" y="40"/>
                    <a:pt x="14" y="38"/>
                  </a:cubicBezTo>
                  <a:cubicBezTo>
                    <a:pt x="16" y="38"/>
                    <a:pt x="17" y="36"/>
                    <a:pt x="17" y="34"/>
                  </a:cubicBezTo>
                  <a:cubicBezTo>
                    <a:pt x="17" y="21"/>
                    <a:pt x="17" y="21"/>
                    <a:pt x="17" y="21"/>
                  </a:cubicBezTo>
                  <a:cubicBezTo>
                    <a:pt x="17" y="20"/>
                    <a:pt x="17" y="20"/>
                    <a:pt x="18" y="19"/>
                  </a:cubicBezTo>
                  <a:cubicBezTo>
                    <a:pt x="20" y="17"/>
                    <a:pt x="22" y="14"/>
                    <a:pt x="22" y="11"/>
                  </a:cubicBezTo>
                  <a:cubicBezTo>
                    <a:pt x="22" y="6"/>
                    <a:pt x="18" y="2"/>
                    <a:pt x="13" y="1"/>
                  </a:cubicBezTo>
                  <a:close/>
                  <a:moveTo>
                    <a:pt x="13" y="1"/>
                  </a:moveTo>
                  <a:cubicBezTo>
                    <a:pt x="13" y="1"/>
                    <a:pt x="13" y="1"/>
                    <a:pt x="13" y="1"/>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126" name="Group 125">
            <a:extLst>
              <a:ext uri="{FF2B5EF4-FFF2-40B4-BE49-F238E27FC236}">
                <a16:creationId xmlns:a16="http://schemas.microsoft.com/office/drawing/2014/main" id="{B4CC0B3D-06D7-C249-AD2C-76A6DFC124D2}"/>
              </a:ext>
            </a:extLst>
          </p:cNvPr>
          <p:cNvGrpSpPr>
            <a:grpSpLocks noChangeAspect="1"/>
          </p:cNvGrpSpPr>
          <p:nvPr/>
        </p:nvGrpSpPr>
        <p:grpSpPr>
          <a:xfrm>
            <a:off x="6395190" y="1341319"/>
            <a:ext cx="592628" cy="553995"/>
            <a:chOff x="946529" y="1102671"/>
            <a:chExt cx="479217" cy="404611"/>
          </a:xfrm>
        </p:grpSpPr>
        <p:grpSp>
          <p:nvGrpSpPr>
            <p:cNvPr id="127" name="Group 126">
              <a:extLst>
                <a:ext uri="{FF2B5EF4-FFF2-40B4-BE49-F238E27FC236}">
                  <a16:creationId xmlns:a16="http://schemas.microsoft.com/office/drawing/2014/main" id="{B9010A17-E1D6-924B-92DE-E7E80980FDE5}"/>
                </a:ext>
              </a:extLst>
            </p:cNvPr>
            <p:cNvGrpSpPr/>
            <p:nvPr/>
          </p:nvGrpSpPr>
          <p:grpSpPr>
            <a:xfrm>
              <a:off x="1033332" y="1102671"/>
              <a:ext cx="295452" cy="303997"/>
              <a:chOff x="10261600" y="1665288"/>
              <a:chExt cx="620713" cy="623887"/>
            </a:xfrm>
          </p:grpSpPr>
          <p:sp>
            <p:nvSpPr>
              <p:cNvPr id="129" name="Freeform 72">
                <a:extLst>
                  <a:ext uri="{FF2B5EF4-FFF2-40B4-BE49-F238E27FC236}">
                    <a16:creationId xmlns:a16="http://schemas.microsoft.com/office/drawing/2014/main" id="{3D399409-1CF3-B74B-B125-50C6583B680F}"/>
                  </a:ext>
                </a:extLst>
              </p:cNvPr>
              <p:cNvSpPr>
                <a:spLocks noEditPoints="1"/>
              </p:cNvSpPr>
              <p:nvPr/>
            </p:nvSpPr>
            <p:spPr bwMode="auto">
              <a:xfrm>
                <a:off x="10261600" y="1665288"/>
                <a:ext cx="620713" cy="623887"/>
              </a:xfrm>
              <a:custGeom>
                <a:avLst/>
                <a:gdLst>
                  <a:gd name="T0" fmla="*/ 13 w 157"/>
                  <a:gd name="T1" fmla="*/ 152 h 157"/>
                  <a:gd name="T2" fmla="*/ 5 w 157"/>
                  <a:gd name="T3" fmla="*/ 58 h 157"/>
                  <a:gd name="T4" fmla="*/ 151 w 157"/>
                  <a:gd name="T5" fmla="*/ 144 h 157"/>
                  <a:gd name="T6" fmla="*/ 13 w 157"/>
                  <a:gd name="T7" fmla="*/ 16 h 157"/>
                  <a:gd name="T8" fmla="*/ 31 w 157"/>
                  <a:gd name="T9" fmla="*/ 24 h 157"/>
                  <a:gd name="T10" fmla="*/ 33 w 157"/>
                  <a:gd name="T11" fmla="*/ 47 h 157"/>
                  <a:gd name="T12" fmla="*/ 57 w 157"/>
                  <a:gd name="T13" fmla="*/ 36 h 157"/>
                  <a:gd name="T14" fmla="*/ 47 w 157"/>
                  <a:gd name="T15" fmla="*/ 16 h 157"/>
                  <a:gd name="T16" fmla="*/ 110 w 157"/>
                  <a:gd name="T17" fmla="*/ 24 h 157"/>
                  <a:gd name="T18" fmla="*/ 111 w 157"/>
                  <a:gd name="T19" fmla="*/ 47 h 157"/>
                  <a:gd name="T20" fmla="*/ 136 w 157"/>
                  <a:gd name="T21" fmla="*/ 36 h 157"/>
                  <a:gd name="T22" fmla="*/ 125 w 157"/>
                  <a:gd name="T23" fmla="*/ 16 h 157"/>
                  <a:gd name="T24" fmla="*/ 151 w 157"/>
                  <a:gd name="T25" fmla="*/ 24 h 157"/>
                  <a:gd name="T26" fmla="*/ 5 w 157"/>
                  <a:gd name="T27" fmla="*/ 53 h 157"/>
                  <a:gd name="T28" fmla="*/ 13 w 157"/>
                  <a:gd name="T29" fmla="*/ 16 h 157"/>
                  <a:gd name="T30" fmla="*/ 39 w 157"/>
                  <a:gd name="T31" fmla="*/ 6 h 157"/>
                  <a:gd name="T32" fmla="*/ 42 w 157"/>
                  <a:gd name="T33" fmla="*/ 29 h 157"/>
                  <a:gd name="T34" fmla="*/ 37 w 157"/>
                  <a:gd name="T35" fmla="*/ 29 h 157"/>
                  <a:gd name="T36" fmla="*/ 31 w 157"/>
                  <a:gd name="T37" fmla="*/ 29 h 157"/>
                  <a:gd name="T38" fmla="*/ 47 w 157"/>
                  <a:gd name="T39" fmla="*/ 29 h 157"/>
                  <a:gd name="T40" fmla="*/ 46 w 157"/>
                  <a:gd name="T41" fmla="*/ 42 h 157"/>
                  <a:gd name="T42" fmla="*/ 26 w 157"/>
                  <a:gd name="T43" fmla="*/ 36 h 157"/>
                  <a:gd name="T44" fmla="*/ 115 w 157"/>
                  <a:gd name="T45" fmla="*/ 8 h 157"/>
                  <a:gd name="T46" fmla="*/ 120 w 157"/>
                  <a:gd name="T47" fmla="*/ 8 h 157"/>
                  <a:gd name="T48" fmla="*/ 117 w 157"/>
                  <a:gd name="T49" fmla="*/ 32 h 157"/>
                  <a:gd name="T50" fmla="*/ 115 w 157"/>
                  <a:gd name="T51" fmla="*/ 8 h 157"/>
                  <a:gd name="T52" fmla="*/ 117 w 157"/>
                  <a:gd name="T53" fmla="*/ 37 h 157"/>
                  <a:gd name="T54" fmla="*/ 130 w 157"/>
                  <a:gd name="T55" fmla="*/ 36 h 157"/>
                  <a:gd name="T56" fmla="*/ 111 w 157"/>
                  <a:gd name="T57" fmla="*/ 42 h 157"/>
                  <a:gd name="T58" fmla="*/ 110 w 157"/>
                  <a:gd name="T59" fmla="*/ 29 h 157"/>
                  <a:gd name="T60" fmla="*/ 125 w 157"/>
                  <a:gd name="T61" fmla="*/ 11 h 157"/>
                  <a:gd name="T62" fmla="*/ 117 w 157"/>
                  <a:gd name="T63" fmla="*/ 0 h 157"/>
                  <a:gd name="T64" fmla="*/ 110 w 157"/>
                  <a:gd name="T65" fmla="*/ 11 h 157"/>
                  <a:gd name="T66" fmla="*/ 47 w 157"/>
                  <a:gd name="T67" fmla="*/ 8 h 157"/>
                  <a:gd name="T68" fmla="*/ 31 w 157"/>
                  <a:gd name="T69" fmla="*/ 8 h 157"/>
                  <a:gd name="T70" fmla="*/ 13 w 157"/>
                  <a:gd name="T71" fmla="*/ 11 h 157"/>
                  <a:gd name="T72" fmla="*/ 0 w 157"/>
                  <a:gd name="T73" fmla="*/ 144 h 157"/>
                  <a:gd name="T74" fmla="*/ 143 w 157"/>
                  <a:gd name="T75" fmla="*/ 157 h 157"/>
                  <a:gd name="T76" fmla="*/ 157 w 157"/>
                  <a:gd name="T77" fmla="*/ 2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7" h="157">
                    <a:moveTo>
                      <a:pt x="143" y="152"/>
                    </a:moveTo>
                    <a:cubicBezTo>
                      <a:pt x="13" y="152"/>
                      <a:pt x="13" y="152"/>
                      <a:pt x="13" y="152"/>
                    </a:cubicBezTo>
                    <a:cubicBezTo>
                      <a:pt x="9" y="152"/>
                      <a:pt x="5" y="148"/>
                      <a:pt x="5" y="144"/>
                    </a:cubicBezTo>
                    <a:cubicBezTo>
                      <a:pt x="5" y="58"/>
                      <a:pt x="5" y="58"/>
                      <a:pt x="5" y="58"/>
                    </a:cubicBezTo>
                    <a:cubicBezTo>
                      <a:pt x="151" y="58"/>
                      <a:pt x="151" y="58"/>
                      <a:pt x="151" y="58"/>
                    </a:cubicBezTo>
                    <a:cubicBezTo>
                      <a:pt x="151" y="144"/>
                      <a:pt x="151" y="144"/>
                      <a:pt x="151" y="144"/>
                    </a:cubicBezTo>
                    <a:cubicBezTo>
                      <a:pt x="151" y="148"/>
                      <a:pt x="148" y="152"/>
                      <a:pt x="143" y="152"/>
                    </a:cubicBezTo>
                    <a:close/>
                    <a:moveTo>
                      <a:pt x="13" y="16"/>
                    </a:moveTo>
                    <a:cubicBezTo>
                      <a:pt x="31" y="16"/>
                      <a:pt x="31" y="16"/>
                      <a:pt x="31" y="16"/>
                    </a:cubicBezTo>
                    <a:cubicBezTo>
                      <a:pt x="31" y="24"/>
                      <a:pt x="31" y="24"/>
                      <a:pt x="31" y="24"/>
                    </a:cubicBezTo>
                    <a:cubicBezTo>
                      <a:pt x="26" y="25"/>
                      <a:pt x="21" y="30"/>
                      <a:pt x="21" y="36"/>
                    </a:cubicBezTo>
                    <a:cubicBezTo>
                      <a:pt x="21" y="42"/>
                      <a:pt x="26" y="47"/>
                      <a:pt x="33" y="47"/>
                    </a:cubicBezTo>
                    <a:cubicBezTo>
                      <a:pt x="46" y="47"/>
                      <a:pt x="46" y="47"/>
                      <a:pt x="46" y="47"/>
                    </a:cubicBezTo>
                    <a:cubicBezTo>
                      <a:pt x="52" y="47"/>
                      <a:pt x="57" y="42"/>
                      <a:pt x="57" y="36"/>
                    </a:cubicBezTo>
                    <a:cubicBezTo>
                      <a:pt x="57" y="30"/>
                      <a:pt x="53" y="25"/>
                      <a:pt x="47" y="24"/>
                    </a:cubicBezTo>
                    <a:cubicBezTo>
                      <a:pt x="47" y="16"/>
                      <a:pt x="47" y="16"/>
                      <a:pt x="47" y="16"/>
                    </a:cubicBezTo>
                    <a:cubicBezTo>
                      <a:pt x="110" y="16"/>
                      <a:pt x="110" y="16"/>
                      <a:pt x="110" y="16"/>
                    </a:cubicBezTo>
                    <a:cubicBezTo>
                      <a:pt x="110" y="24"/>
                      <a:pt x="110" y="24"/>
                      <a:pt x="110" y="24"/>
                    </a:cubicBezTo>
                    <a:cubicBezTo>
                      <a:pt x="104" y="25"/>
                      <a:pt x="99" y="30"/>
                      <a:pt x="99" y="36"/>
                    </a:cubicBezTo>
                    <a:cubicBezTo>
                      <a:pt x="99" y="42"/>
                      <a:pt x="104" y="47"/>
                      <a:pt x="111" y="47"/>
                    </a:cubicBezTo>
                    <a:cubicBezTo>
                      <a:pt x="124" y="47"/>
                      <a:pt x="124" y="47"/>
                      <a:pt x="124" y="47"/>
                    </a:cubicBezTo>
                    <a:cubicBezTo>
                      <a:pt x="130" y="47"/>
                      <a:pt x="136" y="42"/>
                      <a:pt x="136" y="36"/>
                    </a:cubicBezTo>
                    <a:cubicBezTo>
                      <a:pt x="136" y="30"/>
                      <a:pt x="131" y="25"/>
                      <a:pt x="125" y="24"/>
                    </a:cubicBezTo>
                    <a:cubicBezTo>
                      <a:pt x="125" y="16"/>
                      <a:pt x="125" y="16"/>
                      <a:pt x="125" y="16"/>
                    </a:cubicBezTo>
                    <a:cubicBezTo>
                      <a:pt x="143" y="16"/>
                      <a:pt x="143" y="16"/>
                      <a:pt x="143" y="16"/>
                    </a:cubicBezTo>
                    <a:cubicBezTo>
                      <a:pt x="148" y="16"/>
                      <a:pt x="151" y="20"/>
                      <a:pt x="151" y="24"/>
                    </a:cubicBezTo>
                    <a:cubicBezTo>
                      <a:pt x="151" y="53"/>
                      <a:pt x="151" y="53"/>
                      <a:pt x="151" y="53"/>
                    </a:cubicBezTo>
                    <a:cubicBezTo>
                      <a:pt x="5" y="53"/>
                      <a:pt x="5" y="53"/>
                      <a:pt x="5" y="53"/>
                    </a:cubicBezTo>
                    <a:cubicBezTo>
                      <a:pt x="5" y="24"/>
                      <a:pt x="5" y="24"/>
                      <a:pt x="5" y="24"/>
                    </a:cubicBezTo>
                    <a:cubicBezTo>
                      <a:pt x="5" y="20"/>
                      <a:pt x="9" y="16"/>
                      <a:pt x="13" y="16"/>
                    </a:cubicBezTo>
                    <a:close/>
                    <a:moveTo>
                      <a:pt x="37" y="8"/>
                    </a:moveTo>
                    <a:cubicBezTo>
                      <a:pt x="37" y="7"/>
                      <a:pt x="38" y="6"/>
                      <a:pt x="39" y="6"/>
                    </a:cubicBezTo>
                    <a:cubicBezTo>
                      <a:pt x="41" y="6"/>
                      <a:pt x="42" y="7"/>
                      <a:pt x="42" y="8"/>
                    </a:cubicBezTo>
                    <a:cubicBezTo>
                      <a:pt x="42" y="29"/>
                      <a:pt x="42" y="29"/>
                      <a:pt x="42" y="29"/>
                    </a:cubicBezTo>
                    <a:cubicBezTo>
                      <a:pt x="42" y="31"/>
                      <a:pt x="41" y="32"/>
                      <a:pt x="39" y="32"/>
                    </a:cubicBezTo>
                    <a:cubicBezTo>
                      <a:pt x="38" y="32"/>
                      <a:pt x="37" y="31"/>
                      <a:pt x="37" y="29"/>
                    </a:cubicBezTo>
                    <a:cubicBezTo>
                      <a:pt x="37" y="8"/>
                      <a:pt x="37" y="8"/>
                      <a:pt x="37" y="8"/>
                    </a:cubicBezTo>
                    <a:close/>
                    <a:moveTo>
                      <a:pt x="31" y="29"/>
                    </a:moveTo>
                    <a:cubicBezTo>
                      <a:pt x="31" y="34"/>
                      <a:pt x="35" y="37"/>
                      <a:pt x="39" y="37"/>
                    </a:cubicBezTo>
                    <a:cubicBezTo>
                      <a:pt x="43" y="37"/>
                      <a:pt x="47" y="34"/>
                      <a:pt x="47" y="29"/>
                    </a:cubicBezTo>
                    <a:cubicBezTo>
                      <a:pt x="50" y="30"/>
                      <a:pt x="52" y="32"/>
                      <a:pt x="52" y="36"/>
                    </a:cubicBezTo>
                    <a:cubicBezTo>
                      <a:pt x="52" y="39"/>
                      <a:pt x="49" y="42"/>
                      <a:pt x="46" y="42"/>
                    </a:cubicBezTo>
                    <a:cubicBezTo>
                      <a:pt x="33" y="42"/>
                      <a:pt x="33" y="42"/>
                      <a:pt x="33" y="42"/>
                    </a:cubicBezTo>
                    <a:cubicBezTo>
                      <a:pt x="29" y="42"/>
                      <a:pt x="26" y="39"/>
                      <a:pt x="26" y="36"/>
                    </a:cubicBezTo>
                    <a:cubicBezTo>
                      <a:pt x="26" y="32"/>
                      <a:pt x="28" y="30"/>
                      <a:pt x="31" y="29"/>
                    </a:cubicBezTo>
                    <a:close/>
                    <a:moveTo>
                      <a:pt x="115" y="8"/>
                    </a:moveTo>
                    <a:cubicBezTo>
                      <a:pt x="115" y="7"/>
                      <a:pt x="116" y="6"/>
                      <a:pt x="117" y="6"/>
                    </a:cubicBezTo>
                    <a:cubicBezTo>
                      <a:pt x="119" y="6"/>
                      <a:pt x="120" y="7"/>
                      <a:pt x="120" y="8"/>
                    </a:cubicBezTo>
                    <a:cubicBezTo>
                      <a:pt x="120" y="29"/>
                      <a:pt x="120" y="29"/>
                      <a:pt x="120" y="29"/>
                    </a:cubicBezTo>
                    <a:cubicBezTo>
                      <a:pt x="120" y="31"/>
                      <a:pt x="119" y="32"/>
                      <a:pt x="117" y="32"/>
                    </a:cubicBezTo>
                    <a:cubicBezTo>
                      <a:pt x="116" y="32"/>
                      <a:pt x="115" y="31"/>
                      <a:pt x="115" y="29"/>
                    </a:cubicBezTo>
                    <a:cubicBezTo>
                      <a:pt x="115" y="8"/>
                      <a:pt x="115" y="8"/>
                      <a:pt x="115" y="8"/>
                    </a:cubicBezTo>
                    <a:close/>
                    <a:moveTo>
                      <a:pt x="110" y="29"/>
                    </a:moveTo>
                    <a:cubicBezTo>
                      <a:pt x="110" y="34"/>
                      <a:pt x="113" y="37"/>
                      <a:pt x="117" y="37"/>
                    </a:cubicBezTo>
                    <a:cubicBezTo>
                      <a:pt x="122" y="37"/>
                      <a:pt x="125" y="34"/>
                      <a:pt x="125" y="29"/>
                    </a:cubicBezTo>
                    <a:cubicBezTo>
                      <a:pt x="128" y="30"/>
                      <a:pt x="130" y="32"/>
                      <a:pt x="130" y="36"/>
                    </a:cubicBezTo>
                    <a:cubicBezTo>
                      <a:pt x="130" y="39"/>
                      <a:pt x="128" y="42"/>
                      <a:pt x="124" y="42"/>
                    </a:cubicBezTo>
                    <a:cubicBezTo>
                      <a:pt x="111" y="42"/>
                      <a:pt x="111" y="42"/>
                      <a:pt x="111" y="42"/>
                    </a:cubicBezTo>
                    <a:cubicBezTo>
                      <a:pt x="107" y="42"/>
                      <a:pt x="104" y="39"/>
                      <a:pt x="104" y="36"/>
                    </a:cubicBezTo>
                    <a:cubicBezTo>
                      <a:pt x="104" y="32"/>
                      <a:pt x="107" y="30"/>
                      <a:pt x="110" y="29"/>
                    </a:cubicBezTo>
                    <a:close/>
                    <a:moveTo>
                      <a:pt x="143" y="11"/>
                    </a:moveTo>
                    <a:cubicBezTo>
                      <a:pt x="125" y="11"/>
                      <a:pt x="125" y="11"/>
                      <a:pt x="125" y="11"/>
                    </a:cubicBezTo>
                    <a:cubicBezTo>
                      <a:pt x="125" y="8"/>
                      <a:pt x="125" y="8"/>
                      <a:pt x="125" y="8"/>
                    </a:cubicBezTo>
                    <a:cubicBezTo>
                      <a:pt x="125" y="4"/>
                      <a:pt x="122" y="0"/>
                      <a:pt x="117" y="0"/>
                    </a:cubicBezTo>
                    <a:cubicBezTo>
                      <a:pt x="113" y="0"/>
                      <a:pt x="110" y="4"/>
                      <a:pt x="110" y="8"/>
                    </a:cubicBezTo>
                    <a:cubicBezTo>
                      <a:pt x="110" y="11"/>
                      <a:pt x="110" y="11"/>
                      <a:pt x="110" y="11"/>
                    </a:cubicBezTo>
                    <a:cubicBezTo>
                      <a:pt x="47" y="11"/>
                      <a:pt x="47" y="11"/>
                      <a:pt x="47" y="11"/>
                    </a:cubicBezTo>
                    <a:cubicBezTo>
                      <a:pt x="47" y="8"/>
                      <a:pt x="47" y="8"/>
                      <a:pt x="47" y="8"/>
                    </a:cubicBezTo>
                    <a:cubicBezTo>
                      <a:pt x="47" y="4"/>
                      <a:pt x="44" y="0"/>
                      <a:pt x="39" y="0"/>
                    </a:cubicBezTo>
                    <a:cubicBezTo>
                      <a:pt x="35" y="0"/>
                      <a:pt x="31" y="4"/>
                      <a:pt x="31" y="8"/>
                    </a:cubicBezTo>
                    <a:cubicBezTo>
                      <a:pt x="31" y="11"/>
                      <a:pt x="31" y="11"/>
                      <a:pt x="31" y="11"/>
                    </a:cubicBezTo>
                    <a:cubicBezTo>
                      <a:pt x="13" y="11"/>
                      <a:pt x="13" y="11"/>
                      <a:pt x="13" y="11"/>
                    </a:cubicBezTo>
                    <a:cubicBezTo>
                      <a:pt x="6" y="11"/>
                      <a:pt x="0" y="17"/>
                      <a:pt x="0" y="24"/>
                    </a:cubicBezTo>
                    <a:cubicBezTo>
                      <a:pt x="0" y="144"/>
                      <a:pt x="0" y="144"/>
                      <a:pt x="0" y="144"/>
                    </a:cubicBezTo>
                    <a:cubicBezTo>
                      <a:pt x="0" y="151"/>
                      <a:pt x="6" y="157"/>
                      <a:pt x="13" y="157"/>
                    </a:cubicBezTo>
                    <a:cubicBezTo>
                      <a:pt x="143" y="157"/>
                      <a:pt x="143" y="157"/>
                      <a:pt x="143" y="157"/>
                    </a:cubicBezTo>
                    <a:cubicBezTo>
                      <a:pt x="151" y="157"/>
                      <a:pt x="157" y="151"/>
                      <a:pt x="157" y="144"/>
                    </a:cubicBezTo>
                    <a:cubicBezTo>
                      <a:pt x="157" y="24"/>
                      <a:pt x="157" y="24"/>
                      <a:pt x="157" y="24"/>
                    </a:cubicBezTo>
                    <a:cubicBezTo>
                      <a:pt x="157" y="17"/>
                      <a:pt x="151" y="11"/>
                      <a:pt x="143" y="11"/>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30" name="Freeform 73">
                <a:extLst>
                  <a:ext uri="{FF2B5EF4-FFF2-40B4-BE49-F238E27FC236}">
                    <a16:creationId xmlns:a16="http://schemas.microsoft.com/office/drawing/2014/main" id="{362DE1F7-9618-5141-94E6-0A652D6540B8}"/>
                  </a:ext>
                </a:extLst>
              </p:cNvPr>
              <p:cNvSpPr>
                <a:spLocks/>
              </p:cNvSpPr>
              <p:nvPr/>
            </p:nvSpPr>
            <p:spPr bwMode="auto">
              <a:xfrm>
                <a:off x="10383838" y="1914525"/>
                <a:ext cx="23813" cy="20637"/>
              </a:xfrm>
              <a:custGeom>
                <a:avLst/>
                <a:gdLst>
                  <a:gd name="T0" fmla="*/ 0 w 15"/>
                  <a:gd name="T1" fmla="*/ 0 h 13"/>
                  <a:gd name="T2" fmla="*/ 15 w 15"/>
                  <a:gd name="T3" fmla="*/ 0 h 13"/>
                  <a:gd name="T4" fmla="*/ 15 w 15"/>
                  <a:gd name="T5" fmla="*/ 13 h 13"/>
                  <a:gd name="T6" fmla="*/ 0 w 15"/>
                  <a:gd name="T7" fmla="*/ 13 h 13"/>
                  <a:gd name="T8" fmla="*/ 0 w 15"/>
                  <a:gd name="T9" fmla="*/ 0 h 13"/>
                  <a:gd name="T10" fmla="*/ 0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0" y="0"/>
                    </a:moveTo>
                    <a:lnTo>
                      <a:pt x="15" y="0"/>
                    </a:lnTo>
                    <a:lnTo>
                      <a:pt x="15" y="13"/>
                    </a:lnTo>
                    <a:lnTo>
                      <a:pt x="0" y="13"/>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31" name="Freeform 74">
                <a:extLst>
                  <a:ext uri="{FF2B5EF4-FFF2-40B4-BE49-F238E27FC236}">
                    <a16:creationId xmlns:a16="http://schemas.microsoft.com/office/drawing/2014/main" id="{A2ECC67D-D31C-174B-A0F8-59A58857B491}"/>
                  </a:ext>
                </a:extLst>
              </p:cNvPr>
              <p:cNvSpPr>
                <a:spLocks/>
              </p:cNvSpPr>
              <p:nvPr/>
            </p:nvSpPr>
            <p:spPr bwMode="auto">
              <a:xfrm>
                <a:off x="10344150" y="1914525"/>
                <a:ext cx="19050" cy="20637"/>
              </a:xfrm>
              <a:custGeom>
                <a:avLst/>
                <a:gdLst>
                  <a:gd name="T0" fmla="*/ 0 w 12"/>
                  <a:gd name="T1" fmla="*/ 0 h 13"/>
                  <a:gd name="T2" fmla="*/ 12 w 12"/>
                  <a:gd name="T3" fmla="*/ 0 h 13"/>
                  <a:gd name="T4" fmla="*/ 12 w 12"/>
                  <a:gd name="T5" fmla="*/ 13 h 13"/>
                  <a:gd name="T6" fmla="*/ 0 w 12"/>
                  <a:gd name="T7" fmla="*/ 13 h 13"/>
                  <a:gd name="T8" fmla="*/ 0 w 12"/>
                  <a:gd name="T9" fmla="*/ 0 h 13"/>
                  <a:gd name="T10" fmla="*/ 0 w 12"/>
                  <a:gd name="T11" fmla="*/ 0 h 13"/>
                </a:gdLst>
                <a:ahLst/>
                <a:cxnLst>
                  <a:cxn ang="0">
                    <a:pos x="T0" y="T1"/>
                  </a:cxn>
                  <a:cxn ang="0">
                    <a:pos x="T2" y="T3"/>
                  </a:cxn>
                  <a:cxn ang="0">
                    <a:pos x="T4" y="T5"/>
                  </a:cxn>
                  <a:cxn ang="0">
                    <a:pos x="T6" y="T7"/>
                  </a:cxn>
                  <a:cxn ang="0">
                    <a:pos x="T8" y="T9"/>
                  </a:cxn>
                  <a:cxn ang="0">
                    <a:pos x="T10" y="T11"/>
                  </a:cxn>
                </a:cxnLst>
                <a:rect l="0" t="0" r="r" b="b"/>
                <a:pathLst>
                  <a:path w="12" h="13">
                    <a:moveTo>
                      <a:pt x="0" y="0"/>
                    </a:moveTo>
                    <a:lnTo>
                      <a:pt x="12" y="0"/>
                    </a:lnTo>
                    <a:lnTo>
                      <a:pt x="12" y="13"/>
                    </a:lnTo>
                    <a:lnTo>
                      <a:pt x="0" y="13"/>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32" name="Freeform 75">
                <a:extLst>
                  <a:ext uri="{FF2B5EF4-FFF2-40B4-BE49-F238E27FC236}">
                    <a16:creationId xmlns:a16="http://schemas.microsoft.com/office/drawing/2014/main" id="{0620683C-8CF7-CF40-949A-D1CDEFCB79B3}"/>
                  </a:ext>
                </a:extLst>
              </p:cNvPr>
              <p:cNvSpPr>
                <a:spLocks/>
              </p:cNvSpPr>
              <p:nvPr/>
            </p:nvSpPr>
            <p:spPr bwMode="auto">
              <a:xfrm>
                <a:off x="10304463" y="1914525"/>
                <a:ext cx="19050" cy="20637"/>
              </a:xfrm>
              <a:custGeom>
                <a:avLst/>
                <a:gdLst>
                  <a:gd name="T0" fmla="*/ 0 w 12"/>
                  <a:gd name="T1" fmla="*/ 0 h 13"/>
                  <a:gd name="T2" fmla="*/ 12 w 12"/>
                  <a:gd name="T3" fmla="*/ 0 h 13"/>
                  <a:gd name="T4" fmla="*/ 12 w 12"/>
                  <a:gd name="T5" fmla="*/ 13 h 13"/>
                  <a:gd name="T6" fmla="*/ 0 w 12"/>
                  <a:gd name="T7" fmla="*/ 13 h 13"/>
                  <a:gd name="T8" fmla="*/ 0 w 12"/>
                  <a:gd name="T9" fmla="*/ 0 h 13"/>
                  <a:gd name="T10" fmla="*/ 0 w 12"/>
                  <a:gd name="T11" fmla="*/ 0 h 13"/>
                </a:gdLst>
                <a:ahLst/>
                <a:cxnLst>
                  <a:cxn ang="0">
                    <a:pos x="T0" y="T1"/>
                  </a:cxn>
                  <a:cxn ang="0">
                    <a:pos x="T2" y="T3"/>
                  </a:cxn>
                  <a:cxn ang="0">
                    <a:pos x="T4" y="T5"/>
                  </a:cxn>
                  <a:cxn ang="0">
                    <a:pos x="T6" y="T7"/>
                  </a:cxn>
                  <a:cxn ang="0">
                    <a:pos x="T8" y="T9"/>
                  </a:cxn>
                  <a:cxn ang="0">
                    <a:pos x="T10" y="T11"/>
                  </a:cxn>
                </a:cxnLst>
                <a:rect l="0" t="0" r="r" b="b"/>
                <a:pathLst>
                  <a:path w="12" h="13">
                    <a:moveTo>
                      <a:pt x="0" y="0"/>
                    </a:moveTo>
                    <a:lnTo>
                      <a:pt x="12" y="0"/>
                    </a:lnTo>
                    <a:lnTo>
                      <a:pt x="12" y="13"/>
                    </a:lnTo>
                    <a:lnTo>
                      <a:pt x="0" y="13"/>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33" name="Freeform 76">
                <a:extLst>
                  <a:ext uri="{FF2B5EF4-FFF2-40B4-BE49-F238E27FC236}">
                    <a16:creationId xmlns:a16="http://schemas.microsoft.com/office/drawing/2014/main" id="{EA25D149-F59C-FE41-AC9F-2355951E9B21}"/>
                  </a:ext>
                </a:extLst>
              </p:cNvPr>
              <p:cNvSpPr>
                <a:spLocks noEditPoints="1"/>
              </p:cNvSpPr>
              <p:nvPr/>
            </p:nvSpPr>
            <p:spPr bwMode="auto">
              <a:xfrm>
                <a:off x="10312400" y="2122488"/>
                <a:ext cx="514350" cy="122237"/>
              </a:xfrm>
              <a:custGeom>
                <a:avLst/>
                <a:gdLst>
                  <a:gd name="T0" fmla="*/ 125 w 130"/>
                  <a:gd name="T1" fmla="*/ 19 h 31"/>
                  <a:gd name="T2" fmla="*/ 113 w 130"/>
                  <a:gd name="T3" fmla="*/ 21 h 31"/>
                  <a:gd name="T4" fmla="*/ 111 w 130"/>
                  <a:gd name="T5" fmla="*/ 19 h 31"/>
                  <a:gd name="T6" fmla="*/ 110 w 130"/>
                  <a:gd name="T7" fmla="*/ 18 h 31"/>
                  <a:gd name="T8" fmla="*/ 73 w 130"/>
                  <a:gd name="T9" fmla="*/ 18 h 31"/>
                  <a:gd name="T10" fmla="*/ 73 w 130"/>
                  <a:gd name="T11" fmla="*/ 13 h 31"/>
                  <a:gd name="T12" fmla="*/ 110 w 130"/>
                  <a:gd name="T13" fmla="*/ 13 h 31"/>
                  <a:gd name="T14" fmla="*/ 111 w 130"/>
                  <a:gd name="T15" fmla="*/ 12 h 31"/>
                  <a:gd name="T16" fmla="*/ 113 w 130"/>
                  <a:gd name="T17" fmla="*/ 11 h 31"/>
                  <a:gd name="T18" fmla="*/ 125 w 130"/>
                  <a:gd name="T19" fmla="*/ 13 h 31"/>
                  <a:gd name="T20" fmla="*/ 125 w 130"/>
                  <a:gd name="T21" fmla="*/ 19 h 31"/>
                  <a:gd name="T22" fmla="*/ 68 w 130"/>
                  <a:gd name="T23" fmla="*/ 26 h 31"/>
                  <a:gd name="T24" fmla="*/ 61 w 130"/>
                  <a:gd name="T25" fmla="*/ 26 h 31"/>
                  <a:gd name="T26" fmla="*/ 57 w 130"/>
                  <a:gd name="T27" fmla="*/ 22 h 31"/>
                  <a:gd name="T28" fmla="*/ 53 w 130"/>
                  <a:gd name="T29" fmla="*/ 22 h 31"/>
                  <a:gd name="T30" fmla="*/ 49 w 130"/>
                  <a:gd name="T31" fmla="*/ 26 h 31"/>
                  <a:gd name="T32" fmla="*/ 5 w 130"/>
                  <a:gd name="T33" fmla="*/ 26 h 31"/>
                  <a:gd name="T34" fmla="*/ 5 w 130"/>
                  <a:gd name="T35" fmla="*/ 5 h 31"/>
                  <a:gd name="T36" fmla="*/ 48 w 130"/>
                  <a:gd name="T37" fmla="*/ 5 h 31"/>
                  <a:gd name="T38" fmla="*/ 53 w 130"/>
                  <a:gd name="T39" fmla="*/ 10 h 31"/>
                  <a:gd name="T40" fmla="*/ 55 w 130"/>
                  <a:gd name="T41" fmla="*/ 11 h 31"/>
                  <a:gd name="T42" fmla="*/ 57 w 130"/>
                  <a:gd name="T43" fmla="*/ 10 h 31"/>
                  <a:gd name="T44" fmla="*/ 61 w 130"/>
                  <a:gd name="T45" fmla="*/ 5 h 31"/>
                  <a:gd name="T46" fmla="*/ 68 w 130"/>
                  <a:gd name="T47" fmla="*/ 5 h 31"/>
                  <a:gd name="T48" fmla="*/ 68 w 130"/>
                  <a:gd name="T49" fmla="*/ 11 h 31"/>
                  <a:gd name="T50" fmla="*/ 68 w 130"/>
                  <a:gd name="T51" fmla="*/ 21 h 31"/>
                  <a:gd name="T52" fmla="*/ 68 w 130"/>
                  <a:gd name="T53" fmla="*/ 26 h 31"/>
                  <a:gd name="T54" fmla="*/ 128 w 130"/>
                  <a:gd name="T55" fmla="*/ 8 h 31"/>
                  <a:gd name="T56" fmla="*/ 113 w 130"/>
                  <a:gd name="T57" fmla="*/ 5 h 31"/>
                  <a:gd name="T58" fmla="*/ 110 w 130"/>
                  <a:gd name="T59" fmla="*/ 6 h 31"/>
                  <a:gd name="T60" fmla="*/ 109 w 130"/>
                  <a:gd name="T61" fmla="*/ 8 h 31"/>
                  <a:gd name="T62" fmla="*/ 73 w 130"/>
                  <a:gd name="T63" fmla="*/ 8 h 31"/>
                  <a:gd name="T64" fmla="*/ 73 w 130"/>
                  <a:gd name="T65" fmla="*/ 3 h 31"/>
                  <a:gd name="T66" fmla="*/ 71 w 130"/>
                  <a:gd name="T67" fmla="*/ 0 h 31"/>
                  <a:gd name="T68" fmla="*/ 60 w 130"/>
                  <a:gd name="T69" fmla="*/ 0 h 31"/>
                  <a:gd name="T70" fmla="*/ 58 w 130"/>
                  <a:gd name="T71" fmla="*/ 1 h 31"/>
                  <a:gd name="T72" fmla="*/ 55 w 130"/>
                  <a:gd name="T73" fmla="*/ 4 h 31"/>
                  <a:gd name="T74" fmla="*/ 51 w 130"/>
                  <a:gd name="T75" fmla="*/ 1 h 31"/>
                  <a:gd name="T76" fmla="*/ 49 w 130"/>
                  <a:gd name="T77" fmla="*/ 0 h 31"/>
                  <a:gd name="T78" fmla="*/ 3 w 130"/>
                  <a:gd name="T79" fmla="*/ 0 h 31"/>
                  <a:gd name="T80" fmla="*/ 0 w 130"/>
                  <a:gd name="T81" fmla="*/ 3 h 31"/>
                  <a:gd name="T82" fmla="*/ 0 w 130"/>
                  <a:gd name="T83" fmla="*/ 29 h 31"/>
                  <a:gd name="T84" fmla="*/ 3 w 130"/>
                  <a:gd name="T85" fmla="*/ 31 h 31"/>
                  <a:gd name="T86" fmla="*/ 50 w 130"/>
                  <a:gd name="T87" fmla="*/ 31 h 31"/>
                  <a:gd name="T88" fmla="*/ 52 w 130"/>
                  <a:gd name="T89" fmla="*/ 31 h 31"/>
                  <a:gd name="T90" fmla="*/ 55 w 130"/>
                  <a:gd name="T91" fmla="*/ 27 h 31"/>
                  <a:gd name="T92" fmla="*/ 58 w 130"/>
                  <a:gd name="T93" fmla="*/ 31 h 31"/>
                  <a:gd name="T94" fmla="*/ 60 w 130"/>
                  <a:gd name="T95" fmla="*/ 31 h 31"/>
                  <a:gd name="T96" fmla="*/ 71 w 130"/>
                  <a:gd name="T97" fmla="*/ 31 h 31"/>
                  <a:gd name="T98" fmla="*/ 73 w 130"/>
                  <a:gd name="T99" fmla="*/ 29 h 31"/>
                  <a:gd name="T100" fmla="*/ 73 w 130"/>
                  <a:gd name="T101" fmla="*/ 24 h 31"/>
                  <a:gd name="T102" fmla="*/ 109 w 130"/>
                  <a:gd name="T103" fmla="*/ 24 h 31"/>
                  <a:gd name="T104" fmla="*/ 110 w 130"/>
                  <a:gd name="T105" fmla="*/ 25 h 31"/>
                  <a:gd name="T106" fmla="*/ 112 w 130"/>
                  <a:gd name="T107" fmla="*/ 26 h 31"/>
                  <a:gd name="T108" fmla="*/ 113 w 130"/>
                  <a:gd name="T109" fmla="*/ 26 h 31"/>
                  <a:gd name="T110" fmla="*/ 128 w 130"/>
                  <a:gd name="T111" fmla="*/ 24 h 31"/>
                  <a:gd name="T112" fmla="*/ 130 w 130"/>
                  <a:gd name="T113" fmla="*/ 21 h 31"/>
                  <a:gd name="T114" fmla="*/ 130 w 130"/>
                  <a:gd name="T115" fmla="*/ 11 h 31"/>
                  <a:gd name="T116" fmla="*/ 128 w 130"/>
                  <a:gd name="T117"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0" h="31">
                    <a:moveTo>
                      <a:pt x="125" y="19"/>
                    </a:moveTo>
                    <a:cubicBezTo>
                      <a:pt x="113" y="21"/>
                      <a:pt x="113" y="21"/>
                      <a:pt x="113" y="21"/>
                    </a:cubicBezTo>
                    <a:cubicBezTo>
                      <a:pt x="111" y="19"/>
                      <a:pt x="111" y="19"/>
                      <a:pt x="111" y="19"/>
                    </a:cubicBezTo>
                    <a:cubicBezTo>
                      <a:pt x="111" y="19"/>
                      <a:pt x="110" y="18"/>
                      <a:pt x="110" y="18"/>
                    </a:cubicBezTo>
                    <a:cubicBezTo>
                      <a:pt x="73" y="18"/>
                      <a:pt x="73" y="18"/>
                      <a:pt x="73" y="18"/>
                    </a:cubicBezTo>
                    <a:cubicBezTo>
                      <a:pt x="73" y="13"/>
                      <a:pt x="73" y="13"/>
                      <a:pt x="73" y="13"/>
                    </a:cubicBezTo>
                    <a:cubicBezTo>
                      <a:pt x="110" y="13"/>
                      <a:pt x="110" y="13"/>
                      <a:pt x="110" y="13"/>
                    </a:cubicBezTo>
                    <a:cubicBezTo>
                      <a:pt x="110" y="13"/>
                      <a:pt x="111" y="13"/>
                      <a:pt x="111" y="12"/>
                    </a:cubicBezTo>
                    <a:cubicBezTo>
                      <a:pt x="113" y="11"/>
                      <a:pt x="113" y="11"/>
                      <a:pt x="113" y="11"/>
                    </a:cubicBezTo>
                    <a:cubicBezTo>
                      <a:pt x="125" y="13"/>
                      <a:pt x="125" y="13"/>
                      <a:pt x="125" y="13"/>
                    </a:cubicBezTo>
                    <a:cubicBezTo>
                      <a:pt x="125" y="19"/>
                      <a:pt x="125" y="19"/>
                      <a:pt x="125" y="19"/>
                    </a:cubicBezTo>
                    <a:close/>
                    <a:moveTo>
                      <a:pt x="68" y="26"/>
                    </a:moveTo>
                    <a:cubicBezTo>
                      <a:pt x="61" y="26"/>
                      <a:pt x="61" y="26"/>
                      <a:pt x="61" y="26"/>
                    </a:cubicBezTo>
                    <a:cubicBezTo>
                      <a:pt x="57" y="22"/>
                      <a:pt x="57" y="22"/>
                      <a:pt x="57" y="22"/>
                    </a:cubicBezTo>
                    <a:cubicBezTo>
                      <a:pt x="56" y="21"/>
                      <a:pt x="54" y="21"/>
                      <a:pt x="53" y="22"/>
                    </a:cubicBezTo>
                    <a:cubicBezTo>
                      <a:pt x="49" y="26"/>
                      <a:pt x="49" y="26"/>
                      <a:pt x="49" y="26"/>
                    </a:cubicBezTo>
                    <a:cubicBezTo>
                      <a:pt x="5" y="26"/>
                      <a:pt x="5" y="26"/>
                      <a:pt x="5" y="26"/>
                    </a:cubicBezTo>
                    <a:cubicBezTo>
                      <a:pt x="5" y="5"/>
                      <a:pt x="5" y="5"/>
                      <a:pt x="5" y="5"/>
                    </a:cubicBezTo>
                    <a:cubicBezTo>
                      <a:pt x="48" y="5"/>
                      <a:pt x="48" y="5"/>
                      <a:pt x="48" y="5"/>
                    </a:cubicBezTo>
                    <a:cubicBezTo>
                      <a:pt x="53" y="10"/>
                      <a:pt x="53" y="10"/>
                      <a:pt x="53" y="10"/>
                    </a:cubicBezTo>
                    <a:cubicBezTo>
                      <a:pt x="54" y="10"/>
                      <a:pt x="54" y="11"/>
                      <a:pt x="55" y="11"/>
                    </a:cubicBezTo>
                    <a:cubicBezTo>
                      <a:pt x="56" y="11"/>
                      <a:pt x="56" y="10"/>
                      <a:pt x="57" y="10"/>
                    </a:cubicBezTo>
                    <a:cubicBezTo>
                      <a:pt x="61" y="5"/>
                      <a:pt x="61" y="5"/>
                      <a:pt x="61" y="5"/>
                    </a:cubicBezTo>
                    <a:cubicBezTo>
                      <a:pt x="68" y="5"/>
                      <a:pt x="68" y="5"/>
                      <a:pt x="68" y="5"/>
                    </a:cubicBezTo>
                    <a:cubicBezTo>
                      <a:pt x="68" y="11"/>
                      <a:pt x="68" y="11"/>
                      <a:pt x="68" y="11"/>
                    </a:cubicBezTo>
                    <a:cubicBezTo>
                      <a:pt x="68" y="21"/>
                      <a:pt x="68" y="21"/>
                      <a:pt x="68" y="21"/>
                    </a:cubicBezTo>
                    <a:cubicBezTo>
                      <a:pt x="68" y="26"/>
                      <a:pt x="68" y="26"/>
                      <a:pt x="68" y="26"/>
                    </a:cubicBezTo>
                    <a:close/>
                    <a:moveTo>
                      <a:pt x="128" y="8"/>
                    </a:moveTo>
                    <a:cubicBezTo>
                      <a:pt x="113" y="5"/>
                      <a:pt x="113" y="5"/>
                      <a:pt x="113" y="5"/>
                    </a:cubicBezTo>
                    <a:cubicBezTo>
                      <a:pt x="112" y="5"/>
                      <a:pt x="111" y="6"/>
                      <a:pt x="110" y="6"/>
                    </a:cubicBezTo>
                    <a:cubicBezTo>
                      <a:pt x="109" y="8"/>
                      <a:pt x="109" y="8"/>
                      <a:pt x="109" y="8"/>
                    </a:cubicBezTo>
                    <a:cubicBezTo>
                      <a:pt x="73" y="8"/>
                      <a:pt x="73" y="8"/>
                      <a:pt x="73" y="8"/>
                    </a:cubicBezTo>
                    <a:cubicBezTo>
                      <a:pt x="73" y="3"/>
                      <a:pt x="73" y="3"/>
                      <a:pt x="73" y="3"/>
                    </a:cubicBezTo>
                    <a:cubicBezTo>
                      <a:pt x="73" y="1"/>
                      <a:pt x="72" y="0"/>
                      <a:pt x="71" y="0"/>
                    </a:cubicBezTo>
                    <a:cubicBezTo>
                      <a:pt x="60" y="0"/>
                      <a:pt x="60" y="0"/>
                      <a:pt x="60" y="0"/>
                    </a:cubicBezTo>
                    <a:cubicBezTo>
                      <a:pt x="59" y="0"/>
                      <a:pt x="58" y="0"/>
                      <a:pt x="58" y="1"/>
                    </a:cubicBezTo>
                    <a:cubicBezTo>
                      <a:pt x="55" y="4"/>
                      <a:pt x="55" y="4"/>
                      <a:pt x="55" y="4"/>
                    </a:cubicBezTo>
                    <a:cubicBezTo>
                      <a:pt x="51" y="1"/>
                      <a:pt x="51" y="1"/>
                      <a:pt x="51" y="1"/>
                    </a:cubicBezTo>
                    <a:cubicBezTo>
                      <a:pt x="51" y="0"/>
                      <a:pt x="50" y="0"/>
                      <a:pt x="49" y="0"/>
                    </a:cubicBezTo>
                    <a:cubicBezTo>
                      <a:pt x="3" y="0"/>
                      <a:pt x="3" y="0"/>
                      <a:pt x="3" y="0"/>
                    </a:cubicBezTo>
                    <a:cubicBezTo>
                      <a:pt x="1" y="0"/>
                      <a:pt x="0" y="1"/>
                      <a:pt x="0" y="3"/>
                    </a:cubicBezTo>
                    <a:cubicBezTo>
                      <a:pt x="0" y="29"/>
                      <a:pt x="0" y="29"/>
                      <a:pt x="0" y="29"/>
                    </a:cubicBezTo>
                    <a:cubicBezTo>
                      <a:pt x="0" y="30"/>
                      <a:pt x="1" y="31"/>
                      <a:pt x="3" y="31"/>
                    </a:cubicBezTo>
                    <a:cubicBezTo>
                      <a:pt x="50" y="31"/>
                      <a:pt x="50" y="31"/>
                      <a:pt x="50" y="31"/>
                    </a:cubicBezTo>
                    <a:cubicBezTo>
                      <a:pt x="50" y="31"/>
                      <a:pt x="51" y="31"/>
                      <a:pt x="52" y="31"/>
                    </a:cubicBezTo>
                    <a:cubicBezTo>
                      <a:pt x="55" y="27"/>
                      <a:pt x="55" y="27"/>
                      <a:pt x="55" y="27"/>
                    </a:cubicBezTo>
                    <a:cubicBezTo>
                      <a:pt x="58" y="31"/>
                      <a:pt x="58" y="31"/>
                      <a:pt x="58" y="31"/>
                    </a:cubicBezTo>
                    <a:cubicBezTo>
                      <a:pt x="59" y="31"/>
                      <a:pt x="59" y="31"/>
                      <a:pt x="60" y="31"/>
                    </a:cubicBezTo>
                    <a:cubicBezTo>
                      <a:pt x="71" y="31"/>
                      <a:pt x="71" y="31"/>
                      <a:pt x="71" y="31"/>
                    </a:cubicBezTo>
                    <a:cubicBezTo>
                      <a:pt x="72" y="31"/>
                      <a:pt x="73" y="30"/>
                      <a:pt x="73" y="29"/>
                    </a:cubicBezTo>
                    <a:cubicBezTo>
                      <a:pt x="73" y="24"/>
                      <a:pt x="73" y="24"/>
                      <a:pt x="73" y="24"/>
                    </a:cubicBezTo>
                    <a:cubicBezTo>
                      <a:pt x="109" y="24"/>
                      <a:pt x="109" y="24"/>
                      <a:pt x="109" y="24"/>
                    </a:cubicBezTo>
                    <a:cubicBezTo>
                      <a:pt x="110" y="25"/>
                      <a:pt x="110" y="25"/>
                      <a:pt x="110" y="25"/>
                    </a:cubicBezTo>
                    <a:cubicBezTo>
                      <a:pt x="111" y="26"/>
                      <a:pt x="112" y="26"/>
                      <a:pt x="112" y="26"/>
                    </a:cubicBezTo>
                    <a:cubicBezTo>
                      <a:pt x="112" y="26"/>
                      <a:pt x="113" y="26"/>
                      <a:pt x="113" y="26"/>
                    </a:cubicBezTo>
                    <a:cubicBezTo>
                      <a:pt x="128" y="24"/>
                      <a:pt x="128" y="24"/>
                      <a:pt x="128" y="24"/>
                    </a:cubicBezTo>
                    <a:cubicBezTo>
                      <a:pt x="130" y="23"/>
                      <a:pt x="130" y="22"/>
                      <a:pt x="130" y="21"/>
                    </a:cubicBezTo>
                    <a:cubicBezTo>
                      <a:pt x="130" y="11"/>
                      <a:pt x="130" y="11"/>
                      <a:pt x="130" y="11"/>
                    </a:cubicBezTo>
                    <a:cubicBezTo>
                      <a:pt x="130" y="9"/>
                      <a:pt x="130" y="8"/>
                      <a:pt x="128" y="8"/>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34" name="Freeform 77">
                <a:extLst>
                  <a:ext uri="{FF2B5EF4-FFF2-40B4-BE49-F238E27FC236}">
                    <a16:creationId xmlns:a16="http://schemas.microsoft.com/office/drawing/2014/main" id="{18D90300-914F-6C4D-8F3C-0D64486CD4A0}"/>
                  </a:ext>
                </a:extLst>
              </p:cNvPr>
              <p:cNvSpPr>
                <a:spLocks noEditPoints="1"/>
              </p:cNvSpPr>
              <p:nvPr/>
            </p:nvSpPr>
            <p:spPr bwMode="auto">
              <a:xfrm>
                <a:off x="10304463" y="1914525"/>
                <a:ext cx="514350" cy="207962"/>
              </a:xfrm>
              <a:custGeom>
                <a:avLst/>
                <a:gdLst>
                  <a:gd name="T0" fmla="*/ 10 w 130"/>
                  <a:gd name="T1" fmla="*/ 21 h 52"/>
                  <a:gd name="T2" fmla="*/ 86 w 130"/>
                  <a:gd name="T3" fmla="*/ 21 h 52"/>
                  <a:gd name="T4" fmla="*/ 87 w 130"/>
                  <a:gd name="T5" fmla="*/ 20 h 52"/>
                  <a:gd name="T6" fmla="*/ 102 w 130"/>
                  <a:gd name="T7" fmla="*/ 5 h 52"/>
                  <a:gd name="T8" fmla="*/ 116 w 130"/>
                  <a:gd name="T9" fmla="*/ 5 h 52"/>
                  <a:gd name="T10" fmla="*/ 122 w 130"/>
                  <a:gd name="T11" fmla="*/ 13 h 52"/>
                  <a:gd name="T12" fmla="*/ 109 w 130"/>
                  <a:gd name="T13" fmla="*/ 13 h 52"/>
                  <a:gd name="T14" fmla="*/ 107 w 130"/>
                  <a:gd name="T15" fmla="*/ 14 h 52"/>
                  <a:gd name="T16" fmla="*/ 99 w 130"/>
                  <a:gd name="T17" fmla="*/ 25 h 52"/>
                  <a:gd name="T18" fmla="*/ 99 w 130"/>
                  <a:gd name="T19" fmla="*/ 28 h 52"/>
                  <a:gd name="T20" fmla="*/ 107 w 130"/>
                  <a:gd name="T21" fmla="*/ 38 h 52"/>
                  <a:gd name="T22" fmla="*/ 109 w 130"/>
                  <a:gd name="T23" fmla="*/ 39 h 52"/>
                  <a:gd name="T24" fmla="*/ 122 w 130"/>
                  <a:gd name="T25" fmla="*/ 39 h 52"/>
                  <a:gd name="T26" fmla="*/ 116 w 130"/>
                  <a:gd name="T27" fmla="*/ 47 h 52"/>
                  <a:gd name="T28" fmla="*/ 102 w 130"/>
                  <a:gd name="T29" fmla="*/ 47 h 52"/>
                  <a:gd name="T30" fmla="*/ 87 w 130"/>
                  <a:gd name="T31" fmla="*/ 32 h 52"/>
                  <a:gd name="T32" fmla="*/ 86 w 130"/>
                  <a:gd name="T33" fmla="*/ 31 h 52"/>
                  <a:gd name="T34" fmla="*/ 10 w 130"/>
                  <a:gd name="T35" fmla="*/ 31 h 52"/>
                  <a:gd name="T36" fmla="*/ 5 w 130"/>
                  <a:gd name="T37" fmla="*/ 26 h 52"/>
                  <a:gd name="T38" fmla="*/ 10 w 130"/>
                  <a:gd name="T39" fmla="*/ 21 h 52"/>
                  <a:gd name="T40" fmla="*/ 10 w 130"/>
                  <a:gd name="T41" fmla="*/ 37 h 52"/>
                  <a:gd name="T42" fmla="*/ 84 w 130"/>
                  <a:gd name="T43" fmla="*/ 37 h 52"/>
                  <a:gd name="T44" fmla="*/ 99 w 130"/>
                  <a:gd name="T45" fmla="*/ 51 h 52"/>
                  <a:gd name="T46" fmla="*/ 101 w 130"/>
                  <a:gd name="T47" fmla="*/ 52 h 52"/>
                  <a:gd name="T48" fmla="*/ 117 w 130"/>
                  <a:gd name="T49" fmla="*/ 52 h 52"/>
                  <a:gd name="T50" fmla="*/ 119 w 130"/>
                  <a:gd name="T51" fmla="*/ 51 h 52"/>
                  <a:gd name="T52" fmla="*/ 129 w 130"/>
                  <a:gd name="T53" fmla="*/ 38 h 52"/>
                  <a:gd name="T54" fmla="*/ 130 w 130"/>
                  <a:gd name="T55" fmla="*/ 35 h 52"/>
                  <a:gd name="T56" fmla="*/ 127 w 130"/>
                  <a:gd name="T57" fmla="*/ 34 h 52"/>
                  <a:gd name="T58" fmla="*/ 110 w 130"/>
                  <a:gd name="T59" fmla="*/ 34 h 52"/>
                  <a:gd name="T60" fmla="*/ 104 w 130"/>
                  <a:gd name="T61" fmla="*/ 26 h 52"/>
                  <a:gd name="T62" fmla="*/ 110 w 130"/>
                  <a:gd name="T63" fmla="*/ 18 h 52"/>
                  <a:gd name="T64" fmla="*/ 127 w 130"/>
                  <a:gd name="T65" fmla="*/ 18 h 52"/>
                  <a:gd name="T66" fmla="*/ 130 w 130"/>
                  <a:gd name="T67" fmla="*/ 17 h 52"/>
                  <a:gd name="T68" fmla="*/ 129 w 130"/>
                  <a:gd name="T69" fmla="*/ 14 h 52"/>
                  <a:gd name="T70" fmla="*/ 119 w 130"/>
                  <a:gd name="T71" fmla="*/ 1 h 52"/>
                  <a:gd name="T72" fmla="*/ 117 w 130"/>
                  <a:gd name="T73" fmla="*/ 0 h 52"/>
                  <a:gd name="T74" fmla="*/ 101 w 130"/>
                  <a:gd name="T75" fmla="*/ 0 h 52"/>
                  <a:gd name="T76" fmla="*/ 99 w 130"/>
                  <a:gd name="T77" fmla="*/ 1 h 52"/>
                  <a:gd name="T78" fmla="*/ 84 w 130"/>
                  <a:gd name="T79" fmla="*/ 16 h 52"/>
                  <a:gd name="T80" fmla="*/ 10 w 130"/>
                  <a:gd name="T81" fmla="*/ 16 h 52"/>
                  <a:gd name="T82" fmla="*/ 0 w 130"/>
                  <a:gd name="T83" fmla="*/ 26 h 52"/>
                  <a:gd name="T84" fmla="*/ 10 w 130"/>
                  <a:gd name="T85" fmla="*/ 3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52">
                    <a:moveTo>
                      <a:pt x="10" y="21"/>
                    </a:moveTo>
                    <a:cubicBezTo>
                      <a:pt x="86" y="21"/>
                      <a:pt x="86" y="21"/>
                      <a:pt x="86" y="21"/>
                    </a:cubicBezTo>
                    <a:cubicBezTo>
                      <a:pt x="86" y="21"/>
                      <a:pt x="87" y="21"/>
                      <a:pt x="87" y="20"/>
                    </a:cubicBezTo>
                    <a:cubicBezTo>
                      <a:pt x="102" y="5"/>
                      <a:pt x="102" y="5"/>
                      <a:pt x="102" y="5"/>
                    </a:cubicBezTo>
                    <a:cubicBezTo>
                      <a:pt x="116" y="5"/>
                      <a:pt x="116" y="5"/>
                      <a:pt x="116" y="5"/>
                    </a:cubicBezTo>
                    <a:cubicBezTo>
                      <a:pt x="122" y="13"/>
                      <a:pt x="122" y="13"/>
                      <a:pt x="122" y="13"/>
                    </a:cubicBezTo>
                    <a:cubicBezTo>
                      <a:pt x="109" y="13"/>
                      <a:pt x="109" y="13"/>
                      <a:pt x="109" y="13"/>
                    </a:cubicBezTo>
                    <a:cubicBezTo>
                      <a:pt x="108" y="13"/>
                      <a:pt x="107" y="13"/>
                      <a:pt x="107" y="14"/>
                    </a:cubicBezTo>
                    <a:cubicBezTo>
                      <a:pt x="99" y="25"/>
                      <a:pt x="99" y="25"/>
                      <a:pt x="99" y="25"/>
                    </a:cubicBezTo>
                    <a:cubicBezTo>
                      <a:pt x="98" y="25"/>
                      <a:pt x="98" y="27"/>
                      <a:pt x="99" y="28"/>
                    </a:cubicBezTo>
                    <a:cubicBezTo>
                      <a:pt x="107" y="38"/>
                      <a:pt x="107" y="38"/>
                      <a:pt x="107" y="38"/>
                    </a:cubicBezTo>
                    <a:cubicBezTo>
                      <a:pt x="107" y="39"/>
                      <a:pt x="108" y="39"/>
                      <a:pt x="109" y="39"/>
                    </a:cubicBezTo>
                    <a:cubicBezTo>
                      <a:pt x="122" y="39"/>
                      <a:pt x="122" y="39"/>
                      <a:pt x="122" y="39"/>
                    </a:cubicBezTo>
                    <a:cubicBezTo>
                      <a:pt x="116" y="47"/>
                      <a:pt x="116" y="47"/>
                      <a:pt x="116" y="47"/>
                    </a:cubicBezTo>
                    <a:cubicBezTo>
                      <a:pt x="102" y="47"/>
                      <a:pt x="102" y="47"/>
                      <a:pt x="102" y="47"/>
                    </a:cubicBezTo>
                    <a:cubicBezTo>
                      <a:pt x="87" y="32"/>
                      <a:pt x="87" y="32"/>
                      <a:pt x="87" y="32"/>
                    </a:cubicBezTo>
                    <a:cubicBezTo>
                      <a:pt x="87" y="32"/>
                      <a:pt x="86" y="31"/>
                      <a:pt x="86" y="31"/>
                    </a:cubicBezTo>
                    <a:cubicBezTo>
                      <a:pt x="10" y="31"/>
                      <a:pt x="10" y="31"/>
                      <a:pt x="10" y="31"/>
                    </a:cubicBezTo>
                    <a:cubicBezTo>
                      <a:pt x="7" y="31"/>
                      <a:pt x="5" y="29"/>
                      <a:pt x="5" y="26"/>
                    </a:cubicBezTo>
                    <a:cubicBezTo>
                      <a:pt x="5" y="23"/>
                      <a:pt x="7" y="21"/>
                      <a:pt x="10" y="21"/>
                    </a:cubicBezTo>
                    <a:close/>
                    <a:moveTo>
                      <a:pt x="10" y="37"/>
                    </a:moveTo>
                    <a:cubicBezTo>
                      <a:pt x="84" y="37"/>
                      <a:pt x="84" y="37"/>
                      <a:pt x="84" y="37"/>
                    </a:cubicBezTo>
                    <a:cubicBezTo>
                      <a:pt x="99" y="51"/>
                      <a:pt x="99" y="51"/>
                      <a:pt x="99" y="51"/>
                    </a:cubicBezTo>
                    <a:cubicBezTo>
                      <a:pt x="100" y="52"/>
                      <a:pt x="101" y="52"/>
                      <a:pt x="101" y="52"/>
                    </a:cubicBezTo>
                    <a:cubicBezTo>
                      <a:pt x="117" y="52"/>
                      <a:pt x="117" y="52"/>
                      <a:pt x="117" y="52"/>
                    </a:cubicBezTo>
                    <a:cubicBezTo>
                      <a:pt x="118" y="52"/>
                      <a:pt x="118" y="52"/>
                      <a:pt x="119" y="51"/>
                    </a:cubicBezTo>
                    <a:cubicBezTo>
                      <a:pt x="129" y="38"/>
                      <a:pt x="129" y="38"/>
                      <a:pt x="129" y="38"/>
                    </a:cubicBezTo>
                    <a:cubicBezTo>
                      <a:pt x="130" y="37"/>
                      <a:pt x="130" y="36"/>
                      <a:pt x="130" y="35"/>
                    </a:cubicBezTo>
                    <a:cubicBezTo>
                      <a:pt x="129" y="34"/>
                      <a:pt x="128" y="34"/>
                      <a:pt x="127" y="34"/>
                    </a:cubicBezTo>
                    <a:cubicBezTo>
                      <a:pt x="110" y="34"/>
                      <a:pt x="110" y="34"/>
                      <a:pt x="110" y="34"/>
                    </a:cubicBezTo>
                    <a:cubicBezTo>
                      <a:pt x="104" y="26"/>
                      <a:pt x="104" y="26"/>
                      <a:pt x="104" y="26"/>
                    </a:cubicBezTo>
                    <a:cubicBezTo>
                      <a:pt x="110" y="18"/>
                      <a:pt x="110" y="18"/>
                      <a:pt x="110" y="18"/>
                    </a:cubicBezTo>
                    <a:cubicBezTo>
                      <a:pt x="127" y="18"/>
                      <a:pt x="127" y="18"/>
                      <a:pt x="127" y="18"/>
                    </a:cubicBezTo>
                    <a:cubicBezTo>
                      <a:pt x="128" y="18"/>
                      <a:pt x="129" y="18"/>
                      <a:pt x="130" y="17"/>
                    </a:cubicBezTo>
                    <a:cubicBezTo>
                      <a:pt x="130" y="16"/>
                      <a:pt x="130" y="15"/>
                      <a:pt x="129" y="14"/>
                    </a:cubicBezTo>
                    <a:cubicBezTo>
                      <a:pt x="119" y="1"/>
                      <a:pt x="119" y="1"/>
                      <a:pt x="119" y="1"/>
                    </a:cubicBezTo>
                    <a:cubicBezTo>
                      <a:pt x="118" y="0"/>
                      <a:pt x="118" y="0"/>
                      <a:pt x="117" y="0"/>
                    </a:cubicBezTo>
                    <a:cubicBezTo>
                      <a:pt x="101" y="0"/>
                      <a:pt x="101" y="0"/>
                      <a:pt x="101" y="0"/>
                    </a:cubicBezTo>
                    <a:cubicBezTo>
                      <a:pt x="101" y="0"/>
                      <a:pt x="100" y="0"/>
                      <a:pt x="99" y="1"/>
                    </a:cubicBezTo>
                    <a:cubicBezTo>
                      <a:pt x="84" y="16"/>
                      <a:pt x="84" y="16"/>
                      <a:pt x="84" y="16"/>
                    </a:cubicBezTo>
                    <a:cubicBezTo>
                      <a:pt x="10" y="16"/>
                      <a:pt x="10" y="16"/>
                      <a:pt x="10" y="16"/>
                    </a:cubicBezTo>
                    <a:cubicBezTo>
                      <a:pt x="4" y="16"/>
                      <a:pt x="0" y="20"/>
                      <a:pt x="0" y="26"/>
                    </a:cubicBezTo>
                    <a:cubicBezTo>
                      <a:pt x="0" y="32"/>
                      <a:pt x="4" y="37"/>
                      <a:pt x="10" y="3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35" name="Freeform 78">
                <a:extLst>
                  <a:ext uri="{FF2B5EF4-FFF2-40B4-BE49-F238E27FC236}">
                    <a16:creationId xmlns:a16="http://schemas.microsoft.com/office/drawing/2014/main" id="{61AA9C81-F859-F043-B18C-82216C11B295}"/>
                  </a:ext>
                </a:extLst>
              </p:cNvPr>
              <p:cNvSpPr>
                <a:spLocks/>
              </p:cNvSpPr>
              <p:nvPr/>
            </p:nvSpPr>
            <p:spPr bwMode="auto">
              <a:xfrm>
                <a:off x="10355263" y="2165350"/>
                <a:ext cx="71438" cy="20637"/>
              </a:xfrm>
              <a:custGeom>
                <a:avLst/>
                <a:gdLst>
                  <a:gd name="T0" fmla="*/ 0 w 45"/>
                  <a:gd name="T1" fmla="*/ 0 h 13"/>
                  <a:gd name="T2" fmla="*/ 45 w 45"/>
                  <a:gd name="T3" fmla="*/ 0 h 13"/>
                  <a:gd name="T4" fmla="*/ 45 w 45"/>
                  <a:gd name="T5" fmla="*/ 13 h 13"/>
                  <a:gd name="T6" fmla="*/ 0 w 45"/>
                  <a:gd name="T7" fmla="*/ 13 h 13"/>
                  <a:gd name="T8" fmla="*/ 0 w 45"/>
                  <a:gd name="T9" fmla="*/ 0 h 13"/>
                  <a:gd name="T10" fmla="*/ 0 w 45"/>
                  <a:gd name="T11" fmla="*/ 0 h 13"/>
                </a:gdLst>
                <a:ahLst/>
                <a:cxnLst>
                  <a:cxn ang="0">
                    <a:pos x="T0" y="T1"/>
                  </a:cxn>
                  <a:cxn ang="0">
                    <a:pos x="T2" y="T3"/>
                  </a:cxn>
                  <a:cxn ang="0">
                    <a:pos x="T4" y="T5"/>
                  </a:cxn>
                  <a:cxn ang="0">
                    <a:pos x="T6" y="T7"/>
                  </a:cxn>
                  <a:cxn ang="0">
                    <a:pos x="T8" y="T9"/>
                  </a:cxn>
                  <a:cxn ang="0">
                    <a:pos x="T10" y="T11"/>
                  </a:cxn>
                </a:cxnLst>
                <a:rect l="0" t="0" r="r" b="b"/>
                <a:pathLst>
                  <a:path w="45" h="13">
                    <a:moveTo>
                      <a:pt x="0" y="0"/>
                    </a:moveTo>
                    <a:lnTo>
                      <a:pt x="45" y="0"/>
                    </a:lnTo>
                    <a:lnTo>
                      <a:pt x="45" y="13"/>
                    </a:lnTo>
                    <a:lnTo>
                      <a:pt x="0" y="13"/>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36" name="Freeform 79">
                <a:extLst>
                  <a:ext uri="{FF2B5EF4-FFF2-40B4-BE49-F238E27FC236}">
                    <a16:creationId xmlns:a16="http://schemas.microsoft.com/office/drawing/2014/main" id="{856558BD-5E1A-0740-84F9-308968DF545C}"/>
                  </a:ext>
                </a:extLst>
              </p:cNvPr>
              <p:cNvSpPr>
                <a:spLocks/>
              </p:cNvSpPr>
              <p:nvPr/>
            </p:nvSpPr>
            <p:spPr bwMode="auto">
              <a:xfrm>
                <a:off x="10447338" y="2165350"/>
                <a:ext cx="19050" cy="20637"/>
              </a:xfrm>
              <a:custGeom>
                <a:avLst/>
                <a:gdLst>
                  <a:gd name="T0" fmla="*/ 0 w 12"/>
                  <a:gd name="T1" fmla="*/ 0 h 13"/>
                  <a:gd name="T2" fmla="*/ 12 w 12"/>
                  <a:gd name="T3" fmla="*/ 0 h 13"/>
                  <a:gd name="T4" fmla="*/ 12 w 12"/>
                  <a:gd name="T5" fmla="*/ 13 h 13"/>
                  <a:gd name="T6" fmla="*/ 0 w 12"/>
                  <a:gd name="T7" fmla="*/ 13 h 13"/>
                  <a:gd name="T8" fmla="*/ 0 w 12"/>
                  <a:gd name="T9" fmla="*/ 0 h 13"/>
                  <a:gd name="T10" fmla="*/ 0 w 12"/>
                  <a:gd name="T11" fmla="*/ 0 h 13"/>
                </a:gdLst>
                <a:ahLst/>
                <a:cxnLst>
                  <a:cxn ang="0">
                    <a:pos x="T0" y="T1"/>
                  </a:cxn>
                  <a:cxn ang="0">
                    <a:pos x="T2" y="T3"/>
                  </a:cxn>
                  <a:cxn ang="0">
                    <a:pos x="T4" y="T5"/>
                  </a:cxn>
                  <a:cxn ang="0">
                    <a:pos x="T6" y="T7"/>
                  </a:cxn>
                  <a:cxn ang="0">
                    <a:pos x="T8" y="T9"/>
                  </a:cxn>
                  <a:cxn ang="0">
                    <a:pos x="T10" y="T11"/>
                  </a:cxn>
                </a:cxnLst>
                <a:rect l="0" t="0" r="r" b="b"/>
                <a:pathLst>
                  <a:path w="12" h="13">
                    <a:moveTo>
                      <a:pt x="0" y="0"/>
                    </a:moveTo>
                    <a:lnTo>
                      <a:pt x="12" y="0"/>
                    </a:lnTo>
                    <a:lnTo>
                      <a:pt x="12" y="13"/>
                    </a:lnTo>
                    <a:lnTo>
                      <a:pt x="0" y="13"/>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sp>
          <p:nvSpPr>
            <p:cNvPr id="128" name="Freeform 5">
              <a:extLst>
                <a:ext uri="{FF2B5EF4-FFF2-40B4-BE49-F238E27FC236}">
                  <a16:creationId xmlns:a16="http://schemas.microsoft.com/office/drawing/2014/main" id="{EC1D43DB-F14F-9543-8EC1-8CCF791D1DC2}"/>
                </a:ext>
              </a:extLst>
            </p:cNvPr>
            <p:cNvSpPr>
              <a:spLocks noEditPoints="1"/>
            </p:cNvSpPr>
            <p:nvPr/>
          </p:nvSpPr>
          <p:spPr bwMode="auto">
            <a:xfrm>
              <a:off x="946529" y="1105322"/>
              <a:ext cx="479217" cy="401960"/>
            </a:xfrm>
            <a:custGeom>
              <a:avLst/>
              <a:gdLst>
                <a:gd name="T0" fmla="*/ 220 w 232"/>
                <a:gd name="T1" fmla="*/ 0 h 194"/>
                <a:gd name="T2" fmla="*/ 220 w 232"/>
                <a:gd name="T3" fmla="*/ 0 h 194"/>
                <a:gd name="T4" fmla="*/ 12 w 232"/>
                <a:gd name="T5" fmla="*/ 0 h 194"/>
                <a:gd name="T6" fmla="*/ 12 w 232"/>
                <a:gd name="T7" fmla="*/ 0 h 194"/>
                <a:gd name="T8" fmla="*/ 0 w 232"/>
                <a:gd name="T9" fmla="*/ 12 h 194"/>
                <a:gd name="T10" fmla="*/ 0 w 232"/>
                <a:gd name="T11" fmla="*/ 148 h 194"/>
                <a:gd name="T12" fmla="*/ 1 w 232"/>
                <a:gd name="T13" fmla="*/ 155 h 194"/>
                <a:gd name="T14" fmla="*/ 13 w 232"/>
                <a:gd name="T15" fmla="*/ 162 h 194"/>
                <a:gd name="T16" fmla="*/ 88 w 232"/>
                <a:gd name="T17" fmla="*/ 162 h 194"/>
                <a:gd name="T18" fmla="*/ 88 w 232"/>
                <a:gd name="T19" fmla="*/ 181 h 194"/>
                <a:gd name="T20" fmla="*/ 74 w 232"/>
                <a:gd name="T21" fmla="*/ 181 h 194"/>
                <a:gd name="T22" fmla="*/ 68 w 232"/>
                <a:gd name="T23" fmla="*/ 187 h 194"/>
                <a:gd name="T24" fmla="*/ 74 w 232"/>
                <a:gd name="T25" fmla="*/ 194 h 194"/>
                <a:gd name="T26" fmla="*/ 158 w 232"/>
                <a:gd name="T27" fmla="*/ 194 h 194"/>
                <a:gd name="T28" fmla="*/ 164 w 232"/>
                <a:gd name="T29" fmla="*/ 187 h 194"/>
                <a:gd name="T30" fmla="*/ 158 w 232"/>
                <a:gd name="T31" fmla="*/ 181 h 194"/>
                <a:gd name="T32" fmla="*/ 144 w 232"/>
                <a:gd name="T33" fmla="*/ 181 h 194"/>
                <a:gd name="T34" fmla="*/ 144 w 232"/>
                <a:gd name="T35" fmla="*/ 162 h 194"/>
                <a:gd name="T36" fmla="*/ 218 w 232"/>
                <a:gd name="T37" fmla="*/ 162 h 194"/>
                <a:gd name="T38" fmla="*/ 230 w 232"/>
                <a:gd name="T39" fmla="*/ 155 h 194"/>
                <a:gd name="T40" fmla="*/ 232 w 232"/>
                <a:gd name="T41" fmla="*/ 148 h 194"/>
                <a:gd name="T42" fmla="*/ 232 w 232"/>
                <a:gd name="T43" fmla="*/ 12 h 194"/>
                <a:gd name="T44" fmla="*/ 220 w 232"/>
                <a:gd name="T45" fmla="*/ 0 h 194"/>
                <a:gd name="T46" fmla="*/ 220 w 232"/>
                <a:gd name="T47" fmla="*/ 13 h 194"/>
                <a:gd name="T48" fmla="*/ 220 w 232"/>
                <a:gd name="T49" fmla="*/ 148 h 194"/>
                <a:gd name="T50" fmla="*/ 218 w 232"/>
                <a:gd name="T51" fmla="*/ 150 h 194"/>
                <a:gd name="T52" fmla="*/ 13 w 232"/>
                <a:gd name="T53" fmla="*/ 150 h 194"/>
                <a:gd name="T54" fmla="*/ 12 w 232"/>
                <a:gd name="T55" fmla="*/ 148 h 194"/>
                <a:gd name="T56" fmla="*/ 12 w 232"/>
                <a:gd name="T57" fmla="*/ 12 h 194"/>
                <a:gd name="T58" fmla="*/ 220 w 232"/>
                <a:gd name="T59" fmla="*/ 12 h 194"/>
                <a:gd name="T60" fmla="*/ 220 w 232"/>
                <a:gd name="T61" fmla="*/ 13 h 194"/>
                <a:gd name="T62" fmla="*/ 220 w 232"/>
                <a:gd name="T63" fmla="*/ 13 h 194"/>
                <a:gd name="T64" fmla="*/ 220 w 232"/>
                <a:gd name="T65" fmla="*/ 1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194">
                  <a:moveTo>
                    <a:pt x="220" y="0"/>
                  </a:moveTo>
                  <a:cubicBezTo>
                    <a:pt x="220" y="0"/>
                    <a:pt x="220" y="0"/>
                    <a:pt x="220" y="0"/>
                  </a:cubicBezTo>
                  <a:cubicBezTo>
                    <a:pt x="12" y="0"/>
                    <a:pt x="12" y="0"/>
                    <a:pt x="12" y="0"/>
                  </a:cubicBezTo>
                  <a:cubicBezTo>
                    <a:pt x="12" y="0"/>
                    <a:pt x="12" y="0"/>
                    <a:pt x="12" y="0"/>
                  </a:cubicBezTo>
                  <a:cubicBezTo>
                    <a:pt x="5" y="0"/>
                    <a:pt x="0" y="6"/>
                    <a:pt x="0" y="12"/>
                  </a:cubicBezTo>
                  <a:cubicBezTo>
                    <a:pt x="0" y="148"/>
                    <a:pt x="0" y="148"/>
                    <a:pt x="0" y="148"/>
                  </a:cubicBezTo>
                  <a:cubicBezTo>
                    <a:pt x="0" y="151"/>
                    <a:pt x="0" y="153"/>
                    <a:pt x="1" y="155"/>
                  </a:cubicBezTo>
                  <a:cubicBezTo>
                    <a:pt x="4" y="160"/>
                    <a:pt x="8" y="162"/>
                    <a:pt x="13" y="162"/>
                  </a:cubicBezTo>
                  <a:cubicBezTo>
                    <a:pt x="88" y="162"/>
                    <a:pt x="88" y="162"/>
                    <a:pt x="88" y="162"/>
                  </a:cubicBezTo>
                  <a:cubicBezTo>
                    <a:pt x="88" y="181"/>
                    <a:pt x="88" y="181"/>
                    <a:pt x="88" y="181"/>
                  </a:cubicBezTo>
                  <a:cubicBezTo>
                    <a:pt x="74" y="181"/>
                    <a:pt x="74" y="181"/>
                    <a:pt x="74" y="181"/>
                  </a:cubicBezTo>
                  <a:cubicBezTo>
                    <a:pt x="70" y="181"/>
                    <a:pt x="68" y="184"/>
                    <a:pt x="68" y="187"/>
                  </a:cubicBezTo>
                  <a:cubicBezTo>
                    <a:pt x="68" y="191"/>
                    <a:pt x="70" y="194"/>
                    <a:pt x="74" y="194"/>
                  </a:cubicBezTo>
                  <a:cubicBezTo>
                    <a:pt x="158" y="194"/>
                    <a:pt x="158" y="194"/>
                    <a:pt x="158" y="194"/>
                  </a:cubicBezTo>
                  <a:cubicBezTo>
                    <a:pt x="161" y="194"/>
                    <a:pt x="164" y="191"/>
                    <a:pt x="164" y="187"/>
                  </a:cubicBezTo>
                  <a:cubicBezTo>
                    <a:pt x="164" y="184"/>
                    <a:pt x="161" y="181"/>
                    <a:pt x="158" y="181"/>
                  </a:cubicBezTo>
                  <a:cubicBezTo>
                    <a:pt x="144" y="181"/>
                    <a:pt x="144" y="181"/>
                    <a:pt x="144" y="181"/>
                  </a:cubicBezTo>
                  <a:cubicBezTo>
                    <a:pt x="144" y="162"/>
                    <a:pt x="144" y="162"/>
                    <a:pt x="144" y="162"/>
                  </a:cubicBezTo>
                  <a:cubicBezTo>
                    <a:pt x="218" y="162"/>
                    <a:pt x="218" y="162"/>
                    <a:pt x="218" y="162"/>
                  </a:cubicBezTo>
                  <a:cubicBezTo>
                    <a:pt x="224" y="162"/>
                    <a:pt x="228" y="160"/>
                    <a:pt x="230" y="155"/>
                  </a:cubicBezTo>
                  <a:cubicBezTo>
                    <a:pt x="231" y="153"/>
                    <a:pt x="232" y="151"/>
                    <a:pt x="232" y="148"/>
                  </a:cubicBezTo>
                  <a:cubicBezTo>
                    <a:pt x="232" y="12"/>
                    <a:pt x="232" y="12"/>
                    <a:pt x="232" y="12"/>
                  </a:cubicBezTo>
                  <a:cubicBezTo>
                    <a:pt x="231" y="6"/>
                    <a:pt x="226" y="0"/>
                    <a:pt x="220" y="0"/>
                  </a:cubicBezTo>
                  <a:close/>
                  <a:moveTo>
                    <a:pt x="220" y="13"/>
                  </a:moveTo>
                  <a:cubicBezTo>
                    <a:pt x="220" y="148"/>
                    <a:pt x="220" y="148"/>
                    <a:pt x="220" y="148"/>
                  </a:cubicBezTo>
                  <a:cubicBezTo>
                    <a:pt x="220" y="149"/>
                    <a:pt x="219" y="150"/>
                    <a:pt x="218" y="150"/>
                  </a:cubicBezTo>
                  <a:cubicBezTo>
                    <a:pt x="13" y="150"/>
                    <a:pt x="13" y="150"/>
                    <a:pt x="13" y="150"/>
                  </a:cubicBezTo>
                  <a:cubicBezTo>
                    <a:pt x="13" y="150"/>
                    <a:pt x="12" y="149"/>
                    <a:pt x="12" y="148"/>
                  </a:cubicBezTo>
                  <a:cubicBezTo>
                    <a:pt x="12" y="12"/>
                    <a:pt x="12" y="12"/>
                    <a:pt x="12" y="12"/>
                  </a:cubicBezTo>
                  <a:cubicBezTo>
                    <a:pt x="220" y="12"/>
                    <a:pt x="220" y="12"/>
                    <a:pt x="220" y="12"/>
                  </a:cubicBezTo>
                  <a:lnTo>
                    <a:pt x="220" y="13"/>
                  </a:lnTo>
                  <a:close/>
                  <a:moveTo>
                    <a:pt x="220" y="13"/>
                  </a:moveTo>
                  <a:cubicBezTo>
                    <a:pt x="220" y="13"/>
                    <a:pt x="220" y="13"/>
                    <a:pt x="220" y="13"/>
                  </a:cubicBezTo>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137" name="Group 136">
            <a:extLst>
              <a:ext uri="{FF2B5EF4-FFF2-40B4-BE49-F238E27FC236}">
                <a16:creationId xmlns:a16="http://schemas.microsoft.com/office/drawing/2014/main" id="{205400DF-EA2B-364D-A84E-9485EF8AB771}"/>
              </a:ext>
            </a:extLst>
          </p:cNvPr>
          <p:cNvGrpSpPr>
            <a:grpSpLocks noChangeAspect="1"/>
          </p:cNvGrpSpPr>
          <p:nvPr/>
        </p:nvGrpSpPr>
        <p:grpSpPr>
          <a:xfrm>
            <a:off x="6395189" y="3252763"/>
            <a:ext cx="669134" cy="669137"/>
            <a:chOff x="6634163" y="3309937"/>
            <a:chExt cx="412750" cy="412751"/>
          </a:xfrm>
        </p:grpSpPr>
        <p:sp>
          <p:nvSpPr>
            <p:cNvPr id="138" name="Freeform 92">
              <a:extLst>
                <a:ext uri="{FF2B5EF4-FFF2-40B4-BE49-F238E27FC236}">
                  <a16:creationId xmlns:a16="http://schemas.microsoft.com/office/drawing/2014/main" id="{9EF3150E-B88E-6F4D-9DE2-CA2D266BB45D}"/>
                </a:ext>
              </a:extLst>
            </p:cNvPr>
            <p:cNvSpPr>
              <a:spLocks noEditPoints="1"/>
            </p:cNvSpPr>
            <p:nvPr/>
          </p:nvSpPr>
          <p:spPr bwMode="auto">
            <a:xfrm>
              <a:off x="6680200" y="3362325"/>
              <a:ext cx="217488" cy="209550"/>
            </a:xfrm>
            <a:custGeom>
              <a:avLst/>
              <a:gdLst>
                <a:gd name="T0" fmla="*/ 165 w 201"/>
                <a:gd name="T1" fmla="*/ 156 h 192"/>
                <a:gd name="T2" fmla="*/ 105 w 201"/>
                <a:gd name="T3" fmla="*/ 181 h 192"/>
                <a:gd name="T4" fmla="*/ 45 w 201"/>
                <a:gd name="T5" fmla="*/ 156 h 192"/>
                <a:gd name="T6" fmla="*/ 36 w 201"/>
                <a:gd name="T7" fmla="*/ 146 h 192"/>
                <a:gd name="T8" fmla="*/ 61 w 201"/>
                <a:gd name="T9" fmla="*/ 121 h 192"/>
                <a:gd name="T10" fmla="*/ 70 w 201"/>
                <a:gd name="T11" fmla="*/ 123 h 192"/>
                <a:gd name="T12" fmla="*/ 86 w 201"/>
                <a:gd name="T13" fmla="*/ 114 h 192"/>
                <a:gd name="T14" fmla="*/ 130 w 201"/>
                <a:gd name="T15" fmla="*/ 128 h 192"/>
                <a:gd name="T16" fmla="*/ 130 w 201"/>
                <a:gd name="T17" fmla="*/ 128 h 192"/>
                <a:gd name="T18" fmla="*/ 150 w 201"/>
                <a:gd name="T19" fmla="*/ 148 h 192"/>
                <a:gd name="T20" fmla="*/ 169 w 201"/>
                <a:gd name="T21" fmla="*/ 128 h 192"/>
                <a:gd name="T22" fmla="*/ 167 w 201"/>
                <a:gd name="T23" fmla="*/ 119 h 192"/>
                <a:gd name="T24" fmla="*/ 190 w 201"/>
                <a:gd name="T25" fmla="*/ 96 h 192"/>
                <a:gd name="T26" fmla="*/ 165 w 201"/>
                <a:gd name="T27" fmla="*/ 156 h 192"/>
                <a:gd name="T28" fmla="*/ 79 w 201"/>
                <a:gd name="T29" fmla="*/ 103 h 192"/>
                <a:gd name="T30" fmla="*/ 70 w 201"/>
                <a:gd name="T31" fmla="*/ 112 h 192"/>
                <a:gd name="T32" fmla="*/ 62 w 201"/>
                <a:gd name="T33" fmla="*/ 103 h 192"/>
                <a:gd name="T34" fmla="*/ 70 w 201"/>
                <a:gd name="T35" fmla="*/ 95 h 192"/>
                <a:gd name="T36" fmla="*/ 79 w 201"/>
                <a:gd name="T37" fmla="*/ 103 h 192"/>
                <a:gd name="T38" fmla="*/ 158 w 201"/>
                <a:gd name="T39" fmla="*/ 128 h 192"/>
                <a:gd name="T40" fmla="*/ 150 w 201"/>
                <a:gd name="T41" fmla="*/ 137 h 192"/>
                <a:gd name="T42" fmla="*/ 141 w 201"/>
                <a:gd name="T43" fmla="*/ 128 h 192"/>
                <a:gd name="T44" fmla="*/ 150 w 201"/>
                <a:gd name="T45" fmla="*/ 120 h 192"/>
                <a:gd name="T46" fmla="*/ 158 w 201"/>
                <a:gd name="T47" fmla="*/ 128 h 192"/>
                <a:gd name="T48" fmla="*/ 45 w 201"/>
                <a:gd name="T49" fmla="*/ 36 h 192"/>
                <a:gd name="T50" fmla="*/ 105 w 201"/>
                <a:gd name="T51" fmla="*/ 11 h 192"/>
                <a:gd name="T52" fmla="*/ 165 w 201"/>
                <a:gd name="T53" fmla="*/ 36 h 192"/>
                <a:gd name="T54" fmla="*/ 189 w 201"/>
                <a:gd name="T55" fmla="*/ 82 h 192"/>
                <a:gd name="T56" fmla="*/ 159 w 201"/>
                <a:gd name="T57" fmla="*/ 111 h 192"/>
                <a:gd name="T58" fmla="*/ 150 w 201"/>
                <a:gd name="T59" fmla="*/ 109 h 192"/>
                <a:gd name="T60" fmla="*/ 134 w 201"/>
                <a:gd name="T61" fmla="*/ 117 h 192"/>
                <a:gd name="T62" fmla="*/ 90 w 201"/>
                <a:gd name="T63" fmla="*/ 104 h 192"/>
                <a:gd name="T64" fmla="*/ 90 w 201"/>
                <a:gd name="T65" fmla="*/ 103 h 192"/>
                <a:gd name="T66" fmla="*/ 70 w 201"/>
                <a:gd name="T67" fmla="*/ 84 h 192"/>
                <a:gd name="T68" fmla="*/ 51 w 201"/>
                <a:gd name="T69" fmla="*/ 103 h 192"/>
                <a:gd name="T70" fmla="*/ 53 w 201"/>
                <a:gd name="T71" fmla="*/ 113 h 192"/>
                <a:gd name="T72" fmla="*/ 30 w 201"/>
                <a:gd name="T73" fmla="*/ 137 h 192"/>
                <a:gd name="T74" fmla="*/ 45 w 201"/>
                <a:gd name="T75" fmla="*/ 36 h 192"/>
                <a:gd name="T76" fmla="*/ 173 w 201"/>
                <a:gd name="T77" fmla="*/ 28 h 192"/>
                <a:gd name="T78" fmla="*/ 105 w 201"/>
                <a:gd name="T79" fmla="*/ 0 h 192"/>
                <a:gd name="T80" fmla="*/ 37 w 201"/>
                <a:gd name="T81" fmla="*/ 28 h 192"/>
                <a:gd name="T82" fmla="*/ 37 w 201"/>
                <a:gd name="T83" fmla="*/ 164 h 192"/>
                <a:gd name="T84" fmla="*/ 105 w 201"/>
                <a:gd name="T85" fmla="*/ 192 h 192"/>
                <a:gd name="T86" fmla="*/ 173 w 201"/>
                <a:gd name="T87" fmla="*/ 164 h 192"/>
                <a:gd name="T88" fmla="*/ 201 w 201"/>
                <a:gd name="T89" fmla="*/ 96 h 192"/>
                <a:gd name="T90" fmla="*/ 173 w 201"/>
                <a:gd name="T91" fmla="*/ 2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92">
                  <a:moveTo>
                    <a:pt x="165" y="156"/>
                  </a:moveTo>
                  <a:cubicBezTo>
                    <a:pt x="149" y="173"/>
                    <a:pt x="128" y="181"/>
                    <a:pt x="105" y="181"/>
                  </a:cubicBezTo>
                  <a:cubicBezTo>
                    <a:pt x="82" y="181"/>
                    <a:pt x="61" y="173"/>
                    <a:pt x="45" y="156"/>
                  </a:cubicBezTo>
                  <a:cubicBezTo>
                    <a:pt x="42" y="153"/>
                    <a:pt x="39" y="150"/>
                    <a:pt x="36" y="146"/>
                  </a:cubicBezTo>
                  <a:cubicBezTo>
                    <a:pt x="61" y="121"/>
                    <a:pt x="61" y="121"/>
                    <a:pt x="61" y="121"/>
                  </a:cubicBezTo>
                  <a:cubicBezTo>
                    <a:pt x="64" y="122"/>
                    <a:pt x="67" y="123"/>
                    <a:pt x="70" y="123"/>
                  </a:cubicBezTo>
                  <a:cubicBezTo>
                    <a:pt x="77" y="123"/>
                    <a:pt x="83" y="119"/>
                    <a:pt x="86" y="114"/>
                  </a:cubicBezTo>
                  <a:cubicBezTo>
                    <a:pt x="130" y="128"/>
                    <a:pt x="130" y="128"/>
                    <a:pt x="130" y="128"/>
                  </a:cubicBezTo>
                  <a:cubicBezTo>
                    <a:pt x="130" y="128"/>
                    <a:pt x="130" y="128"/>
                    <a:pt x="130" y="128"/>
                  </a:cubicBezTo>
                  <a:cubicBezTo>
                    <a:pt x="130" y="139"/>
                    <a:pt x="139" y="148"/>
                    <a:pt x="150" y="148"/>
                  </a:cubicBezTo>
                  <a:cubicBezTo>
                    <a:pt x="161" y="148"/>
                    <a:pt x="169" y="139"/>
                    <a:pt x="169" y="128"/>
                  </a:cubicBezTo>
                  <a:cubicBezTo>
                    <a:pt x="169" y="125"/>
                    <a:pt x="169" y="122"/>
                    <a:pt x="167" y="119"/>
                  </a:cubicBezTo>
                  <a:cubicBezTo>
                    <a:pt x="190" y="96"/>
                    <a:pt x="190" y="96"/>
                    <a:pt x="190" y="96"/>
                  </a:cubicBezTo>
                  <a:cubicBezTo>
                    <a:pt x="190" y="119"/>
                    <a:pt x="182" y="140"/>
                    <a:pt x="165" y="156"/>
                  </a:cubicBezTo>
                  <a:close/>
                  <a:moveTo>
                    <a:pt x="79" y="103"/>
                  </a:moveTo>
                  <a:cubicBezTo>
                    <a:pt x="79" y="108"/>
                    <a:pt x="75" y="112"/>
                    <a:pt x="70" y="112"/>
                  </a:cubicBezTo>
                  <a:cubicBezTo>
                    <a:pt x="65" y="112"/>
                    <a:pt x="62" y="108"/>
                    <a:pt x="62" y="103"/>
                  </a:cubicBezTo>
                  <a:cubicBezTo>
                    <a:pt x="62" y="98"/>
                    <a:pt x="65" y="95"/>
                    <a:pt x="70" y="95"/>
                  </a:cubicBezTo>
                  <a:cubicBezTo>
                    <a:pt x="75" y="95"/>
                    <a:pt x="79" y="98"/>
                    <a:pt x="79" y="103"/>
                  </a:cubicBezTo>
                  <a:close/>
                  <a:moveTo>
                    <a:pt x="158" y="128"/>
                  </a:moveTo>
                  <a:cubicBezTo>
                    <a:pt x="158" y="133"/>
                    <a:pt x="155" y="137"/>
                    <a:pt x="150" y="137"/>
                  </a:cubicBezTo>
                  <a:cubicBezTo>
                    <a:pt x="145" y="137"/>
                    <a:pt x="141" y="133"/>
                    <a:pt x="141" y="128"/>
                  </a:cubicBezTo>
                  <a:cubicBezTo>
                    <a:pt x="141" y="124"/>
                    <a:pt x="145" y="120"/>
                    <a:pt x="150" y="120"/>
                  </a:cubicBezTo>
                  <a:cubicBezTo>
                    <a:pt x="155" y="120"/>
                    <a:pt x="158" y="124"/>
                    <a:pt x="158" y="128"/>
                  </a:cubicBezTo>
                  <a:close/>
                  <a:moveTo>
                    <a:pt x="45" y="36"/>
                  </a:moveTo>
                  <a:cubicBezTo>
                    <a:pt x="61" y="20"/>
                    <a:pt x="82" y="11"/>
                    <a:pt x="105" y="11"/>
                  </a:cubicBezTo>
                  <a:cubicBezTo>
                    <a:pt x="128" y="11"/>
                    <a:pt x="149" y="20"/>
                    <a:pt x="165" y="36"/>
                  </a:cubicBezTo>
                  <a:cubicBezTo>
                    <a:pt x="178" y="49"/>
                    <a:pt x="186" y="65"/>
                    <a:pt x="189" y="82"/>
                  </a:cubicBezTo>
                  <a:cubicBezTo>
                    <a:pt x="159" y="111"/>
                    <a:pt x="159" y="111"/>
                    <a:pt x="159" y="111"/>
                  </a:cubicBezTo>
                  <a:cubicBezTo>
                    <a:pt x="157" y="110"/>
                    <a:pt x="153" y="109"/>
                    <a:pt x="150" y="109"/>
                  </a:cubicBezTo>
                  <a:cubicBezTo>
                    <a:pt x="143" y="109"/>
                    <a:pt x="137" y="112"/>
                    <a:pt x="134" y="117"/>
                  </a:cubicBezTo>
                  <a:cubicBezTo>
                    <a:pt x="90" y="104"/>
                    <a:pt x="90" y="104"/>
                    <a:pt x="90" y="104"/>
                  </a:cubicBezTo>
                  <a:cubicBezTo>
                    <a:pt x="90" y="103"/>
                    <a:pt x="90" y="103"/>
                    <a:pt x="90" y="103"/>
                  </a:cubicBezTo>
                  <a:cubicBezTo>
                    <a:pt x="90" y="92"/>
                    <a:pt x="81" y="84"/>
                    <a:pt x="70" y="84"/>
                  </a:cubicBezTo>
                  <a:cubicBezTo>
                    <a:pt x="59" y="84"/>
                    <a:pt x="51" y="92"/>
                    <a:pt x="51" y="103"/>
                  </a:cubicBezTo>
                  <a:cubicBezTo>
                    <a:pt x="51" y="107"/>
                    <a:pt x="52" y="110"/>
                    <a:pt x="53" y="113"/>
                  </a:cubicBezTo>
                  <a:cubicBezTo>
                    <a:pt x="30" y="137"/>
                    <a:pt x="30" y="137"/>
                    <a:pt x="30" y="137"/>
                  </a:cubicBezTo>
                  <a:cubicBezTo>
                    <a:pt x="13" y="104"/>
                    <a:pt x="18" y="63"/>
                    <a:pt x="45" y="36"/>
                  </a:cubicBezTo>
                  <a:close/>
                  <a:moveTo>
                    <a:pt x="173" y="28"/>
                  </a:moveTo>
                  <a:cubicBezTo>
                    <a:pt x="155" y="10"/>
                    <a:pt x="131" y="0"/>
                    <a:pt x="105" y="0"/>
                  </a:cubicBezTo>
                  <a:cubicBezTo>
                    <a:pt x="79" y="0"/>
                    <a:pt x="55" y="10"/>
                    <a:pt x="37" y="28"/>
                  </a:cubicBezTo>
                  <a:cubicBezTo>
                    <a:pt x="0" y="66"/>
                    <a:pt x="0" y="127"/>
                    <a:pt x="37" y="164"/>
                  </a:cubicBezTo>
                  <a:cubicBezTo>
                    <a:pt x="55" y="182"/>
                    <a:pt x="79" y="192"/>
                    <a:pt x="105" y="192"/>
                  </a:cubicBezTo>
                  <a:cubicBezTo>
                    <a:pt x="131" y="192"/>
                    <a:pt x="155" y="182"/>
                    <a:pt x="173" y="164"/>
                  </a:cubicBezTo>
                  <a:cubicBezTo>
                    <a:pt x="191" y="146"/>
                    <a:pt x="201" y="122"/>
                    <a:pt x="201" y="96"/>
                  </a:cubicBezTo>
                  <a:cubicBezTo>
                    <a:pt x="201" y="70"/>
                    <a:pt x="191" y="46"/>
                    <a:pt x="173" y="28"/>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39" name="Freeform 93">
              <a:extLst>
                <a:ext uri="{FF2B5EF4-FFF2-40B4-BE49-F238E27FC236}">
                  <a16:creationId xmlns:a16="http://schemas.microsoft.com/office/drawing/2014/main" id="{F182EA3B-B15D-874B-B25D-C99F33DB85D7}"/>
                </a:ext>
              </a:extLst>
            </p:cNvPr>
            <p:cNvSpPr>
              <a:spLocks/>
            </p:cNvSpPr>
            <p:nvPr/>
          </p:nvSpPr>
          <p:spPr bwMode="auto">
            <a:xfrm>
              <a:off x="6742113" y="3381375"/>
              <a:ext cx="79375" cy="34925"/>
            </a:xfrm>
            <a:custGeom>
              <a:avLst/>
              <a:gdLst>
                <a:gd name="T0" fmla="*/ 69 w 73"/>
                <a:gd name="T1" fmla="*/ 19 h 31"/>
                <a:gd name="T2" fmla="*/ 73 w 73"/>
                <a:gd name="T3" fmla="*/ 8 h 31"/>
                <a:gd name="T4" fmla="*/ 0 w 73"/>
                <a:gd name="T5" fmla="*/ 22 h 31"/>
                <a:gd name="T6" fmla="*/ 7 w 73"/>
                <a:gd name="T7" fmla="*/ 31 h 31"/>
                <a:gd name="T8" fmla="*/ 69 w 73"/>
                <a:gd name="T9" fmla="*/ 19 h 31"/>
              </a:gdLst>
              <a:ahLst/>
              <a:cxnLst>
                <a:cxn ang="0">
                  <a:pos x="T0" y="T1"/>
                </a:cxn>
                <a:cxn ang="0">
                  <a:pos x="T2" y="T3"/>
                </a:cxn>
                <a:cxn ang="0">
                  <a:pos x="T4" y="T5"/>
                </a:cxn>
                <a:cxn ang="0">
                  <a:pos x="T6" y="T7"/>
                </a:cxn>
                <a:cxn ang="0">
                  <a:pos x="T8" y="T9"/>
                </a:cxn>
              </a:cxnLst>
              <a:rect l="0" t="0" r="r" b="b"/>
              <a:pathLst>
                <a:path w="73" h="31">
                  <a:moveTo>
                    <a:pt x="69" y="19"/>
                  </a:moveTo>
                  <a:cubicBezTo>
                    <a:pt x="73" y="8"/>
                    <a:pt x="73" y="8"/>
                    <a:pt x="73" y="8"/>
                  </a:cubicBezTo>
                  <a:cubicBezTo>
                    <a:pt x="48" y="0"/>
                    <a:pt x="20" y="5"/>
                    <a:pt x="0" y="22"/>
                  </a:cubicBezTo>
                  <a:cubicBezTo>
                    <a:pt x="7" y="31"/>
                    <a:pt x="7" y="31"/>
                    <a:pt x="7" y="31"/>
                  </a:cubicBezTo>
                  <a:cubicBezTo>
                    <a:pt x="24" y="16"/>
                    <a:pt x="48" y="11"/>
                    <a:pt x="69" y="19"/>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0" name="Freeform 94">
              <a:extLst>
                <a:ext uri="{FF2B5EF4-FFF2-40B4-BE49-F238E27FC236}">
                  <a16:creationId xmlns:a16="http://schemas.microsoft.com/office/drawing/2014/main" id="{5087C3A4-73C7-ED43-8441-C89347AAFC0B}"/>
                </a:ext>
              </a:extLst>
            </p:cNvPr>
            <p:cNvSpPr>
              <a:spLocks/>
            </p:cNvSpPr>
            <p:nvPr/>
          </p:nvSpPr>
          <p:spPr bwMode="auto">
            <a:xfrm>
              <a:off x="6829425" y="3398838"/>
              <a:ext cx="15875" cy="15875"/>
            </a:xfrm>
            <a:custGeom>
              <a:avLst/>
              <a:gdLst>
                <a:gd name="T0" fmla="*/ 15 w 15"/>
                <a:gd name="T1" fmla="*/ 7 h 15"/>
                <a:gd name="T2" fmla="*/ 6 w 15"/>
                <a:gd name="T3" fmla="*/ 0 h 15"/>
                <a:gd name="T4" fmla="*/ 0 w 15"/>
                <a:gd name="T5" fmla="*/ 9 h 15"/>
                <a:gd name="T6" fmla="*/ 8 w 15"/>
                <a:gd name="T7" fmla="*/ 15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2" y="4"/>
                    <a:pt x="9" y="2"/>
                    <a:pt x="6" y="0"/>
                  </a:cubicBezTo>
                  <a:cubicBezTo>
                    <a:pt x="0" y="9"/>
                    <a:pt x="0" y="9"/>
                    <a:pt x="0" y="9"/>
                  </a:cubicBezTo>
                  <a:cubicBezTo>
                    <a:pt x="3" y="11"/>
                    <a:pt x="6" y="13"/>
                    <a:pt x="8" y="15"/>
                  </a:cubicBezTo>
                  <a:cubicBezTo>
                    <a:pt x="15" y="7"/>
                    <a:pt x="15" y="7"/>
                    <a:pt x="15" y="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1" name="Freeform 95">
              <a:extLst>
                <a:ext uri="{FF2B5EF4-FFF2-40B4-BE49-F238E27FC236}">
                  <a16:creationId xmlns:a16="http://schemas.microsoft.com/office/drawing/2014/main" id="{A36FE33F-DE9E-7647-9DA1-14D351437F7F}"/>
                </a:ext>
              </a:extLst>
            </p:cNvPr>
            <p:cNvSpPr>
              <a:spLocks/>
            </p:cNvSpPr>
            <p:nvPr/>
          </p:nvSpPr>
          <p:spPr bwMode="auto">
            <a:xfrm>
              <a:off x="6764338" y="3530600"/>
              <a:ext cx="46038" cy="17463"/>
            </a:xfrm>
            <a:custGeom>
              <a:avLst/>
              <a:gdLst>
                <a:gd name="T0" fmla="*/ 4 w 43"/>
                <a:gd name="T1" fmla="*/ 0 h 15"/>
                <a:gd name="T2" fmla="*/ 0 w 43"/>
                <a:gd name="T3" fmla="*/ 10 h 15"/>
                <a:gd name="T4" fmla="*/ 27 w 43"/>
                <a:gd name="T5" fmla="*/ 15 h 15"/>
                <a:gd name="T6" fmla="*/ 43 w 43"/>
                <a:gd name="T7" fmla="*/ 14 h 15"/>
                <a:gd name="T8" fmla="*/ 40 w 43"/>
                <a:gd name="T9" fmla="*/ 3 h 15"/>
                <a:gd name="T10" fmla="*/ 4 w 43"/>
                <a:gd name="T11" fmla="*/ 0 h 15"/>
              </a:gdLst>
              <a:ahLst/>
              <a:cxnLst>
                <a:cxn ang="0">
                  <a:pos x="T0" y="T1"/>
                </a:cxn>
                <a:cxn ang="0">
                  <a:pos x="T2" y="T3"/>
                </a:cxn>
                <a:cxn ang="0">
                  <a:pos x="T4" y="T5"/>
                </a:cxn>
                <a:cxn ang="0">
                  <a:pos x="T6" y="T7"/>
                </a:cxn>
                <a:cxn ang="0">
                  <a:pos x="T8" y="T9"/>
                </a:cxn>
                <a:cxn ang="0">
                  <a:pos x="T10" y="T11"/>
                </a:cxn>
              </a:cxnLst>
              <a:rect l="0" t="0" r="r" b="b"/>
              <a:pathLst>
                <a:path w="43" h="15">
                  <a:moveTo>
                    <a:pt x="4" y="0"/>
                  </a:moveTo>
                  <a:cubicBezTo>
                    <a:pt x="0" y="10"/>
                    <a:pt x="0" y="10"/>
                    <a:pt x="0" y="10"/>
                  </a:cubicBezTo>
                  <a:cubicBezTo>
                    <a:pt x="8" y="13"/>
                    <a:pt x="18" y="15"/>
                    <a:pt x="27" y="15"/>
                  </a:cubicBezTo>
                  <a:cubicBezTo>
                    <a:pt x="32" y="15"/>
                    <a:pt x="37" y="15"/>
                    <a:pt x="43" y="14"/>
                  </a:cubicBezTo>
                  <a:cubicBezTo>
                    <a:pt x="40" y="3"/>
                    <a:pt x="40" y="3"/>
                    <a:pt x="40" y="3"/>
                  </a:cubicBezTo>
                  <a:cubicBezTo>
                    <a:pt x="28" y="5"/>
                    <a:pt x="15" y="4"/>
                    <a:pt x="4" y="0"/>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2" name="Freeform 96">
              <a:extLst>
                <a:ext uri="{FF2B5EF4-FFF2-40B4-BE49-F238E27FC236}">
                  <a16:creationId xmlns:a16="http://schemas.microsoft.com/office/drawing/2014/main" id="{D1C0EFC6-D622-D64C-BCB8-547E02F84A62}"/>
                </a:ext>
              </a:extLst>
            </p:cNvPr>
            <p:cNvSpPr>
              <a:spLocks noEditPoints="1"/>
            </p:cNvSpPr>
            <p:nvPr/>
          </p:nvSpPr>
          <p:spPr bwMode="auto">
            <a:xfrm>
              <a:off x="6634163" y="3309937"/>
              <a:ext cx="412750" cy="412751"/>
            </a:xfrm>
            <a:custGeom>
              <a:avLst/>
              <a:gdLst>
                <a:gd name="T0" fmla="*/ 249 w 380"/>
                <a:gd name="T1" fmla="*/ 284 h 380"/>
                <a:gd name="T2" fmla="*/ 365 w 380"/>
                <a:gd name="T3" fmla="*/ 329 h 380"/>
                <a:gd name="T4" fmla="*/ 231 w 380"/>
                <a:gd name="T5" fmla="*/ 248 h 380"/>
                <a:gd name="T6" fmla="*/ 250 w 380"/>
                <a:gd name="T7" fmla="*/ 229 h 380"/>
                <a:gd name="T8" fmla="*/ 249 w 380"/>
                <a:gd name="T9" fmla="*/ 268 h 380"/>
                <a:gd name="T10" fmla="*/ 61 w 380"/>
                <a:gd name="T11" fmla="*/ 231 h 380"/>
                <a:gd name="T12" fmla="*/ 147 w 380"/>
                <a:gd name="T13" fmla="*/ 23 h 380"/>
                <a:gd name="T14" fmla="*/ 233 w 380"/>
                <a:gd name="T15" fmla="*/ 231 h 380"/>
                <a:gd name="T16" fmla="*/ 20 w 380"/>
                <a:gd name="T17" fmla="*/ 256 h 380"/>
                <a:gd name="T18" fmla="*/ 20 w 380"/>
                <a:gd name="T19" fmla="*/ 239 h 380"/>
                <a:gd name="T20" fmla="*/ 20 w 380"/>
                <a:gd name="T21" fmla="*/ 256 h 380"/>
                <a:gd name="T22" fmla="*/ 307 w 380"/>
                <a:gd name="T23" fmla="*/ 72 h 380"/>
                <a:gd name="T24" fmla="*/ 290 w 380"/>
                <a:gd name="T25" fmla="*/ 72 h 380"/>
                <a:gd name="T26" fmla="*/ 284 w 380"/>
                <a:gd name="T27" fmla="*/ 233 h 380"/>
                <a:gd name="T28" fmla="*/ 257 w 380"/>
                <a:gd name="T29" fmla="*/ 220 h 380"/>
                <a:gd name="T30" fmla="*/ 289 w 380"/>
                <a:gd name="T31" fmla="*/ 90 h 380"/>
                <a:gd name="T32" fmla="*/ 318 w 380"/>
                <a:gd name="T33" fmla="*/ 72 h 380"/>
                <a:gd name="T34" fmla="*/ 350 w 380"/>
                <a:gd name="T35" fmla="*/ 31 h 380"/>
                <a:gd name="T36" fmla="*/ 361 w 380"/>
                <a:gd name="T37" fmla="*/ 48 h 380"/>
                <a:gd name="T38" fmla="*/ 325 w 380"/>
                <a:gd name="T39" fmla="*/ 12 h 380"/>
                <a:gd name="T40" fmla="*/ 342 w 380"/>
                <a:gd name="T41" fmla="*/ 23 h 380"/>
                <a:gd name="T42" fmla="*/ 299 w 380"/>
                <a:gd name="T43" fmla="*/ 53 h 380"/>
                <a:gd name="T44" fmla="*/ 281 w 380"/>
                <a:gd name="T45" fmla="*/ 82 h 380"/>
                <a:gd name="T46" fmla="*/ 241 w 380"/>
                <a:gd name="T47" fmla="*/ 51 h 380"/>
                <a:gd name="T48" fmla="*/ 38 w 380"/>
                <a:gd name="T49" fmla="*/ 221 h 380"/>
                <a:gd name="T50" fmla="*/ 20 w 380"/>
                <a:gd name="T51" fmla="*/ 228 h 380"/>
                <a:gd name="T52" fmla="*/ 20 w 380"/>
                <a:gd name="T53" fmla="*/ 267 h 380"/>
                <a:gd name="T54" fmla="*/ 37 w 380"/>
                <a:gd name="T55" fmla="*/ 238 h 380"/>
                <a:gd name="T56" fmla="*/ 53 w 380"/>
                <a:gd name="T57" fmla="*/ 239 h 380"/>
                <a:gd name="T58" fmla="*/ 222 w 380"/>
                <a:gd name="T59" fmla="*/ 255 h 380"/>
                <a:gd name="T60" fmla="*/ 233 w 380"/>
                <a:gd name="T61" fmla="*/ 284 h 380"/>
                <a:gd name="T62" fmla="*/ 380 w 380"/>
                <a:gd name="T63" fmla="*/ 329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0" h="380">
                  <a:moveTo>
                    <a:pt x="329" y="364"/>
                  </a:moveTo>
                  <a:cubicBezTo>
                    <a:pt x="249" y="284"/>
                    <a:pt x="249" y="284"/>
                    <a:pt x="249" y="284"/>
                  </a:cubicBezTo>
                  <a:cubicBezTo>
                    <a:pt x="284" y="249"/>
                    <a:pt x="284" y="249"/>
                    <a:pt x="284" y="249"/>
                  </a:cubicBezTo>
                  <a:cubicBezTo>
                    <a:pt x="365" y="329"/>
                    <a:pt x="365" y="329"/>
                    <a:pt x="365" y="329"/>
                  </a:cubicBezTo>
                  <a:cubicBezTo>
                    <a:pt x="329" y="364"/>
                    <a:pt x="329" y="364"/>
                    <a:pt x="329" y="364"/>
                  </a:cubicBezTo>
                  <a:close/>
                  <a:moveTo>
                    <a:pt x="231" y="248"/>
                  </a:moveTo>
                  <a:cubicBezTo>
                    <a:pt x="234" y="245"/>
                    <a:pt x="238" y="242"/>
                    <a:pt x="241" y="239"/>
                  </a:cubicBezTo>
                  <a:cubicBezTo>
                    <a:pt x="244" y="236"/>
                    <a:pt x="247" y="232"/>
                    <a:pt x="250" y="229"/>
                  </a:cubicBezTo>
                  <a:cubicBezTo>
                    <a:pt x="269" y="249"/>
                    <a:pt x="269" y="249"/>
                    <a:pt x="269" y="249"/>
                  </a:cubicBezTo>
                  <a:cubicBezTo>
                    <a:pt x="249" y="268"/>
                    <a:pt x="249" y="268"/>
                    <a:pt x="249" y="268"/>
                  </a:cubicBezTo>
                  <a:cubicBezTo>
                    <a:pt x="231" y="248"/>
                    <a:pt x="231" y="248"/>
                    <a:pt x="231" y="248"/>
                  </a:cubicBezTo>
                  <a:close/>
                  <a:moveTo>
                    <a:pt x="61" y="231"/>
                  </a:moveTo>
                  <a:cubicBezTo>
                    <a:pt x="14" y="184"/>
                    <a:pt x="14" y="107"/>
                    <a:pt x="61" y="59"/>
                  </a:cubicBezTo>
                  <a:cubicBezTo>
                    <a:pt x="85" y="35"/>
                    <a:pt x="116" y="23"/>
                    <a:pt x="147" y="23"/>
                  </a:cubicBezTo>
                  <a:cubicBezTo>
                    <a:pt x="178" y="23"/>
                    <a:pt x="210" y="35"/>
                    <a:pt x="233" y="59"/>
                  </a:cubicBezTo>
                  <a:cubicBezTo>
                    <a:pt x="281" y="107"/>
                    <a:pt x="281" y="184"/>
                    <a:pt x="233" y="231"/>
                  </a:cubicBezTo>
                  <a:cubicBezTo>
                    <a:pt x="186" y="279"/>
                    <a:pt x="109" y="279"/>
                    <a:pt x="61" y="231"/>
                  </a:cubicBezTo>
                  <a:close/>
                  <a:moveTo>
                    <a:pt x="20" y="256"/>
                  </a:moveTo>
                  <a:cubicBezTo>
                    <a:pt x="15" y="256"/>
                    <a:pt x="11" y="253"/>
                    <a:pt x="11" y="248"/>
                  </a:cubicBezTo>
                  <a:cubicBezTo>
                    <a:pt x="11" y="243"/>
                    <a:pt x="15" y="239"/>
                    <a:pt x="20" y="239"/>
                  </a:cubicBezTo>
                  <a:cubicBezTo>
                    <a:pt x="25" y="239"/>
                    <a:pt x="28" y="243"/>
                    <a:pt x="28" y="248"/>
                  </a:cubicBezTo>
                  <a:cubicBezTo>
                    <a:pt x="28" y="253"/>
                    <a:pt x="25" y="256"/>
                    <a:pt x="20" y="256"/>
                  </a:cubicBezTo>
                  <a:close/>
                  <a:moveTo>
                    <a:pt x="299" y="64"/>
                  </a:moveTo>
                  <a:cubicBezTo>
                    <a:pt x="303" y="64"/>
                    <a:pt x="307" y="68"/>
                    <a:pt x="307" y="72"/>
                  </a:cubicBezTo>
                  <a:cubicBezTo>
                    <a:pt x="307" y="77"/>
                    <a:pt x="303" y="81"/>
                    <a:pt x="299" y="81"/>
                  </a:cubicBezTo>
                  <a:cubicBezTo>
                    <a:pt x="294" y="81"/>
                    <a:pt x="290" y="77"/>
                    <a:pt x="290" y="72"/>
                  </a:cubicBezTo>
                  <a:cubicBezTo>
                    <a:pt x="290" y="68"/>
                    <a:pt x="294" y="64"/>
                    <a:pt x="299" y="64"/>
                  </a:cubicBezTo>
                  <a:close/>
                  <a:moveTo>
                    <a:pt x="284" y="233"/>
                  </a:moveTo>
                  <a:cubicBezTo>
                    <a:pt x="277" y="241"/>
                    <a:pt x="277" y="241"/>
                    <a:pt x="277" y="241"/>
                  </a:cubicBezTo>
                  <a:cubicBezTo>
                    <a:pt x="257" y="220"/>
                    <a:pt x="257" y="220"/>
                    <a:pt x="257" y="220"/>
                  </a:cubicBezTo>
                  <a:cubicBezTo>
                    <a:pt x="280" y="186"/>
                    <a:pt x="286" y="143"/>
                    <a:pt x="274" y="105"/>
                  </a:cubicBezTo>
                  <a:cubicBezTo>
                    <a:pt x="289" y="90"/>
                    <a:pt x="289" y="90"/>
                    <a:pt x="289" y="90"/>
                  </a:cubicBezTo>
                  <a:cubicBezTo>
                    <a:pt x="292" y="91"/>
                    <a:pt x="295" y="92"/>
                    <a:pt x="299" y="92"/>
                  </a:cubicBezTo>
                  <a:cubicBezTo>
                    <a:pt x="309" y="92"/>
                    <a:pt x="318" y="83"/>
                    <a:pt x="318" y="72"/>
                  </a:cubicBezTo>
                  <a:cubicBezTo>
                    <a:pt x="318" y="69"/>
                    <a:pt x="317" y="66"/>
                    <a:pt x="316" y="64"/>
                  </a:cubicBezTo>
                  <a:cubicBezTo>
                    <a:pt x="350" y="31"/>
                    <a:pt x="350" y="31"/>
                    <a:pt x="350" y="31"/>
                  </a:cubicBezTo>
                  <a:cubicBezTo>
                    <a:pt x="350" y="48"/>
                    <a:pt x="350" y="48"/>
                    <a:pt x="350" y="48"/>
                  </a:cubicBezTo>
                  <a:cubicBezTo>
                    <a:pt x="361" y="48"/>
                    <a:pt x="361" y="48"/>
                    <a:pt x="361" y="48"/>
                  </a:cubicBezTo>
                  <a:cubicBezTo>
                    <a:pt x="361" y="12"/>
                    <a:pt x="361" y="12"/>
                    <a:pt x="361" y="12"/>
                  </a:cubicBezTo>
                  <a:cubicBezTo>
                    <a:pt x="325" y="12"/>
                    <a:pt x="325" y="12"/>
                    <a:pt x="325" y="12"/>
                  </a:cubicBezTo>
                  <a:cubicBezTo>
                    <a:pt x="325" y="23"/>
                    <a:pt x="325" y="23"/>
                    <a:pt x="325" y="23"/>
                  </a:cubicBezTo>
                  <a:cubicBezTo>
                    <a:pt x="342" y="23"/>
                    <a:pt x="342" y="23"/>
                    <a:pt x="342" y="23"/>
                  </a:cubicBezTo>
                  <a:cubicBezTo>
                    <a:pt x="308" y="56"/>
                    <a:pt x="308" y="56"/>
                    <a:pt x="308" y="56"/>
                  </a:cubicBezTo>
                  <a:cubicBezTo>
                    <a:pt x="306" y="54"/>
                    <a:pt x="302" y="53"/>
                    <a:pt x="299" y="53"/>
                  </a:cubicBezTo>
                  <a:cubicBezTo>
                    <a:pt x="288" y="53"/>
                    <a:pt x="279" y="62"/>
                    <a:pt x="279" y="72"/>
                  </a:cubicBezTo>
                  <a:cubicBezTo>
                    <a:pt x="279" y="76"/>
                    <a:pt x="280" y="79"/>
                    <a:pt x="281" y="82"/>
                  </a:cubicBezTo>
                  <a:cubicBezTo>
                    <a:pt x="269" y="94"/>
                    <a:pt x="269" y="94"/>
                    <a:pt x="269" y="94"/>
                  </a:cubicBezTo>
                  <a:cubicBezTo>
                    <a:pt x="263" y="78"/>
                    <a:pt x="254" y="64"/>
                    <a:pt x="241" y="51"/>
                  </a:cubicBezTo>
                  <a:cubicBezTo>
                    <a:pt x="189" y="0"/>
                    <a:pt x="105" y="0"/>
                    <a:pt x="53" y="51"/>
                  </a:cubicBezTo>
                  <a:cubicBezTo>
                    <a:pt x="7" y="97"/>
                    <a:pt x="2" y="169"/>
                    <a:pt x="38" y="221"/>
                  </a:cubicBezTo>
                  <a:cubicBezTo>
                    <a:pt x="29" y="231"/>
                    <a:pt x="29" y="231"/>
                    <a:pt x="29" y="231"/>
                  </a:cubicBezTo>
                  <a:cubicBezTo>
                    <a:pt x="26" y="229"/>
                    <a:pt x="23" y="228"/>
                    <a:pt x="20" y="228"/>
                  </a:cubicBezTo>
                  <a:cubicBezTo>
                    <a:pt x="9" y="228"/>
                    <a:pt x="0" y="237"/>
                    <a:pt x="0" y="248"/>
                  </a:cubicBezTo>
                  <a:cubicBezTo>
                    <a:pt x="0" y="259"/>
                    <a:pt x="9" y="267"/>
                    <a:pt x="20" y="267"/>
                  </a:cubicBezTo>
                  <a:cubicBezTo>
                    <a:pt x="31" y="267"/>
                    <a:pt x="39" y="259"/>
                    <a:pt x="39" y="248"/>
                  </a:cubicBezTo>
                  <a:cubicBezTo>
                    <a:pt x="39" y="244"/>
                    <a:pt x="38" y="241"/>
                    <a:pt x="37" y="238"/>
                  </a:cubicBezTo>
                  <a:cubicBezTo>
                    <a:pt x="45" y="230"/>
                    <a:pt x="45" y="230"/>
                    <a:pt x="45" y="230"/>
                  </a:cubicBezTo>
                  <a:cubicBezTo>
                    <a:pt x="48" y="233"/>
                    <a:pt x="50" y="236"/>
                    <a:pt x="53" y="239"/>
                  </a:cubicBezTo>
                  <a:cubicBezTo>
                    <a:pt x="79" y="265"/>
                    <a:pt x="113" y="278"/>
                    <a:pt x="147" y="278"/>
                  </a:cubicBezTo>
                  <a:cubicBezTo>
                    <a:pt x="173" y="278"/>
                    <a:pt x="199" y="270"/>
                    <a:pt x="222" y="255"/>
                  </a:cubicBezTo>
                  <a:cubicBezTo>
                    <a:pt x="242" y="276"/>
                    <a:pt x="242" y="276"/>
                    <a:pt x="242" y="276"/>
                  </a:cubicBezTo>
                  <a:cubicBezTo>
                    <a:pt x="233" y="284"/>
                    <a:pt x="233" y="284"/>
                    <a:pt x="233" y="284"/>
                  </a:cubicBezTo>
                  <a:cubicBezTo>
                    <a:pt x="329" y="380"/>
                    <a:pt x="329" y="380"/>
                    <a:pt x="329" y="380"/>
                  </a:cubicBezTo>
                  <a:cubicBezTo>
                    <a:pt x="380" y="329"/>
                    <a:pt x="380" y="329"/>
                    <a:pt x="380" y="329"/>
                  </a:cubicBezTo>
                  <a:cubicBezTo>
                    <a:pt x="284" y="233"/>
                    <a:pt x="284" y="233"/>
                    <a:pt x="284" y="233"/>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3" name="Freeform 97">
              <a:extLst>
                <a:ext uri="{FF2B5EF4-FFF2-40B4-BE49-F238E27FC236}">
                  <a16:creationId xmlns:a16="http://schemas.microsoft.com/office/drawing/2014/main" id="{FBE8EE9D-81B4-F94E-8FE3-FCFB6C36DE11}"/>
                </a:ext>
              </a:extLst>
            </p:cNvPr>
            <p:cNvSpPr>
              <a:spLocks/>
            </p:cNvSpPr>
            <p:nvPr/>
          </p:nvSpPr>
          <p:spPr bwMode="auto">
            <a:xfrm>
              <a:off x="6926263" y="3597275"/>
              <a:ext cx="57150" cy="49213"/>
            </a:xfrm>
            <a:custGeom>
              <a:avLst/>
              <a:gdLst>
                <a:gd name="T0" fmla="*/ 0 w 36"/>
                <a:gd name="T1" fmla="*/ 10 h 31"/>
                <a:gd name="T2" fmla="*/ 5 w 36"/>
                <a:gd name="T3" fmla="*/ 16 h 31"/>
                <a:gd name="T4" fmla="*/ 10 w 36"/>
                <a:gd name="T5" fmla="*/ 10 h 31"/>
                <a:gd name="T6" fmla="*/ 32 w 36"/>
                <a:gd name="T7" fmla="*/ 31 h 31"/>
                <a:gd name="T8" fmla="*/ 36 w 36"/>
                <a:gd name="T9" fmla="*/ 26 h 31"/>
                <a:gd name="T10" fmla="*/ 10 w 36"/>
                <a:gd name="T11" fmla="*/ 0 h 31"/>
                <a:gd name="T12" fmla="*/ 0 w 36"/>
                <a:gd name="T13" fmla="*/ 10 h 31"/>
                <a:gd name="T14" fmla="*/ 0 w 36"/>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1">
                  <a:moveTo>
                    <a:pt x="0" y="10"/>
                  </a:moveTo>
                  <a:lnTo>
                    <a:pt x="5" y="16"/>
                  </a:lnTo>
                  <a:lnTo>
                    <a:pt x="10" y="10"/>
                  </a:lnTo>
                  <a:lnTo>
                    <a:pt x="32" y="31"/>
                  </a:lnTo>
                  <a:lnTo>
                    <a:pt x="36" y="26"/>
                  </a:lnTo>
                  <a:lnTo>
                    <a:pt x="10" y="0"/>
                  </a:lnTo>
                  <a:lnTo>
                    <a:pt x="0" y="10"/>
                  </a:lnTo>
                  <a:lnTo>
                    <a:pt x="0" y="1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4" name="Freeform 98">
              <a:extLst>
                <a:ext uri="{FF2B5EF4-FFF2-40B4-BE49-F238E27FC236}">
                  <a16:creationId xmlns:a16="http://schemas.microsoft.com/office/drawing/2014/main" id="{395892C1-93C7-DC41-B4CA-B238188E752A}"/>
                </a:ext>
              </a:extLst>
            </p:cNvPr>
            <p:cNvSpPr>
              <a:spLocks/>
            </p:cNvSpPr>
            <p:nvPr/>
          </p:nvSpPr>
          <p:spPr bwMode="auto">
            <a:xfrm>
              <a:off x="6986588" y="3648075"/>
              <a:ext cx="17463" cy="17463"/>
            </a:xfrm>
            <a:custGeom>
              <a:avLst/>
              <a:gdLst>
                <a:gd name="T0" fmla="*/ 0 w 11"/>
                <a:gd name="T1" fmla="*/ 6 h 11"/>
                <a:gd name="T2" fmla="*/ 5 w 11"/>
                <a:gd name="T3" fmla="*/ 0 h 11"/>
                <a:gd name="T4" fmla="*/ 11 w 11"/>
                <a:gd name="T5" fmla="*/ 6 h 11"/>
                <a:gd name="T6" fmla="*/ 5 w 11"/>
                <a:gd name="T7" fmla="*/ 11 h 11"/>
                <a:gd name="T8" fmla="*/ 0 w 11"/>
                <a:gd name="T9" fmla="*/ 6 h 11"/>
                <a:gd name="T10" fmla="*/ 0 w 11"/>
                <a:gd name="T11" fmla="*/ 6 h 11"/>
              </a:gdLst>
              <a:ahLst/>
              <a:cxnLst>
                <a:cxn ang="0">
                  <a:pos x="T0" y="T1"/>
                </a:cxn>
                <a:cxn ang="0">
                  <a:pos x="T2" y="T3"/>
                </a:cxn>
                <a:cxn ang="0">
                  <a:pos x="T4" y="T5"/>
                </a:cxn>
                <a:cxn ang="0">
                  <a:pos x="T6" y="T7"/>
                </a:cxn>
                <a:cxn ang="0">
                  <a:pos x="T8" y="T9"/>
                </a:cxn>
                <a:cxn ang="0">
                  <a:pos x="T10" y="T11"/>
                </a:cxn>
              </a:cxnLst>
              <a:rect l="0" t="0" r="r" b="b"/>
              <a:pathLst>
                <a:path w="11" h="11">
                  <a:moveTo>
                    <a:pt x="0" y="6"/>
                  </a:moveTo>
                  <a:lnTo>
                    <a:pt x="5" y="0"/>
                  </a:lnTo>
                  <a:lnTo>
                    <a:pt x="11" y="6"/>
                  </a:lnTo>
                  <a:lnTo>
                    <a:pt x="5" y="11"/>
                  </a:lnTo>
                  <a:lnTo>
                    <a:pt x="0" y="6"/>
                  </a:lnTo>
                  <a:lnTo>
                    <a:pt x="0" y="6"/>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5" name="Freeform 99">
              <a:extLst>
                <a:ext uri="{FF2B5EF4-FFF2-40B4-BE49-F238E27FC236}">
                  <a16:creationId xmlns:a16="http://schemas.microsoft.com/office/drawing/2014/main" id="{EE925B0C-7A42-124E-BF64-7EBF39E7C357}"/>
                </a:ext>
              </a:extLst>
            </p:cNvPr>
            <p:cNvSpPr>
              <a:spLocks/>
            </p:cNvSpPr>
            <p:nvPr/>
          </p:nvSpPr>
          <p:spPr bwMode="auto">
            <a:xfrm>
              <a:off x="6699250" y="3617913"/>
              <a:ext cx="11113" cy="12700"/>
            </a:xfrm>
            <a:custGeom>
              <a:avLst/>
              <a:gdLst>
                <a:gd name="T0" fmla="*/ 0 w 7"/>
                <a:gd name="T1" fmla="*/ 0 h 8"/>
                <a:gd name="T2" fmla="*/ 7 w 7"/>
                <a:gd name="T3" fmla="*/ 0 h 8"/>
                <a:gd name="T4" fmla="*/ 7 w 7"/>
                <a:gd name="T5" fmla="*/ 8 h 8"/>
                <a:gd name="T6" fmla="*/ 0 w 7"/>
                <a:gd name="T7" fmla="*/ 8 h 8"/>
                <a:gd name="T8" fmla="*/ 0 w 7"/>
                <a:gd name="T9" fmla="*/ 0 h 8"/>
                <a:gd name="T10" fmla="*/ 0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0" y="0"/>
                  </a:moveTo>
                  <a:lnTo>
                    <a:pt x="7" y="0"/>
                  </a:lnTo>
                  <a:lnTo>
                    <a:pt x="7"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6" name="Freeform 100">
              <a:extLst>
                <a:ext uri="{FF2B5EF4-FFF2-40B4-BE49-F238E27FC236}">
                  <a16:creationId xmlns:a16="http://schemas.microsoft.com/office/drawing/2014/main" id="{D841CB32-FD72-6B47-B879-CE6DF08A2735}"/>
                </a:ext>
              </a:extLst>
            </p:cNvPr>
            <p:cNvSpPr>
              <a:spLocks/>
            </p:cNvSpPr>
            <p:nvPr/>
          </p:nvSpPr>
          <p:spPr bwMode="auto">
            <a:xfrm>
              <a:off x="6699250" y="3689350"/>
              <a:ext cx="11113" cy="14288"/>
            </a:xfrm>
            <a:custGeom>
              <a:avLst/>
              <a:gdLst>
                <a:gd name="T0" fmla="*/ 0 w 7"/>
                <a:gd name="T1" fmla="*/ 0 h 9"/>
                <a:gd name="T2" fmla="*/ 7 w 7"/>
                <a:gd name="T3" fmla="*/ 0 h 9"/>
                <a:gd name="T4" fmla="*/ 7 w 7"/>
                <a:gd name="T5" fmla="*/ 9 h 9"/>
                <a:gd name="T6" fmla="*/ 0 w 7"/>
                <a:gd name="T7" fmla="*/ 9 h 9"/>
                <a:gd name="T8" fmla="*/ 0 w 7"/>
                <a:gd name="T9" fmla="*/ 0 h 9"/>
                <a:gd name="T10" fmla="*/ 0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0" y="0"/>
                  </a:moveTo>
                  <a:lnTo>
                    <a:pt x="7" y="0"/>
                  </a:lnTo>
                  <a:lnTo>
                    <a:pt x="7" y="9"/>
                  </a:lnTo>
                  <a:lnTo>
                    <a:pt x="0" y="9"/>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7" name="Freeform 101">
              <a:extLst>
                <a:ext uri="{FF2B5EF4-FFF2-40B4-BE49-F238E27FC236}">
                  <a16:creationId xmlns:a16="http://schemas.microsoft.com/office/drawing/2014/main" id="{C8AB74AC-4E15-3A4A-A8B5-49B747A09AB6}"/>
                </a:ext>
              </a:extLst>
            </p:cNvPr>
            <p:cNvSpPr>
              <a:spLocks/>
            </p:cNvSpPr>
            <p:nvPr/>
          </p:nvSpPr>
          <p:spPr bwMode="auto">
            <a:xfrm>
              <a:off x="6796088" y="3643313"/>
              <a:ext cx="12700" cy="12700"/>
            </a:xfrm>
            <a:custGeom>
              <a:avLst/>
              <a:gdLst>
                <a:gd name="T0" fmla="*/ 0 w 8"/>
                <a:gd name="T1" fmla="*/ 0 h 8"/>
                <a:gd name="T2" fmla="*/ 8 w 8"/>
                <a:gd name="T3" fmla="*/ 0 h 8"/>
                <a:gd name="T4" fmla="*/ 8 w 8"/>
                <a:gd name="T5" fmla="*/ 8 h 8"/>
                <a:gd name="T6" fmla="*/ 0 w 8"/>
                <a:gd name="T7" fmla="*/ 8 h 8"/>
                <a:gd name="T8" fmla="*/ 0 w 8"/>
                <a:gd name="T9" fmla="*/ 0 h 8"/>
                <a:gd name="T10" fmla="*/ 0 w 8"/>
                <a:gd name="T11" fmla="*/ 0 h 8"/>
              </a:gdLst>
              <a:ahLst/>
              <a:cxnLst>
                <a:cxn ang="0">
                  <a:pos x="T0" y="T1"/>
                </a:cxn>
                <a:cxn ang="0">
                  <a:pos x="T2" y="T3"/>
                </a:cxn>
                <a:cxn ang="0">
                  <a:pos x="T4" y="T5"/>
                </a:cxn>
                <a:cxn ang="0">
                  <a:pos x="T6" y="T7"/>
                </a:cxn>
                <a:cxn ang="0">
                  <a:pos x="T8" y="T9"/>
                </a:cxn>
                <a:cxn ang="0">
                  <a:pos x="T10" y="T11"/>
                </a:cxn>
              </a:cxnLst>
              <a:rect l="0" t="0" r="r" b="b"/>
              <a:pathLst>
                <a:path w="8" h="8">
                  <a:moveTo>
                    <a:pt x="0" y="0"/>
                  </a:moveTo>
                  <a:lnTo>
                    <a:pt x="8" y="0"/>
                  </a:lnTo>
                  <a:lnTo>
                    <a:pt x="8"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8" name="Freeform 102">
              <a:extLst>
                <a:ext uri="{FF2B5EF4-FFF2-40B4-BE49-F238E27FC236}">
                  <a16:creationId xmlns:a16="http://schemas.microsoft.com/office/drawing/2014/main" id="{15C6472B-1738-8745-B42F-6CE7737AB5E4}"/>
                </a:ext>
              </a:extLst>
            </p:cNvPr>
            <p:cNvSpPr>
              <a:spLocks/>
            </p:cNvSpPr>
            <p:nvPr/>
          </p:nvSpPr>
          <p:spPr bwMode="auto">
            <a:xfrm>
              <a:off x="6967538" y="3535363"/>
              <a:ext cx="12700" cy="12700"/>
            </a:xfrm>
            <a:custGeom>
              <a:avLst/>
              <a:gdLst>
                <a:gd name="T0" fmla="*/ 0 w 8"/>
                <a:gd name="T1" fmla="*/ 0 h 8"/>
                <a:gd name="T2" fmla="*/ 8 w 8"/>
                <a:gd name="T3" fmla="*/ 0 h 8"/>
                <a:gd name="T4" fmla="*/ 8 w 8"/>
                <a:gd name="T5" fmla="*/ 8 h 8"/>
                <a:gd name="T6" fmla="*/ 0 w 8"/>
                <a:gd name="T7" fmla="*/ 8 h 8"/>
                <a:gd name="T8" fmla="*/ 0 w 8"/>
                <a:gd name="T9" fmla="*/ 0 h 8"/>
                <a:gd name="T10" fmla="*/ 0 w 8"/>
                <a:gd name="T11" fmla="*/ 0 h 8"/>
              </a:gdLst>
              <a:ahLst/>
              <a:cxnLst>
                <a:cxn ang="0">
                  <a:pos x="T0" y="T1"/>
                </a:cxn>
                <a:cxn ang="0">
                  <a:pos x="T2" y="T3"/>
                </a:cxn>
                <a:cxn ang="0">
                  <a:pos x="T4" y="T5"/>
                </a:cxn>
                <a:cxn ang="0">
                  <a:pos x="T6" y="T7"/>
                </a:cxn>
                <a:cxn ang="0">
                  <a:pos x="T8" y="T9"/>
                </a:cxn>
                <a:cxn ang="0">
                  <a:pos x="T10" y="T11"/>
                </a:cxn>
              </a:cxnLst>
              <a:rect l="0" t="0" r="r" b="b"/>
              <a:pathLst>
                <a:path w="8" h="8">
                  <a:moveTo>
                    <a:pt x="0" y="0"/>
                  </a:moveTo>
                  <a:lnTo>
                    <a:pt x="8" y="0"/>
                  </a:lnTo>
                  <a:lnTo>
                    <a:pt x="8"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49" name="Freeform 103">
              <a:extLst>
                <a:ext uri="{FF2B5EF4-FFF2-40B4-BE49-F238E27FC236}">
                  <a16:creationId xmlns:a16="http://schemas.microsoft.com/office/drawing/2014/main" id="{6803DA18-7391-9946-9D85-A0DDC2CF6C35}"/>
                </a:ext>
              </a:extLst>
            </p:cNvPr>
            <p:cNvSpPr>
              <a:spLocks/>
            </p:cNvSpPr>
            <p:nvPr/>
          </p:nvSpPr>
          <p:spPr bwMode="auto">
            <a:xfrm>
              <a:off x="6981825" y="3432175"/>
              <a:ext cx="11113" cy="12700"/>
            </a:xfrm>
            <a:custGeom>
              <a:avLst/>
              <a:gdLst>
                <a:gd name="T0" fmla="*/ 0 w 7"/>
                <a:gd name="T1" fmla="*/ 0 h 8"/>
                <a:gd name="T2" fmla="*/ 7 w 7"/>
                <a:gd name="T3" fmla="*/ 0 h 8"/>
                <a:gd name="T4" fmla="*/ 7 w 7"/>
                <a:gd name="T5" fmla="*/ 8 h 8"/>
                <a:gd name="T6" fmla="*/ 0 w 7"/>
                <a:gd name="T7" fmla="*/ 8 h 8"/>
                <a:gd name="T8" fmla="*/ 0 w 7"/>
                <a:gd name="T9" fmla="*/ 0 h 8"/>
                <a:gd name="T10" fmla="*/ 0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0" y="0"/>
                  </a:moveTo>
                  <a:lnTo>
                    <a:pt x="7" y="0"/>
                  </a:lnTo>
                  <a:lnTo>
                    <a:pt x="7"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50" name="Freeform 104">
              <a:extLst>
                <a:ext uri="{FF2B5EF4-FFF2-40B4-BE49-F238E27FC236}">
                  <a16:creationId xmlns:a16="http://schemas.microsoft.com/office/drawing/2014/main" id="{D97A7A56-9CD3-204A-BF86-DF0026FA7C1F}"/>
                </a:ext>
              </a:extLst>
            </p:cNvPr>
            <p:cNvSpPr>
              <a:spLocks/>
            </p:cNvSpPr>
            <p:nvPr/>
          </p:nvSpPr>
          <p:spPr bwMode="auto">
            <a:xfrm>
              <a:off x="7021513" y="3486150"/>
              <a:ext cx="11113" cy="12700"/>
            </a:xfrm>
            <a:custGeom>
              <a:avLst/>
              <a:gdLst>
                <a:gd name="T0" fmla="*/ 0 w 7"/>
                <a:gd name="T1" fmla="*/ 0 h 8"/>
                <a:gd name="T2" fmla="*/ 7 w 7"/>
                <a:gd name="T3" fmla="*/ 0 h 8"/>
                <a:gd name="T4" fmla="*/ 7 w 7"/>
                <a:gd name="T5" fmla="*/ 8 h 8"/>
                <a:gd name="T6" fmla="*/ 0 w 7"/>
                <a:gd name="T7" fmla="*/ 8 h 8"/>
                <a:gd name="T8" fmla="*/ 0 w 7"/>
                <a:gd name="T9" fmla="*/ 0 h 8"/>
                <a:gd name="T10" fmla="*/ 0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0" y="0"/>
                  </a:moveTo>
                  <a:lnTo>
                    <a:pt x="7" y="0"/>
                  </a:lnTo>
                  <a:lnTo>
                    <a:pt x="7"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160" name="Group 159">
            <a:extLst>
              <a:ext uri="{FF2B5EF4-FFF2-40B4-BE49-F238E27FC236}">
                <a16:creationId xmlns:a16="http://schemas.microsoft.com/office/drawing/2014/main" id="{D8E3D2D7-3FD3-954A-A434-11EF2D61EF48}"/>
              </a:ext>
            </a:extLst>
          </p:cNvPr>
          <p:cNvGrpSpPr>
            <a:grpSpLocks noChangeAspect="1"/>
          </p:cNvGrpSpPr>
          <p:nvPr/>
        </p:nvGrpSpPr>
        <p:grpSpPr>
          <a:xfrm>
            <a:off x="6395190" y="2297024"/>
            <a:ext cx="609428" cy="573561"/>
            <a:chOff x="6361429" y="4769716"/>
            <a:chExt cx="375920" cy="353796"/>
          </a:xfrm>
        </p:grpSpPr>
        <p:sp>
          <p:nvSpPr>
            <p:cNvPr id="161" name="object 108">
              <a:extLst>
                <a:ext uri="{FF2B5EF4-FFF2-40B4-BE49-F238E27FC236}">
                  <a16:creationId xmlns:a16="http://schemas.microsoft.com/office/drawing/2014/main" id="{0EFF5233-5615-AA4A-9ED6-35FBE786DEA4}"/>
                </a:ext>
              </a:extLst>
            </p:cNvPr>
            <p:cNvSpPr/>
            <p:nvPr/>
          </p:nvSpPr>
          <p:spPr>
            <a:xfrm>
              <a:off x="6361429" y="4769716"/>
              <a:ext cx="375920" cy="231140"/>
            </a:xfrm>
            <a:custGeom>
              <a:avLst/>
              <a:gdLst/>
              <a:ahLst/>
              <a:cxnLst/>
              <a:rect l="l" t="t" r="r" b="b"/>
              <a:pathLst>
                <a:path w="375920" h="231139">
                  <a:moveTo>
                    <a:pt x="74079" y="82829"/>
                  </a:moveTo>
                  <a:lnTo>
                    <a:pt x="45268" y="88660"/>
                  </a:lnTo>
                  <a:lnTo>
                    <a:pt x="21718" y="104554"/>
                  </a:lnTo>
                  <a:lnTo>
                    <a:pt x="5829" y="128108"/>
                  </a:lnTo>
                  <a:lnTo>
                    <a:pt x="0" y="156921"/>
                  </a:lnTo>
                  <a:lnTo>
                    <a:pt x="5829" y="185715"/>
                  </a:lnTo>
                  <a:lnTo>
                    <a:pt x="21718" y="209253"/>
                  </a:lnTo>
                  <a:lnTo>
                    <a:pt x="45268" y="225135"/>
                  </a:lnTo>
                  <a:lnTo>
                    <a:pt x="74079" y="230962"/>
                  </a:lnTo>
                  <a:lnTo>
                    <a:pt x="74079" y="217550"/>
                  </a:lnTo>
                  <a:lnTo>
                    <a:pt x="50487" y="212778"/>
                  </a:lnTo>
                  <a:lnTo>
                    <a:pt x="31200" y="199770"/>
                  </a:lnTo>
                  <a:lnTo>
                    <a:pt x="18186" y="180496"/>
                  </a:lnTo>
                  <a:lnTo>
                    <a:pt x="13411" y="156921"/>
                  </a:lnTo>
                  <a:lnTo>
                    <a:pt x="18186" y="133322"/>
                  </a:lnTo>
                  <a:lnTo>
                    <a:pt x="31200" y="114031"/>
                  </a:lnTo>
                  <a:lnTo>
                    <a:pt x="50487" y="101015"/>
                  </a:lnTo>
                  <a:lnTo>
                    <a:pt x="74079" y="96240"/>
                  </a:lnTo>
                  <a:lnTo>
                    <a:pt x="87426" y="96240"/>
                  </a:lnTo>
                  <a:lnTo>
                    <a:pt x="88549" y="91605"/>
                  </a:lnTo>
                  <a:lnTo>
                    <a:pt x="92269" y="82892"/>
                  </a:lnTo>
                  <a:lnTo>
                    <a:pt x="76987" y="82892"/>
                  </a:lnTo>
                  <a:lnTo>
                    <a:pt x="75996" y="82854"/>
                  </a:lnTo>
                  <a:lnTo>
                    <a:pt x="74079" y="82829"/>
                  </a:lnTo>
                  <a:close/>
                </a:path>
                <a:path w="375920" h="231139">
                  <a:moveTo>
                    <a:pt x="341551" y="96240"/>
                  </a:moveTo>
                  <a:lnTo>
                    <a:pt x="301523" y="96240"/>
                  </a:lnTo>
                  <a:lnTo>
                    <a:pt x="325107" y="101015"/>
                  </a:lnTo>
                  <a:lnTo>
                    <a:pt x="344390" y="114031"/>
                  </a:lnTo>
                  <a:lnTo>
                    <a:pt x="357403" y="133322"/>
                  </a:lnTo>
                  <a:lnTo>
                    <a:pt x="362178" y="156921"/>
                  </a:lnTo>
                  <a:lnTo>
                    <a:pt x="357403" y="180496"/>
                  </a:lnTo>
                  <a:lnTo>
                    <a:pt x="344390" y="199770"/>
                  </a:lnTo>
                  <a:lnTo>
                    <a:pt x="325107" y="212778"/>
                  </a:lnTo>
                  <a:lnTo>
                    <a:pt x="301523" y="217550"/>
                  </a:lnTo>
                  <a:lnTo>
                    <a:pt x="301523" y="230962"/>
                  </a:lnTo>
                  <a:lnTo>
                    <a:pt x="330321" y="225135"/>
                  </a:lnTo>
                  <a:lnTo>
                    <a:pt x="353868" y="209253"/>
                  </a:lnTo>
                  <a:lnTo>
                    <a:pt x="369758" y="185715"/>
                  </a:lnTo>
                  <a:lnTo>
                    <a:pt x="375589" y="156921"/>
                  </a:lnTo>
                  <a:lnTo>
                    <a:pt x="369758" y="128108"/>
                  </a:lnTo>
                  <a:lnTo>
                    <a:pt x="353868" y="104554"/>
                  </a:lnTo>
                  <a:lnTo>
                    <a:pt x="341551" y="96240"/>
                  </a:lnTo>
                  <a:close/>
                </a:path>
                <a:path w="375920" h="231139">
                  <a:moveTo>
                    <a:pt x="87426" y="96240"/>
                  </a:moveTo>
                  <a:lnTo>
                    <a:pt x="76212" y="96240"/>
                  </a:lnTo>
                  <a:lnTo>
                    <a:pt x="78562" y="96392"/>
                  </a:lnTo>
                  <a:lnTo>
                    <a:pt x="87147" y="97396"/>
                  </a:lnTo>
                  <a:lnTo>
                    <a:pt x="87426" y="96240"/>
                  </a:lnTo>
                  <a:close/>
                </a:path>
                <a:path w="375920" h="231139">
                  <a:moveTo>
                    <a:pt x="238884" y="13411"/>
                  </a:moveTo>
                  <a:lnTo>
                    <a:pt x="187782" y="13411"/>
                  </a:lnTo>
                  <a:lnTo>
                    <a:pt x="221737" y="19155"/>
                  </a:lnTo>
                  <a:lnTo>
                    <a:pt x="251040" y="35245"/>
                  </a:lnTo>
                  <a:lnTo>
                    <a:pt x="273521" y="59970"/>
                  </a:lnTo>
                  <a:lnTo>
                    <a:pt x="287010" y="91617"/>
                  </a:lnTo>
                  <a:lnTo>
                    <a:pt x="288391" y="97396"/>
                  </a:lnTo>
                  <a:lnTo>
                    <a:pt x="297014" y="96392"/>
                  </a:lnTo>
                  <a:lnTo>
                    <a:pt x="299377" y="96240"/>
                  </a:lnTo>
                  <a:lnTo>
                    <a:pt x="341551" y="96240"/>
                  </a:lnTo>
                  <a:lnTo>
                    <a:pt x="330321" y="88660"/>
                  </a:lnTo>
                  <a:lnTo>
                    <a:pt x="301836" y="82892"/>
                  </a:lnTo>
                  <a:lnTo>
                    <a:pt x="298564" y="82892"/>
                  </a:lnTo>
                  <a:lnTo>
                    <a:pt x="282481" y="49232"/>
                  </a:lnTo>
                  <a:lnTo>
                    <a:pt x="257189" y="23039"/>
                  </a:lnTo>
                  <a:lnTo>
                    <a:pt x="238884" y="13411"/>
                  </a:lnTo>
                  <a:close/>
                </a:path>
                <a:path w="375920" h="231139">
                  <a:moveTo>
                    <a:pt x="187782" y="0"/>
                  </a:moveTo>
                  <a:lnTo>
                    <a:pt x="150701" y="6049"/>
                  </a:lnTo>
                  <a:lnTo>
                    <a:pt x="118406" y="23039"/>
                  </a:lnTo>
                  <a:lnTo>
                    <a:pt x="93100" y="49232"/>
                  </a:lnTo>
                  <a:lnTo>
                    <a:pt x="76987" y="82892"/>
                  </a:lnTo>
                  <a:lnTo>
                    <a:pt x="92269" y="82892"/>
                  </a:lnTo>
                  <a:lnTo>
                    <a:pt x="102062" y="59965"/>
                  </a:lnTo>
                  <a:lnTo>
                    <a:pt x="124554" y="35244"/>
                  </a:lnTo>
                  <a:lnTo>
                    <a:pt x="153853" y="19154"/>
                  </a:lnTo>
                  <a:lnTo>
                    <a:pt x="187782" y="13411"/>
                  </a:lnTo>
                  <a:lnTo>
                    <a:pt x="238884" y="13411"/>
                  </a:lnTo>
                  <a:lnTo>
                    <a:pt x="224889" y="6049"/>
                  </a:lnTo>
                  <a:lnTo>
                    <a:pt x="187782" y="0"/>
                  </a:lnTo>
                  <a:close/>
                </a:path>
                <a:path w="375920" h="231139">
                  <a:moveTo>
                    <a:pt x="301523" y="82829"/>
                  </a:moveTo>
                  <a:lnTo>
                    <a:pt x="300558" y="82829"/>
                  </a:lnTo>
                  <a:lnTo>
                    <a:pt x="298564" y="82892"/>
                  </a:lnTo>
                  <a:lnTo>
                    <a:pt x="301836" y="82892"/>
                  </a:lnTo>
                  <a:lnTo>
                    <a:pt x="301523" y="82829"/>
                  </a:lnTo>
                  <a:close/>
                </a:path>
              </a:pathLst>
            </a:custGeom>
            <a:solidFill>
              <a:srgbClr val="36B8CA"/>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62" name="object 109">
              <a:extLst>
                <a:ext uri="{FF2B5EF4-FFF2-40B4-BE49-F238E27FC236}">
                  <a16:creationId xmlns:a16="http://schemas.microsoft.com/office/drawing/2014/main" id="{48F9F881-553B-F845-89E7-B389711E026A}"/>
                </a:ext>
              </a:extLst>
            </p:cNvPr>
            <p:cNvSpPr/>
            <p:nvPr/>
          </p:nvSpPr>
          <p:spPr>
            <a:xfrm>
              <a:off x="6464959" y="4831425"/>
              <a:ext cx="271780" cy="281940"/>
            </a:xfrm>
            <a:custGeom>
              <a:avLst/>
              <a:gdLst/>
              <a:ahLst/>
              <a:cxnLst/>
              <a:rect l="l" t="t" r="r" b="b"/>
              <a:pathLst>
                <a:path w="271779" h="281939">
                  <a:moveTo>
                    <a:pt x="62859" y="52069"/>
                  </a:moveTo>
                  <a:lnTo>
                    <a:pt x="11518" y="57149"/>
                  </a:lnTo>
                  <a:lnTo>
                    <a:pt x="0" y="69849"/>
                  </a:lnTo>
                  <a:lnTo>
                    <a:pt x="6553" y="85089"/>
                  </a:lnTo>
                  <a:lnTo>
                    <a:pt x="10154" y="92709"/>
                  </a:lnTo>
                  <a:lnTo>
                    <a:pt x="17430" y="105409"/>
                  </a:lnTo>
                  <a:lnTo>
                    <a:pt x="38633" y="140969"/>
                  </a:lnTo>
                  <a:lnTo>
                    <a:pt x="32359" y="143509"/>
                  </a:lnTo>
                  <a:lnTo>
                    <a:pt x="28816" y="148589"/>
                  </a:lnTo>
                  <a:lnTo>
                    <a:pt x="28803" y="154939"/>
                  </a:lnTo>
                  <a:lnTo>
                    <a:pt x="30734" y="163829"/>
                  </a:lnTo>
                  <a:lnTo>
                    <a:pt x="35885" y="170179"/>
                  </a:lnTo>
                  <a:lnTo>
                    <a:pt x="43296" y="173989"/>
                  </a:lnTo>
                  <a:lnTo>
                    <a:pt x="52006" y="177799"/>
                  </a:lnTo>
                  <a:lnTo>
                    <a:pt x="53936" y="177799"/>
                  </a:lnTo>
                  <a:lnTo>
                    <a:pt x="56794" y="179069"/>
                  </a:lnTo>
                  <a:lnTo>
                    <a:pt x="61213" y="179069"/>
                  </a:lnTo>
                  <a:lnTo>
                    <a:pt x="64160" y="184149"/>
                  </a:lnTo>
                  <a:lnTo>
                    <a:pt x="57340" y="184149"/>
                  </a:lnTo>
                  <a:lnTo>
                    <a:pt x="51942" y="187959"/>
                  </a:lnTo>
                  <a:lnTo>
                    <a:pt x="49949" y="190499"/>
                  </a:lnTo>
                  <a:lnTo>
                    <a:pt x="48983" y="194309"/>
                  </a:lnTo>
                  <a:lnTo>
                    <a:pt x="48529" y="201929"/>
                  </a:lnTo>
                  <a:lnTo>
                    <a:pt x="50682" y="208279"/>
                  </a:lnTo>
                  <a:lnTo>
                    <a:pt x="54859" y="213359"/>
                  </a:lnTo>
                  <a:lnTo>
                    <a:pt x="60477" y="218439"/>
                  </a:lnTo>
                  <a:lnTo>
                    <a:pt x="57073" y="219709"/>
                  </a:lnTo>
                  <a:lnTo>
                    <a:pt x="54698" y="222249"/>
                  </a:lnTo>
                  <a:lnTo>
                    <a:pt x="52235" y="232409"/>
                  </a:lnTo>
                  <a:lnTo>
                    <a:pt x="52730" y="236219"/>
                  </a:lnTo>
                  <a:lnTo>
                    <a:pt x="54432" y="240029"/>
                  </a:lnTo>
                  <a:lnTo>
                    <a:pt x="58154" y="250189"/>
                  </a:lnTo>
                  <a:lnTo>
                    <a:pt x="65143" y="261619"/>
                  </a:lnTo>
                  <a:lnTo>
                    <a:pt x="74443" y="273049"/>
                  </a:lnTo>
                  <a:lnTo>
                    <a:pt x="85102" y="281939"/>
                  </a:lnTo>
                  <a:lnTo>
                    <a:pt x="89407" y="281939"/>
                  </a:lnTo>
                  <a:lnTo>
                    <a:pt x="91262" y="279399"/>
                  </a:lnTo>
                  <a:lnTo>
                    <a:pt x="90893" y="276859"/>
                  </a:lnTo>
                  <a:lnTo>
                    <a:pt x="89280" y="275589"/>
                  </a:lnTo>
                  <a:lnTo>
                    <a:pt x="82968" y="270509"/>
                  </a:lnTo>
                  <a:lnTo>
                    <a:pt x="77204" y="265429"/>
                  </a:lnTo>
                  <a:lnTo>
                    <a:pt x="72119" y="259079"/>
                  </a:lnTo>
                  <a:lnTo>
                    <a:pt x="68708" y="254014"/>
                  </a:lnTo>
                  <a:lnTo>
                    <a:pt x="67843" y="252729"/>
                  </a:lnTo>
                  <a:lnTo>
                    <a:pt x="82315" y="252729"/>
                  </a:lnTo>
                  <a:lnTo>
                    <a:pt x="78968" y="251459"/>
                  </a:lnTo>
                  <a:lnTo>
                    <a:pt x="73977" y="248919"/>
                  </a:lnTo>
                  <a:lnTo>
                    <a:pt x="65937" y="242569"/>
                  </a:lnTo>
                  <a:lnTo>
                    <a:pt x="61536" y="238759"/>
                  </a:lnTo>
                  <a:lnTo>
                    <a:pt x="59981" y="233679"/>
                  </a:lnTo>
                  <a:lnTo>
                    <a:pt x="60477" y="228599"/>
                  </a:lnTo>
                  <a:lnTo>
                    <a:pt x="61467" y="224789"/>
                  </a:lnTo>
                  <a:lnTo>
                    <a:pt x="63614" y="223519"/>
                  </a:lnTo>
                  <a:lnTo>
                    <a:pt x="89103" y="223519"/>
                  </a:lnTo>
                  <a:lnTo>
                    <a:pt x="85496" y="222249"/>
                  </a:lnTo>
                  <a:lnTo>
                    <a:pt x="83426" y="220979"/>
                  </a:lnTo>
                  <a:lnTo>
                    <a:pt x="81457" y="219709"/>
                  </a:lnTo>
                  <a:lnTo>
                    <a:pt x="79552" y="218439"/>
                  </a:lnTo>
                  <a:lnTo>
                    <a:pt x="77736" y="218439"/>
                  </a:lnTo>
                  <a:lnTo>
                    <a:pt x="79806" y="217169"/>
                  </a:lnTo>
                  <a:lnTo>
                    <a:pt x="81622" y="215899"/>
                  </a:lnTo>
                  <a:lnTo>
                    <a:pt x="92525" y="215899"/>
                  </a:lnTo>
                  <a:lnTo>
                    <a:pt x="91630" y="214629"/>
                  </a:lnTo>
                  <a:lnTo>
                    <a:pt x="90703" y="213359"/>
                  </a:lnTo>
                  <a:lnTo>
                    <a:pt x="67792" y="213359"/>
                  </a:lnTo>
                  <a:lnTo>
                    <a:pt x="56045" y="207009"/>
                  </a:lnTo>
                  <a:lnTo>
                    <a:pt x="54521" y="201929"/>
                  </a:lnTo>
                  <a:lnTo>
                    <a:pt x="55968" y="195579"/>
                  </a:lnTo>
                  <a:lnTo>
                    <a:pt x="56616" y="193039"/>
                  </a:lnTo>
                  <a:lnTo>
                    <a:pt x="57683" y="191769"/>
                  </a:lnTo>
                  <a:lnTo>
                    <a:pt x="59372" y="191769"/>
                  </a:lnTo>
                  <a:lnTo>
                    <a:pt x="60680" y="190499"/>
                  </a:lnTo>
                  <a:lnTo>
                    <a:pt x="86973" y="190499"/>
                  </a:lnTo>
                  <a:lnTo>
                    <a:pt x="86156" y="189229"/>
                  </a:lnTo>
                  <a:lnTo>
                    <a:pt x="76644" y="186689"/>
                  </a:lnTo>
                  <a:lnTo>
                    <a:pt x="73596" y="185419"/>
                  </a:lnTo>
                  <a:lnTo>
                    <a:pt x="64952" y="171449"/>
                  </a:lnTo>
                  <a:lnTo>
                    <a:pt x="56362" y="171449"/>
                  </a:lnTo>
                  <a:lnTo>
                    <a:pt x="54609" y="170179"/>
                  </a:lnTo>
                  <a:lnTo>
                    <a:pt x="53911" y="170179"/>
                  </a:lnTo>
                  <a:lnTo>
                    <a:pt x="38900" y="166369"/>
                  </a:lnTo>
                  <a:lnTo>
                    <a:pt x="35966" y="161289"/>
                  </a:lnTo>
                  <a:lnTo>
                    <a:pt x="35966" y="151129"/>
                  </a:lnTo>
                  <a:lnTo>
                    <a:pt x="37985" y="148589"/>
                  </a:lnTo>
                  <a:lnTo>
                    <a:pt x="42430" y="147319"/>
                  </a:lnTo>
                  <a:lnTo>
                    <a:pt x="50469" y="147319"/>
                  </a:lnTo>
                  <a:lnTo>
                    <a:pt x="25445" y="104139"/>
                  </a:lnTo>
                  <a:lnTo>
                    <a:pt x="15608" y="87629"/>
                  </a:lnTo>
                  <a:lnTo>
                    <a:pt x="83362" y="82549"/>
                  </a:lnTo>
                  <a:lnTo>
                    <a:pt x="90566" y="82549"/>
                  </a:lnTo>
                  <a:lnTo>
                    <a:pt x="91029" y="80009"/>
                  </a:lnTo>
                  <a:lnTo>
                    <a:pt x="12255" y="80009"/>
                  </a:lnTo>
                  <a:lnTo>
                    <a:pt x="10248" y="74929"/>
                  </a:lnTo>
                  <a:lnTo>
                    <a:pt x="8039" y="69849"/>
                  </a:lnTo>
                  <a:lnTo>
                    <a:pt x="48217" y="59689"/>
                  </a:lnTo>
                  <a:lnTo>
                    <a:pt x="92650" y="59689"/>
                  </a:lnTo>
                  <a:lnTo>
                    <a:pt x="86447" y="53339"/>
                  </a:lnTo>
                  <a:lnTo>
                    <a:pt x="76212" y="53339"/>
                  </a:lnTo>
                  <a:lnTo>
                    <a:pt x="62859" y="52069"/>
                  </a:lnTo>
                  <a:close/>
                </a:path>
                <a:path w="271779" h="281939">
                  <a:moveTo>
                    <a:pt x="178027" y="139699"/>
                  </a:moveTo>
                  <a:lnTo>
                    <a:pt x="164528" y="139699"/>
                  </a:lnTo>
                  <a:lnTo>
                    <a:pt x="176778" y="147319"/>
                  </a:lnTo>
                  <a:lnTo>
                    <a:pt x="194379" y="158749"/>
                  </a:lnTo>
                  <a:lnTo>
                    <a:pt x="241028" y="208279"/>
                  </a:lnTo>
                  <a:lnTo>
                    <a:pt x="261998" y="261619"/>
                  </a:lnTo>
                  <a:lnTo>
                    <a:pt x="264350" y="271779"/>
                  </a:lnTo>
                  <a:lnTo>
                    <a:pt x="265874" y="273049"/>
                  </a:lnTo>
                  <a:lnTo>
                    <a:pt x="270141" y="273049"/>
                  </a:lnTo>
                  <a:lnTo>
                    <a:pt x="271449" y="270509"/>
                  </a:lnTo>
                  <a:lnTo>
                    <a:pt x="271119" y="269239"/>
                  </a:lnTo>
                  <a:lnTo>
                    <a:pt x="268866" y="259079"/>
                  </a:lnTo>
                  <a:lnTo>
                    <a:pt x="247191" y="204469"/>
                  </a:lnTo>
                  <a:lnTo>
                    <a:pt x="224193" y="172719"/>
                  </a:lnTo>
                  <a:lnTo>
                    <a:pt x="198291" y="153669"/>
                  </a:lnTo>
                  <a:lnTo>
                    <a:pt x="180137" y="140969"/>
                  </a:lnTo>
                  <a:lnTo>
                    <a:pt x="178027" y="139699"/>
                  </a:lnTo>
                  <a:close/>
                </a:path>
                <a:path w="271779" h="281939">
                  <a:moveTo>
                    <a:pt x="82315" y="252729"/>
                  </a:moveTo>
                  <a:lnTo>
                    <a:pt x="67843" y="252729"/>
                  </a:lnTo>
                  <a:lnTo>
                    <a:pt x="68708" y="254014"/>
                  </a:lnTo>
                  <a:lnTo>
                    <a:pt x="75793" y="257809"/>
                  </a:lnTo>
                  <a:lnTo>
                    <a:pt x="89446" y="262889"/>
                  </a:lnTo>
                  <a:lnTo>
                    <a:pt x="94449" y="265429"/>
                  </a:lnTo>
                  <a:lnTo>
                    <a:pt x="100114" y="266699"/>
                  </a:lnTo>
                  <a:lnTo>
                    <a:pt x="111620" y="266699"/>
                  </a:lnTo>
                  <a:lnTo>
                    <a:pt x="116509" y="264159"/>
                  </a:lnTo>
                  <a:lnTo>
                    <a:pt x="118744" y="260349"/>
                  </a:lnTo>
                  <a:lnTo>
                    <a:pt x="101142" y="260349"/>
                  </a:lnTo>
                  <a:lnTo>
                    <a:pt x="96596" y="259079"/>
                  </a:lnTo>
                  <a:lnTo>
                    <a:pt x="92354" y="256539"/>
                  </a:lnTo>
                  <a:lnTo>
                    <a:pt x="82315" y="252729"/>
                  </a:lnTo>
                  <a:close/>
                </a:path>
                <a:path w="271779" h="281939">
                  <a:moveTo>
                    <a:pt x="163742" y="173989"/>
                  </a:moveTo>
                  <a:lnTo>
                    <a:pt x="155638" y="173989"/>
                  </a:lnTo>
                  <a:lnTo>
                    <a:pt x="160591" y="185419"/>
                  </a:lnTo>
                  <a:lnTo>
                    <a:pt x="172986" y="196849"/>
                  </a:lnTo>
                  <a:lnTo>
                    <a:pt x="174040" y="198119"/>
                  </a:lnTo>
                  <a:lnTo>
                    <a:pt x="173977" y="199389"/>
                  </a:lnTo>
                  <a:lnTo>
                    <a:pt x="89839" y="207009"/>
                  </a:lnTo>
                  <a:lnTo>
                    <a:pt x="174002" y="207009"/>
                  </a:lnTo>
                  <a:lnTo>
                    <a:pt x="174409" y="213359"/>
                  </a:lnTo>
                  <a:lnTo>
                    <a:pt x="175844" y="218439"/>
                  </a:lnTo>
                  <a:lnTo>
                    <a:pt x="177850" y="222249"/>
                  </a:lnTo>
                  <a:lnTo>
                    <a:pt x="176136" y="223519"/>
                  </a:lnTo>
                  <a:lnTo>
                    <a:pt x="174739" y="223519"/>
                  </a:lnTo>
                  <a:lnTo>
                    <a:pt x="164739" y="226059"/>
                  </a:lnTo>
                  <a:lnTo>
                    <a:pt x="151139" y="228599"/>
                  </a:lnTo>
                  <a:lnTo>
                    <a:pt x="121691" y="231139"/>
                  </a:lnTo>
                  <a:lnTo>
                    <a:pt x="85928" y="231139"/>
                  </a:lnTo>
                  <a:lnTo>
                    <a:pt x="89179" y="232409"/>
                  </a:lnTo>
                  <a:lnTo>
                    <a:pt x="93573" y="234949"/>
                  </a:lnTo>
                  <a:lnTo>
                    <a:pt x="99390" y="238759"/>
                  </a:lnTo>
                  <a:lnTo>
                    <a:pt x="111861" y="246379"/>
                  </a:lnTo>
                  <a:lnTo>
                    <a:pt x="114160" y="252729"/>
                  </a:lnTo>
                  <a:lnTo>
                    <a:pt x="112344" y="256539"/>
                  </a:lnTo>
                  <a:lnTo>
                    <a:pt x="111048" y="259079"/>
                  </a:lnTo>
                  <a:lnTo>
                    <a:pt x="107175" y="260349"/>
                  </a:lnTo>
                  <a:lnTo>
                    <a:pt x="118744" y="260349"/>
                  </a:lnTo>
                  <a:lnTo>
                    <a:pt x="120002" y="255269"/>
                  </a:lnTo>
                  <a:lnTo>
                    <a:pt x="119268" y="250189"/>
                  </a:lnTo>
                  <a:lnTo>
                    <a:pt x="116073" y="243839"/>
                  </a:lnTo>
                  <a:lnTo>
                    <a:pt x="109943" y="237489"/>
                  </a:lnTo>
                  <a:lnTo>
                    <a:pt x="135484" y="237489"/>
                  </a:lnTo>
                  <a:lnTo>
                    <a:pt x="151152" y="236219"/>
                  </a:lnTo>
                  <a:lnTo>
                    <a:pt x="166091" y="233679"/>
                  </a:lnTo>
                  <a:lnTo>
                    <a:pt x="177711" y="229869"/>
                  </a:lnTo>
                  <a:lnTo>
                    <a:pt x="180365" y="228599"/>
                  </a:lnTo>
                  <a:lnTo>
                    <a:pt x="190254" y="228599"/>
                  </a:lnTo>
                  <a:lnTo>
                    <a:pt x="187334" y="224789"/>
                  </a:lnTo>
                  <a:lnTo>
                    <a:pt x="183541" y="217169"/>
                  </a:lnTo>
                  <a:lnTo>
                    <a:pt x="181352" y="208279"/>
                  </a:lnTo>
                  <a:lnTo>
                    <a:pt x="181381" y="196849"/>
                  </a:lnTo>
                  <a:lnTo>
                    <a:pt x="181127" y="195579"/>
                  </a:lnTo>
                  <a:lnTo>
                    <a:pt x="179069" y="193039"/>
                  </a:lnTo>
                  <a:lnTo>
                    <a:pt x="175348" y="189229"/>
                  </a:lnTo>
                  <a:lnTo>
                    <a:pt x="171860" y="185419"/>
                  </a:lnTo>
                  <a:lnTo>
                    <a:pt x="168138" y="181609"/>
                  </a:lnTo>
                  <a:lnTo>
                    <a:pt x="164354" y="175259"/>
                  </a:lnTo>
                  <a:lnTo>
                    <a:pt x="163742" y="173989"/>
                  </a:lnTo>
                  <a:close/>
                </a:path>
                <a:path w="271779" h="281939">
                  <a:moveTo>
                    <a:pt x="67843" y="252729"/>
                  </a:moveTo>
                  <a:lnTo>
                    <a:pt x="68681" y="253999"/>
                  </a:lnTo>
                  <a:lnTo>
                    <a:pt x="67843" y="252729"/>
                  </a:lnTo>
                  <a:close/>
                </a:path>
                <a:path w="271779" h="281939">
                  <a:moveTo>
                    <a:pt x="190254" y="228599"/>
                  </a:moveTo>
                  <a:lnTo>
                    <a:pt x="181432" y="228599"/>
                  </a:lnTo>
                  <a:lnTo>
                    <a:pt x="183019" y="231139"/>
                  </a:lnTo>
                  <a:lnTo>
                    <a:pt x="191084" y="241299"/>
                  </a:lnTo>
                  <a:lnTo>
                    <a:pt x="194259" y="246379"/>
                  </a:lnTo>
                  <a:lnTo>
                    <a:pt x="196443" y="246379"/>
                  </a:lnTo>
                  <a:lnTo>
                    <a:pt x="199821" y="245109"/>
                  </a:lnTo>
                  <a:lnTo>
                    <a:pt x="200342" y="242569"/>
                  </a:lnTo>
                  <a:lnTo>
                    <a:pt x="196989" y="237489"/>
                  </a:lnTo>
                  <a:lnTo>
                    <a:pt x="192201" y="231139"/>
                  </a:lnTo>
                  <a:lnTo>
                    <a:pt x="190254" y="228599"/>
                  </a:lnTo>
                  <a:close/>
                </a:path>
                <a:path w="271779" h="281939">
                  <a:moveTo>
                    <a:pt x="92525" y="215899"/>
                  </a:moveTo>
                  <a:lnTo>
                    <a:pt x="83223" y="215899"/>
                  </a:lnTo>
                  <a:lnTo>
                    <a:pt x="85636" y="219709"/>
                  </a:lnTo>
                  <a:lnTo>
                    <a:pt x="87972" y="222249"/>
                  </a:lnTo>
                  <a:lnTo>
                    <a:pt x="89103" y="223519"/>
                  </a:lnTo>
                  <a:lnTo>
                    <a:pt x="71577" y="223519"/>
                  </a:lnTo>
                  <a:lnTo>
                    <a:pt x="77647" y="227329"/>
                  </a:lnTo>
                  <a:lnTo>
                    <a:pt x="85750" y="231139"/>
                  </a:lnTo>
                  <a:lnTo>
                    <a:pt x="121691" y="231139"/>
                  </a:lnTo>
                  <a:lnTo>
                    <a:pt x="111591" y="229869"/>
                  </a:lnTo>
                  <a:lnTo>
                    <a:pt x="104128" y="228599"/>
                  </a:lnTo>
                  <a:lnTo>
                    <a:pt x="97896" y="223519"/>
                  </a:lnTo>
                  <a:lnTo>
                    <a:pt x="92525" y="215899"/>
                  </a:lnTo>
                  <a:close/>
                </a:path>
                <a:path w="271779" h="281939">
                  <a:moveTo>
                    <a:pt x="86973" y="190499"/>
                  </a:moveTo>
                  <a:lnTo>
                    <a:pt x="65570" y="190499"/>
                  </a:lnTo>
                  <a:lnTo>
                    <a:pt x="70167" y="191769"/>
                  </a:lnTo>
                  <a:lnTo>
                    <a:pt x="80746" y="195579"/>
                  </a:lnTo>
                  <a:lnTo>
                    <a:pt x="83667" y="199389"/>
                  </a:lnTo>
                  <a:lnTo>
                    <a:pt x="83057" y="207009"/>
                  </a:lnTo>
                  <a:lnTo>
                    <a:pt x="78778" y="212089"/>
                  </a:lnTo>
                  <a:lnTo>
                    <a:pt x="67792" y="213359"/>
                  </a:lnTo>
                  <a:lnTo>
                    <a:pt x="90703" y="213359"/>
                  </a:lnTo>
                  <a:lnTo>
                    <a:pt x="174002" y="207009"/>
                  </a:lnTo>
                  <a:lnTo>
                    <a:pt x="89839" y="207009"/>
                  </a:lnTo>
                  <a:lnTo>
                    <a:pt x="90157" y="205739"/>
                  </a:lnTo>
                  <a:lnTo>
                    <a:pt x="90411" y="204469"/>
                  </a:lnTo>
                  <a:lnTo>
                    <a:pt x="91058" y="196849"/>
                  </a:lnTo>
                  <a:lnTo>
                    <a:pt x="86973" y="190499"/>
                  </a:lnTo>
                  <a:close/>
                </a:path>
                <a:path w="271779" h="281939">
                  <a:moveTo>
                    <a:pt x="115138" y="87629"/>
                  </a:moveTo>
                  <a:lnTo>
                    <a:pt x="107048" y="87629"/>
                  </a:lnTo>
                  <a:lnTo>
                    <a:pt x="115794" y="101599"/>
                  </a:lnTo>
                  <a:lnTo>
                    <a:pt x="125074" y="115569"/>
                  </a:lnTo>
                  <a:lnTo>
                    <a:pt x="133399" y="128269"/>
                  </a:lnTo>
                  <a:lnTo>
                    <a:pt x="139280" y="138429"/>
                  </a:lnTo>
                  <a:lnTo>
                    <a:pt x="134111" y="139699"/>
                  </a:lnTo>
                  <a:lnTo>
                    <a:pt x="131368" y="140969"/>
                  </a:lnTo>
                  <a:lnTo>
                    <a:pt x="109255" y="148589"/>
                  </a:lnTo>
                  <a:lnTo>
                    <a:pt x="102260" y="149859"/>
                  </a:lnTo>
                  <a:lnTo>
                    <a:pt x="100672" y="149859"/>
                  </a:lnTo>
                  <a:lnTo>
                    <a:pt x="99491" y="151129"/>
                  </a:lnTo>
                  <a:lnTo>
                    <a:pt x="123093" y="179069"/>
                  </a:lnTo>
                  <a:lnTo>
                    <a:pt x="135199" y="179069"/>
                  </a:lnTo>
                  <a:lnTo>
                    <a:pt x="146650" y="177799"/>
                  </a:lnTo>
                  <a:lnTo>
                    <a:pt x="155638" y="173989"/>
                  </a:lnTo>
                  <a:lnTo>
                    <a:pt x="163742" y="173989"/>
                  </a:lnTo>
                  <a:lnTo>
                    <a:pt x="163129" y="172719"/>
                  </a:lnTo>
                  <a:lnTo>
                    <a:pt x="126571" y="172719"/>
                  </a:lnTo>
                  <a:lnTo>
                    <a:pt x="115176" y="170179"/>
                  </a:lnTo>
                  <a:lnTo>
                    <a:pt x="109689" y="167639"/>
                  </a:lnTo>
                  <a:lnTo>
                    <a:pt x="106857" y="162559"/>
                  </a:lnTo>
                  <a:lnTo>
                    <a:pt x="106552" y="156209"/>
                  </a:lnTo>
                  <a:lnTo>
                    <a:pt x="113242" y="154939"/>
                  </a:lnTo>
                  <a:lnTo>
                    <a:pt x="133819" y="147319"/>
                  </a:lnTo>
                  <a:lnTo>
                    <a:pt x="143159" y="144779"/>
                  </a:lnTo>
                  <a:lnTo>
                    <a:pt x="152084" y="140969"/>
                  </a:lnTo>
                  <a:lnTo>
                    <a:pt x="159553" y="139699"/>
                  </a:lnTo>
                  <a:lnTo>
                    <a:pt x="178027" y="139699"/>
                  </a:lnTo>
                  <a:lnTo>
                    <a:pt x="171695" y="135889"/>
                  </a:lnTo>
                  <a:lnTo>
                    <a:pt x="146253" y="135889"/>
                  </a:lnTo>
                  <a:lnTo>
                    <a:pt x="140854" y="126999"/>
                  </a:lnTo>
                  <a:lnTo>
                    <a:pt x="132446" y="114299"/>
                  </a:lnTo>
                  <a:lnTo>
                    <a:pt x="122741" y="99059"/>
                  </a:lnTo>
                  <a:lnTo>
                    <a:pt x="115138" y="87629"/>
                  </a:lnTo>
                  <a:close/>
                </a:path>
                <a:path w="271779" h="281939">
                  <a:moveTo>
                    <a:pt x="160235" y="166369"/>
                  </a:moveTo>
                  <a:lnTo>
                    <a:pt x="154914" y="166369"/>
                  </a:lnTo>
                  <a:lnTo>
                    <a:pt x="149291" y="168909"/>
                  </a:lnTo>
                  <a:lnTo>
                    <a:pt x="138893" y="171449"/>
                  </a:lnTo>
                  <a:lnTo>
                    <a:pt x="126571" y="172719"/>
                  </a:lnTo>
                  <a:lnTo>
                    <a:pt x="163129" y="172719"/>
                  </a:lnTo>
                  <a:lnTo>
                    <a:pt x="160680" y="167639"/>
                  </a:lnTo>
                  <a:lnTo>
                    <a:pt x="160235" y="166369"/>
                  </a:lnTo>
                  <a:close/>
                </a:path>
                <a:path w="271779" h="281939">
                  <a:moveTo>
                    <a:pt x="50469" y="147319"/>
                  </a:moveTo>
                  <a:lnTo>
                    <a:pt x="42430" y="147319"/>
                  </a:lnTo>
                  <a:lnTo>
                    <a:pt x="56362" y="171449"/>
                  </a:lnTo>
                  <a:lnTo>
                    <a:pt x="64952" y="171449"/>
                  </a:lnTo>
                  <a:lnTo>
                    <a:pt x="57093" y="158749"/>
                  </a:lnTo>
                  <a:lnTo>
                    <a:pt x="50469" y="147319"/>
                  </a:lnTo>
                  <a:close/>
                </a:path>
                <a:path w="271779" h="281939">
                  <a:moveTo>
                    <a:pt x="156984" y="165099"/>
                  </a:moveTo>
                  <a:lnTo>
                    <a:pt x="155778" y="166369"/>
                  </a:lnTo>
                  <a:lnTo>
                    <a:pt x="159283" y="166369"/>
                  </a:lnTo>
                  <a:lnTo>
                    <a:pt x="156984" y="165099"/>
                  </a:lnTo>
                  <a:close/>
                </a:path>
                <a:path w="271779" h="281939">
                  <a:moveTo>
                    <a:pt x="162686" y="130809"/>
                  </a:moveTo>
                  <a:lnTo>
                    <a:pt x="155371" y="132079"/>
                  </a:lnTo>
                  <a:lnTo>
                    <a:pt x="146253" y="135889"/>
                  </a:lnTo>
                  <a:lnTo>
                    <a:pt x="171695" y="135889"/>
                  </a:lnTo>
                  <a:lnTo>
                    <a:pt x="167474" y="133349"/>
                  </a:lnTo>
                  <a:lnTo>
                    <a:pt x="162686" y="130809"/>
                  </a:lnTo>
                  <a:close/>
                </a:path>
                <a:path w="271779" h="281939">
                  <a:moveTo>
                    <a:pt x="90566" y="82549"/>
                  </a:moveTo>
                  <a:lnTo>
                    <a:pt x="83362" y="82549"/>
                  </a:lnTo>
                  <a:lnTo>
                    <a:pt x="80860" y="96519"/>
                  </a:lnTo>
                  <a:lnTo>
                    <a:pt x="81406" y="97789"/>
                  </a:lnTo>
                  <a:lnTo>
                    <a:pt x="83604" y="99059"/>
                  </a:lnTo>
                  <a:lnTo>
                    <a:pt x="85064" y="99059"/>
                  </a:lnTo>
                  <a:lnTo>
                    <a:pt x="104605" y="88899"/>
                  </a:lnTo>
                  <a:lnTo>
                    <a:pt x="89407" y="88899"/>
                  </a:lnTo>
                  <a:lnTo>
                    <a:pt x="90566" y="82549"/>
                  </a:lnTo>
                  <a:close/>
                </a:path>
                <a:path w="271779" h="281939">
                  <a:moveTo>
                    <a:pt x="130360" y="83819"/>
                  </a:moveTo>
                  <a:lnTo>
                    <a:pt x="114731" y="83819"/>
                  </a:lnTo>
                  <a:lnTo>
                    <a:pt x="143560" y="99059"/>
                  </a:lnTo>
                  <a:lnTo>
                    <a:pt x="146773" y="99059"/>
                  </a:lnTo>
                  <a:lnTo>
                    <a:pt x="148361" y="97789"/>
                  </a:lnTo>
                  <a:lnTo>
                    <a:pt x="148361" y="95249"/>
                  </a:lnTo>
                  <a:lnTo>
                    <a:pt x="148132" y="95249"/>
                  </a:lnTo>
                  <a:lnTo>
                    <a:pt x="147106" y="88899"/>
                  </a:lnTo>
                  <a:lnTo>
                    <a:pt x="139992" y="88899"/>
                  </a:lnTo>
                  <a:lnTo>
                    <a:pt x="130360" y="83819"/>
                  </a:lnTo>
                  <a:close/>
                </a:path>
                <a:path w="271779" h="281939">
                  <a:moveTo>
                    <a:pt x="115912" y="76199"/>
                  </a:moveTo>
                  <a:lnTo>
                    <a:pt x="113626" y="76199"/>
                  </a:lnTo>
                  <a:lnTo>
                    <a:pt x="89407" y="88899"/>
                  </a:lnTo>
                  <a:lnTo>
                    <a:pt x="104605" y="88899"/>
                  </a:lnTo>
                  <a:lnTo>
                    <a:pt x="107048" y="87629"/>
                  </a:lnTo>
                  <a:lnTo>
                    <a:pt x="115138" y="87629"/>
                  </a:lnTo>
                  <a:lnTo>
                    <a:pt x="113449" y="85089"/>
                  </a:lnTo>
                  <a:lnTo>
                    <a:pt x="114731" y="83819"/>
                  </a:lnTo>
                  <a:lnTo>
                    <a:pt x="130360" y="83819"/>
                  </a:lnTo>
                  <a:lnTo>
                    <a:pt x="115912" y="76199"/>
                  </a:lnTo>
                  <a:close/>
                </a:path>
                <a:path w="271779" h="281939">
                  <a:moveTo>
                    <a:pt x="123262" y="11429"/>
                  </a:moveTo>
                  <a:lnTo>
                    <a:pt x="115112" y="11429"/>
                  </a:lnTo>
                  <a:lnTo>
                    <a:pt x="127317" y="36829"/>
                  </a:lnTo>
                  <a:lnTo>
                    <a:pt x="128320" y="36829"/>
                  </a:lnTo>
                  <a:lnTo>
                    <a:pt x="155892" y="41909"/>
                  </a:lnTo>
                  <a:lnTo>
                    <a:pt x="135826" y="60959"/>
                  </a:lnTo>
                  <a:lnTo>
                    <a:pt x="135432" y="62229"/>
                  </a:lnTo>
                  <a:lnTo>
                    <a:pt x="139992" y="88899"/>
                  </a:lnTo>
                  <a:lnTo>
                    <a:pt x="147106" y="88899"/>
                  </a:lnTo>
                  <a:lnTo>
                    <a:pt x="143001" y="63499"/>
                  </a:lnTo>
                  <a:lnTo>
                    <a:pt x="167068" y="40639"/>
                  </a:lnTo>
                  <a:lnTo>
                    <a:pt x="167424" y="39369"/>
                  </a:lnTo>
                  <a:lnTo>
                    <a:pt x="166598" y="36829"/>
                  </a:lnTo>
                  <a:lnTo>
                    <a:pt x="165480" y="35559"/>
                  </a:lnTo>
                  <a:lnTo>
                    <a:pt x="132422" y="30479"/>
                  </a:lnTo>
                  <a:lnTo>
                    <a:pt x="123262" y="11429"/>
                  </a:lnTo>
                  <a:close/>
                </a:path>
                <a:path w="271779" h="281939">
                  <a:moveTo>
                    <a:pt x="92650" y="59689"/>
                  </a:moveTo>
                  <a:lnTo>
                    <a:pt x="65968" y="59689"/>
                  </a:lnTo>
                  <a:lnTo>
                    <a:pt x="78549" y="60959"/>
                  </a:lnTo>
                  <a:lnTo>
                    <a:pt x="81762" y="60959"/>
                  </a:lnTo>
                  <a:lnTo>
                    <a:pt x="83896" y="62229"/>
                  </a:lnTo>
                  <a:lnTo>
                    <a:pt x="85077" y="62229"/>
                  </a:lnTo>
                  <a:lnTo>
                    <a:pt x="86677" y="63499"/>
                  </a:lnTo>
                  <a:lnTo>
                    <a:pt x="84645" y="74929"/>
                  </a:lnTo>
                  <a:lnTo>
                    <a:pt x="12255" y="80009"/>
                  </a:lnTo>
                  <a:lnTo>
                    <a:pt x="91029" y="80009"/>
                  </a:lnTo>
                  <a:lnTo>
                    <a:pt x="94272" y="62229"/>
                  </a:lnTo>
                  <a:lnTo>
                    <a:pt x="93891" y="60959"/>
                  </a:lnTo>
                  <a:lnTo>
                    <a:pt x="92650" y="59689"/>
                  </a:lnTo>
                  <a:close/>
                </a:path>
                <a:path w="271779" h="281939">
                  <a:moveTo>
                    <a:pt x="117792" y="0"/>
                  </a:moveTo>
                  <a:lnTo>
                    <a:pt x="112572" y="0"/>
                  </a:lnTo>
                  <a:lnTo>
                    <a:pt x="97612" y="30479"/>
                  </a:lnTo>
                  <a:lnTo>
                    <a:pt x="64503" y="35559"/>
                  </a:lnTo>
                  <a:lnTo>
                    <a:pt x="63385" y="35559"/>
                  </a:lnTo>
                  <a:lnTo>
                    <a:pt x="62522" y="38099"/>
                  </a:lnTo>
                  <a:lnTo>
                    <a:pt x="62864" y="39369"/>
                  </a:lnTo>
                  <a:lnTo>
                    <a:pt x="76212" y="53339"/>
                  </a:lnTo>
                  <a:lnTo>
                    <a:pt x="86447" y="53339"/>
                  </a:lnTo>
                  <a:lnTo>
                    <a:pt x="74040" y="40639"/>
                  </a:lnTo>
                  <a:lnTo>
                    <a:pt x="100469" y="36829"/>
                  </a:lnTo>
                  <a:lnTo>
                    <a:pt x="102654" y="36829"/>
                  </a:lnTo>
                  <a:lnTo>
                    <a:pt x="115112" y="11429"/>
                  </a:lnTo>
                  <a:lnTo>
                    <a:pt x="123262" y="11429"/>
                  </a:lnTo>
                  <a:lnTo>
                    <a:pt x="118376" y="1269"/>
                  </a:lnTo>
                  <a:lnTo>
                    <a:pt x="117792" y="0"/>
                  </a:lnTo>
                  <a:close/>
                </a:path>
              </a:pathLst>
            </a:custGeom>
            <a:solidFill>
              <a:schemeClr val="bg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63" name="object 116">
              <a:extLst>
                <a:ext uri="{FF2B5EF4-FFF2-40B4-BE49-F238E27FC236}">
                  <a16:creationId xmlns:a16="http://schemas.microsoft.com/office/drawing/2014/main" id="{64AE33BE-9182-A447-BDF8-55A17D9FF623}"/>
                </a:ext>
              </a:extLst>
            </p:cNvPr>
            <p:cNvSpPr/>
            <p:nvPr/>
          </p:nvSpPr>
          <p:spPr>
            <a:xfrm>
              <a:off x="6447535" y="5060241"/>
              <a:ext cx="41910" cy="0"/>
            </a:xfrm>
            <a:custGeom>
              <a:avLst/>
              <a:gdLst/>
              <a:ahLst/>
              <a:cxnLst/>
              <a:rect l="l" t="t" r="r" b="b"/>
              <a:pathLst>
                <a:path w="41910">
                  <a:moveTo>
                    <a:pt x="41503" y="0"/>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64" name="object 117">
              <a:extLst>
                <a:ext uri="{FF2B5EF4-FFF2-40B4-BE49-F238E27FC236}">
                  <a16:creationId xmlns:a16="http://schemas.microsoft.com/office/drawing/2014/main" id="{8E173AF3-ABE1-AF48-AADA-F9B231221A78}"/>
                </a:ext>
              </a:extLst>
            </p:cNvPr>
            <p:cNvSpPr/>
            <p:nvPr/>
          </p:nvSpPr>
          <p:spPr>
            <a:xfrm>
              <a:off x="6468287" y="5039489"/>
              <a:ext cx="0" cy="41910"/>
            </a:xfrm>
            <a:custGeom>
              <a:avLst/>
              <a:gdLst/>
              <a:ahLst/>
              <a:cxnLst/>
              <a:rect l="l" t="t" r="r" b="b"/>
              <a:pathLst>
                <a:path h="41910">
                  <a:moveTo>
                    <a:pt x="0" y="41503"/>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65" name="object 118">
              <a:extLst>
                <a:ext uri="{FF2B5EF4-FFF2-40B4-BE49-F238E27FC236}">
                  <a16:creationId xmlns:a16="http://schemas.microsoft.com/office/drawing/2014/main" id="{80256A58-FB5D-AA49-B85D-1B42EC98FEF4}"/>
                </a:ext>
              </a:extLst>
            </p:cNvPr>
            <p:cNvSpPr/>
            <p:nvPr/>
          </p:nvSpPr>
          <p:spPr>
            <a:xfrm>
              <a:off x="6391300" y="5046398"/>
              <a:ext cx="41910" cy="0"/>
            </a:xfrm>
            <a:custGeom>
              <a:avLst/>
              <a:gdLst/>
              <a:ahLst/>
              <a:cxnLst/>
              <a:rect l="l" t="t" r="r" b="b"/>
              <a:pathLst>
                <a:path w="41910">
                  <a:moveTo>
                    <a:pt x="41503" y="0"/>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66" name="object 119">
              <a:extLst>
                <a:ext uri="{FF2B5EF4-FFF2-40B4-BE49-F238E27FC236}">
                  <a16:creationId xmlns:a16="http://schemas.microsoft.com/office/drawing/2014/main" id="{43921572-5F82-2843-9187-89DA477EC928}"/>
                </a:ext>
              </a:extLst>
            </p:cNvPr>
            <p:cNvSpPr/>
            <p:nvPr/>
          </p:nvSpPr>
          <p:spPr>
            <a:xfrm>
              <a:off x="6412051" y="5025633"/>
              <a:ext cx="0" cy="41910"/>
            </a:xfrm>
            <a:custGeom>
              <a:avLst/>
              <a:gdLst/>
              <a:ahLst/>
              <a:cxnLst/>
              <a:rect l="l" t="t" r="r" b="b"/>
              <a:pathLst>
                <a:path h="41910">
                  <a:moveTo>
                    <a:pt x="0" y="41503"/>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67" name="object 120">
              <a:extLst>
                <a:ext uri="{FF2B5EF4-FFF2-40B4-BE49-F238E27FC236}">
                  <a16:creationId xmlns:a16="http://schemas.microsoft.com/office/drawing/2014/main" id="{1425B3CC-26C8-934E-BCCA-408A45E5CE2B}"/>
                </a:ext>
              </a:extLst>
            </p:cNvPr>
            <p:cNvSpPr/>
            <p:nvPr/>
          </p:nvSpPr>
          <p:spPr>
            <a:xfrm>
              <a:off x="6426491" y="5102354"/>
              <a:ext cx="41910" cy="0"/>
            </a:xfrm>
            <a:custGeom>
              <a:avLst/>
              <a:gdLst/>
              <a:ahLst/>
              <a:cxnLst/>
              <a:rect l="l" t="t" r="r" b="b"/>
              <a:pathLst>
                <a:path w="41910">
                  <a:moveTo>
                    <a:pt x="41503" y="0"/>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68" name="object 121">
              <a:extLst>
                <a:ext uri="{FF2B5EF4-FFF2-40B4-BE49-F238E27FC236}">
                  <a16:creationId xmlns:a16="http://schemas.microsoft.com/office/drawing/2014/main" id="{BB31DC1C-BEB3-124E-AD05-23D241BD2B70}"/>
                </a:ext>
              </a:extLst>
            </p:cNvPr>
            <p:cNvSpPr/>
            <p:nvPr/>
          </p:nvSpPr>
          <p:spPr>
            <a:xfrm>
              <a:off x="6447243" y="5081602"/>
              <a:ext cx="0" cy="41910"/>
            </a:xfrm>
            <a:custGeom>
              <a:avLst/>
              <a:gdLst/>
              <a:ahLst/>
              <a:cxnLst/>
              <a:rect l="l" t="t" r="r" b="b"/>
              <a:pathLst>
                <a:path h="41910">
                  <a:moveTo>
                    <a:pt x="0" y="41503"/>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sp>
        <p:nvSpPr>
          <p:cNvPr id="169" name="object 56">
            <a:extLst>
              <a:ext uri="{FF2B5EF4-FFF2-40B4-BE49-F238E27FC236}">
                <a16:creationId xmlns:a16="http://schemas.microsoft.com/office/drawing/2014/main" id="{4DD5B8AF-2C41-7C47-9A10-EDBF7962727F}"/>
              </a:ext>
            </a:extLst>
          </p:cNvPr>
          <p:cNvSpPr txBox="1">
            <a:spLocks noGrp="1"/>
          </p:cNvSpPr>
          <p:nvPr/>
        </p:nvSpPr>
        <p:spPr>
          <a:xfrm>
            <a:off x="7124174" y="2190495"/>
            <a:ext cx="1822305" cy="963723"/>
          </a:xfrm>
          <a:prstGeom prst="rect">
            <a:avLst/>
          </a:prstGeom>
        </p:spPr>
        <p:txBody>
          <a:bodyPr vert="horz" wrap="square" lIns="0" tIns="9523"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595"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Cloud &amp; Containerization</a:t>
            </a:r>
          </a:p>
          <a:p>
            <a:pPr marL="179388" lvl="1" indent="-457200" defTabSz="685595">
              <a:defRPr/>
            </a:pPr>
            <a:r>
              <a:rPr lang="en-US" sz="1000" kern="0" dirty="0">
                <a:solidFill>
                  <a:srgbClr val="000000"/>
                </a:solidFill>
                <a:latin typeface="Arial" panose="020B0604020202020204" pitchFamily="34" charset="0"/>
                <a:ea typeface="Arial" pitchFamily="34"/>
                <a:cs typeface="Arial" panose="020B0604020202020204" pitchFamily="34" charset="0"/>
              </a:rPr>
              <a:t>New VPC pricing metric for easier license monitoring </a:t>
            </a:r>
          </a:p>
          <a:p>
            <a:pPr marL="179388" lvl="1" indent="-457200" defTabSz="685595">
              <a:defRPr/>
            </a:pPr>
            <a:r>
              <a:rPr lang="en-US" sz="1000" kern="0" dirty="0">
                <a:solidFill>
                  <a:srgbClr val="000000"/>
                </a:solidFill>
                <a:latin typeface="Arial" panose="020B0604020202020204" pitchFamily="34" charset="0"/>
                <a:ea typeface="Arial" pitchFamily="34"/>
                <a:cs typeface="Arial" panose="020B0604020202020204" pitchFamily="34" charset="0"/>
              </a:rPr>
              <a:t>Docker Hub images</a:t>
            </a:r>
          </a:p>
        </p:txBody>
      </p:sp>
      <p:grpSp>
        <p:nvGrpSpPr>
          <p:cNvPr id="170" name="Group 169">
            <a:extLst>
              <a:ext uri="{FF2B5EF4-FFF2-40B4-BE49-F238E27FC236}">
                <a16:creationId xmlns:a16="http://schemas.microsoft.com/office/drawing/2014/main" id="{927FDCBD-F05C-FD4C-B57C-E890C02B076C}"/>
              </a:ext>
            </a:extLst>
          </p:cNvPr>
          <p:cNvGrpSpPr/>
          <p:nvPr/>
        </p:nvGrpSpPr>
        <p:grpSpPr>
          <a:xfrm>
            <a:off x="2838924" y="730077"/>
            <a:ext cx="3462388" cy="3880617"/>
            <a:chOff x="2659656" y="1391044"/>
            <a:chExt cx="3830800" cy="4298190"/>
          </a:xfrm>
        </p:grpSpPr>
        <p:sp>
          <p:nvSpPr>
            <p:cNvPr id="171" name="Freeform: Shape 56">
              <a:extLst>
                <a:ext uri="{FF2B5EF4-FFF2-40B4-BE49-F238E27FC236}">
                  <a16:creationId xmlns:a16="http://schemas.microsoft.com/office/drawing/2014/main" id="{78165A9D-2FD8-BD48-824A-9C498605302B}"/>
                </a:ext>
              </a:extLst>
            </p:cNvPr>
            <p:cNvSpPr>
              <a:spLocks noChangeAspect="1"/>
            </p:cNvSpPr>
            <p:nvPr/>
          </p:nvSpPr>
          <p:spPr>
            <a:xfrm rot="14400000">
              <a:off x="3064428" y="3773833"/>
              <a:ext cx="2553868" cy="1276933"/>
            </a:xfrm>
            <a:custGeom>
              <a:avLst/>
              <a:gdLst>
                <a:gd name="connsiteX0" fmla="*/ 2551297 w 2553868"/>
                <a:gd name="connsiteY0" fmla="*/ 1226015 h 1276933"/>
                <a:gd name="connsiteX1" fmla="*/ 2532113 w 2553868"/>
                <a:gd name="connsiteY1" fmla="*/ 1111685 h 1276933"/>
                <a:gd name="connsiteX2" fmla="*/ 2339583 w 2553868"/>
                <a:gd name="connsiteY2" fmla="*/ 799574 h 1276933"/>
                <a:gd name="connsiteX3" fmla="*/ 2234634 w 2553868"/>
                <a:gd name="connsiteY3" fmla="*/ 724004 h 1276933"/>
                <a:gd name="connsiteX4" fmla="*/ 2234634 w 2553868"/>
                <a:gd name="connsiteY4" fmla="*/ 724004 h 1276933"/>
                <a:gd name="connsiteX5" fmla="*/ 2118271 w 2553868"/>
                <a:gd name="connsiteY5" fmla="*/ 664434 h 1276933"/>
                <a:gd name="connsiteX6" fmla="*/ 490311 w 2553868"/>
                <a:gd name="connsiteY6" fmla="*/ 1191394 h 1276933"/>
                <a:gd name="connsiteX7" fmla="*/ 446522 w 2553868"/>
                <a:gd name="connsiteY7" fmla="*/ 1276933 h 1276933"/>
                <a:gd name="connsiteX8" fmla="*/ 0 w 2553868"/>
                <a:gd name="connsiteY8" fmla="*/ 1276933 h 1276933"/>
                <a:gd name="connsiteX9" fmla="*/ 1276934 w 2553868"/>
                <a:gd name="connsiteY9" fmla="*/ 0 h 1276933"/>
                <a:gd name="connsiteX10" fmla="*/ 2547275 w 2553868"/>
                <a:gd name="connsiteY10" fmla="*/ 1146374 h 1276933"/>
                <a:gd name="connsiteX11" fmla="*/ 2553868 w 2553868"/>
                <a:gd name="connsiteY11" fmla="*/ 1276933 h 1276933"/>
                <a:gd name="connsiteX12" fmla="*/ 2551215 w 2553868"/>
                <a:gd name="connsiteY12" fmla="*/ 1276933 h 1276933"/>
                <a:gd name="connsiteX13" fmla="*/ 2552124 w 2553868"/>
                <a:gd name="connsiteY13" fmla="*/ 1242398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53868" h="1276933">
                  <a:moveTo>
                    <a:pt x="2551297" y="1226015"/>
                  </a:moveTo>
                  <a:lnTo>
                    <a:pt x="2532113" y="1111685"/>
                  </a:lnTo>
                  <a:cubicBezTo>
                    <a:pt x="2500395" y="993312"/>
                    <a:pt x="2434809" y="884014"/>
                    <a:pt x="2339583" y="799574"/>
                  </a:cubicBezTo>
                  <a:lnTo>
                    <a:pt x="2234634" y="724004"/>
                  </a:lnTo>
                  <a:lnTo>
                    <a:pt x="2234634" y="724004"/>
                  </a:lnTo>
                  <a:lnTo>
                    <a:pt x="2118271" y="664434"/>
                  </a:lnTo>
                  <a:cubicBezTo>
                    <a:pt x="1527940" y="399114"/>
                    <a:pt x="820888" y="618818"/>
                    <a:pt x="490311" y="1191394"/>
                  </a:cubicBezTo>
                  <a:lnTo>
                    <a:pt x="446522" y="1276933"/>
                  </a:lnTo>
                  <a:lnTo>
                    <a:pt x="0" y="1276933"/>
                  </a:lnTo>
                  <a:cubicBezTo>
                    <a:pt x="0" y="571703"/>
                    <a:pt x="571703" y="0"/>
                    <a:pt x="1276934" y="0"/>
                  </a:cubicBezTo>
                  <a:cubicBezTo>
                    <a:pt x="1938088" y="0"/>
                    <a:pt x="2481883" y="502474"/>
                    <a:pt x="2547275" y="1146374"/>
                  </a:cubicBezTo>
                  <a:close/>
                  <a:moveTo>
                    <a:pt x="2553868" y="1276933"/>
                  </a:moveTo>
                  <a:lnTo>
                    <a:pt x="2551215" y="1276933"/>
                  </a:lnTo>
                  <a:lnTo>
                    <a:pt x="2552124" y="1242398"/>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E5E"/>
                </a:solidFill>
                <a:effectLst/>
                <a:uLnTx/>
                <a:uFillTx/>
                <a:latin typeface="Arial" panose="020B0604020202020204" pitchFamily="34" charset="0"/>
                <a:cs typeface="Arial" panose="020B0604020202020204" pitchFamily="34" charset="0"/>
              </a:endParaRPr>
            </a:p>
          </p:txBody>
        </p:sp>
        <p:sp>
          <p:nvSpPr>
            <p:cNvPr id="172" name="Freeform: Shape 57">
              <a:extLst>
                <a:ext uri="{FF2B5EF4-FFF2-40B4-BE49-F238E27FC236}">
                  <a16:creationId xmlns:a16="http://schemas.microsoft.com/office/drawing/2014/main" id="{E5C5F344-55A7-4C4F-B302-FAFEA458BEE0}"/>
                </a:ext>
              </a:extLst>
            </p:cNvPr>
            <p:cNvSpPr>
              <a:spLocks noChangeAspect="1"/>
            </p:cNvSpPr>
            <p:nvPr/>
          </p:nvSpPr>
          <p:spPr>
            <a:xfrm rot="10800000">
              <a:off x="3939885" y="3540139"/>
              <a:ext cx="2550571" cy="1276933"/>
            </a:xfrm>
            <a:custGeom>
              <a:avLst/>
              <a:gdLst>
                <a:gd name="connsiteX0" fmla="*/ 2044074 w 2550571"/>
                <a:gd name="connsiteY0" fmla="*/ 651438 h 1276933"/>
                <a:gd name="connsiteX1" fmla="*/ 1927946 w 2550571"/>
                <a:gd name="connsiteY1" fmla="*/ 639731 h 1276933"/>
                <a:gd name="connsiteX2" fmla="*/ 1927946 w 2550571"/>
                <a:gd name="connsiteY2" fmla="*/ 639731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0" fmla="*/ 2044074 w 2550571"/>
                <a:gd name="connsiteY0" fmla="*/ 651438 h 1276933"/>
                <a:gd name="connsiteX1" fmla="*/ 1927946 w 2550571"/>
                <a:gd name="connsiteY1" fmla="*/ 639731 h 1276933"/>
                <a:gd name="connsiteX2" fmla="*/ 2044074 w 2550571"/>
                <a:gd name="connsiteY2" fmla="*/ 651438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13" fmla="*/ 446520 w 2550571"/>
                <a:gd name="connsiteY13" fmla="*/ 1276933 h 1276933"/>
                <a:gd name="connsiteX0" fmla="*/ 446520 w 2550571"/>
                <a:gd name="connsiteY0" fmla="*/ 1276933 h 1276933"/>
                <a:gd name="connsiteX1" fmla="*/ 0 w 2550571"/>
                <a:gd name="connsiteY1" fmla="*/ 1276933 h 1276933"/>
                <a:gd name="connsiteX2" fmla="*/ 1276934 w 2550571"/>
                <a:gd name="connsiteY2" fmla="*/ 0 h 1276933"/>
                <a:gd name="connsiteX3" fmla="*/ 2547274 w 2550571"/>
                <a:gd name="connsiteY3" fmla="*/ 1146375 h 1276933"/>
                <a:gd name="connsiteX4" fmla="*/ 2550571 w 2550571"/>
                <a:gd name="connsiteY4" fmla="*/ 1211653 h 1276933"/>
                <a:gd name="connsiteX5" fmla="*/ 2540896 w 2550571"/>
                <a:gd name="connsiteY5" fmla="*/ 1148260 h 1276933"/>
                <a:gd name="connsiteX6" fmla="*/ 2272374 w 2550571"/>
                <a:gd name="connsiteY6" fmla="*/ 747507 h 1276933"/>
                <a:gd name="connsiteX7" fmla="*/ 2233307 w 2550571"/>
                <a:gd name="connsiteY7" fmla="*/ 726303 h 1276933"/>
                <a:gd name="connsiteX8" fmla="*/ 2234634 w 2550571"/>
                <a:gd name="connsiteY8" fmla="*/ 724005 h 1276933"/>
                <a:gd name="connsiteX9" fmla="*/ 490310 w 2550571"/>
                <a:gd name="connsiteY9" fmla="*/ 1191395 h 1276933"/>
                <a:gd name="connsiteX10" fmla="*/ 446520 w 2550571"/>
                <a:gd name="connsiteY10"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50571" h="1276933">
                  <a:moveTo>
                    <a:pt x="446520" y="1276933"/>
                  </a:moveTo>
                  <a:lnTo>
                    <a:pt x="0" y="1276933"/>
                  </a:lnTo>
                  <a:cubicBezTo>
                    <a:pt x="0" y="571703"/>
                    <a:pt x="571703" y="0"/>
                    <a:pt x="1276934" y="0"/>
                  </a:cubicBezTo>
                  <a:cubicBezTo>
                    <a:pt x="1938088" y="0"/>
                    <a:pt x="2481883" y="502474"/>
                    <a:pt x="2547274" y="1146375"/>
                  </a:cubicBezTo>
                  <a:lnTo>
                    <a:pt x="2550571" y="1211653"/>
                  </a:lnTo>
                  <a:lnTo>
                    <a:pt x="2540896" y="1148260"/>
                  </a:lnTo>
                  <a:cubicBezTo>
                    <a:pt x="2506876" y="982010"/>
                    <a:pt x="2408240" y="839296"/>
                    <a:pt x="2272374" y="747507"/>
                  </a:cubicBezTo>
                  <a:lnTo>
                    <a:pt x="2233307" y="726303"/>
                  </a:lnTo>
                  <a:lnTo>
                    <a:pt x="2234634" y="724005"/>
                  </a:lnTo>
                  <a:cubicBezTo>
                    <a:pt x="1623887" y="371390"/>
                    <a:pt x="842926" y="580648"/>
                    <a:pt x="490310" y="1191395"/>
                  </a:cubicBezTo>
                  <a:lnTo>
                    <a:pt x="446520" y="1276933"/>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E5E"/>
                </a:solidFill>
                <a:effectLst/>
                <a:uLnTx/>
                <a:uFillTx/>
                <a:latin typeface="Arial" panose="020B0604020202020204" pitchFamily="34" charset="0"/>
                <a:cs typeface="Arial" panose="020B0604020202020204" pitchFamily="34" charset="0"/>
              </a:endParaRPr>
            </a:p>
          </p:txBody>
        </p:sp>
        <p:sp>
          <p:nvSpPr>
            <p:cNvPr id="173" name="Freeform: Shape 58">
              <a:extLst>
                <a:ext uri="{FF2B5EF4-FFF2-40B4-BE49-F238E27FC236}">
                  <a16:creationId xmlns:a16="http://schemas.microsoft.com/office/drawing/2014/main" id="{39614C96-592A-0341-9C0A-44270B3BA309}"/>
                </a:ext>
              </a:extLst>
            </p:cNvPr>
            <p:cNvSpPr>
              <a:spLocks noChangeAspect="1"/>
            </p:cNvSpPr>
            <p:nvPr/>
          </p:nvSpPr>
          <p:spPr>
            <a:xfrm rot="7200000">
              <a:off x="4170284" y="2667977"/>
              <a:ext cx="2553867" cy="1276933"/>
            </a:xfrm>
            <a:custGeom>
              <a:avLst/>
              <a:gdLst>
                <a:gd name="connsiteX0" fmla="*/ 2205014 w 2553867"/>
                <a:gd name="connsiteY0" fmla="*/ 708960 h 1276933"/>
                <a:gd name="connsiteX1" fmla="*/ 2233307 w 2553867"/>
                <a:gd name="connsiteY1" fmla="*/ 726303 h 1276933"/>
                <a:gd name="connsiteX2" fmla="*/ 2233307 w 2553867"/>
                <a:gd name="connsiteY2" fmla="*/ 726303 h 1276933"/>
                <a:gd name="connsiteX3" fmla="*/ 1972040 w 2553867"/>
                <a:gd name="connsiteY3" fmla="*/ 641999 h 1276933"/>
                <a:gd name="connsiteX4" fmla="*/ 1990413 w 2553867"/>
                <a:gd name="connsiteY4" fmla="*/ 642851 h 1276933"/>
                <a:gd name="connsiteX5" fmla="*/ 2080632 w 2553867"/>
                <a:gd name="connsiteY5" fmla="*/ 660219 h 1276933"/>
                <a:gd name="connsiteX6" fmla="*/ 0 w 2553867"/>
                <a:gd name="connsiteY6" fmla="*/ 1276933 h 1276933"/>
                <a:gd name="connsiteX7" fmla="*/ 1276934 w 2553867"/>
                <a:gd name="connsiteY7" fmla="*/ 0 h 1276933"/>
                <a:gd name="connsiteX8" fmla="*/ 2553867 w 2553867"/>
                <a:gd name="connsiteY8" fmla="*/ 1276933 h 1276933"/>
                <a:gd name="connsiteX9" fmla="*/ 2551214 w 2553867"/>
                <a:gd name="connsiteY9" fmla="*/ 1276933 h 1276933"/>
                <a:gd name="connsiteX10" fmla="*/ 2549137 w 2553867"/>
                <a:gd name="connsiteY10" fmla="*/ 1198012 h 1276933"/>
                <a:gd name="connsiteX11" fmla="*/ 2468329 w 2553867"/>
                <a:gd name="connsiteY11" fmla="*/ 957701 h 1276933"/>
                <a:gd name="connsiteX12" fmla="*/ 2300617 w 2553867"/>
                <a:gd name="connsiteY12" fmla="*/ 767563 h 1276933"/>
                <a:gd name="connsiteX13" fmla="*/ 2233307 w 2553867"/>
                <a:gd name="connsiteY13" fmla="*/ 726303 h 1276933"/>
                <a:gd name="connsiteX14" fmla="*/ 2234634 w 2553867"/>
                <a:gd name="connsiteY14" fmla="*/ 724005 h 1276933"/>
                <a:gd name="connsiteX15" fmla="*/ 2203844 w 2553867"/>
                <a:gd name="connsiteY15" fmla="*/ 708243 h 1276933"/>
                <a:gd name="connsiteX16" fmla="*/ 2195411 w 2553867"/>
                <a:gd name="connsiteY16" fmla="*/ 703073 h 1276933"/>
                <a:gd name="connsiteX17" fmla="*/ 2189257 w 2553867"/>
                <a:gd name="connsiteY17" fmla="*/ 700775 h 1276933"/>
                <a:gd name="connsiteX18" fmla="*/ 2118270 w 2553867"/>
                <a:gd name="connsiteY18" fmla="*/ 664435 h 1276933"/>
                <a:gd name="connsiteX19" fmla="*/ 490310 w 2553867"/>
                <a:gd name="connsiteY19" fmla="*/ 1191395 h 1276933"/>
                <a:gd name="connsiteX20" fmla="*/ 448532 w 2553867"/>
                <a:gd name="connsiteY20"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2080632 w 2553867"/>
                <a:gd name="connsiteY4" fmla="*/ 660219 h 1276933"/>
                <a:gd name="connsiteX5" fmla="*/ 1990413 w 2553867"/>
                <a:gd name="connsiteY5" fmla="*/ 642851 h 1276933"/>
                <a:gd name="connsiteX6" fmla="*/ 2080632 w 2553867"/>
                <a:gd name="connsiteY6" fmla="*/ 660219 h 1276933"/>
                <a:gd name="connsiteX7" fmla="*/ 0 w 2553867"/>
                <a:gd name="connsiteY7" fmla="*/ 1276933 h 1276933"/>
                <a:gd name="connsiteX8" fmla="*/ 1276934 w 2553867"/>
                <a:gd name="connsiteY8" fmla="*/ 0 h 1276933"/>
                <a:gd name="connsiteX9" fmla="*/ 2553867 w 2553867"/>
                <a:gd name="connsiteY9" fmla="*/ 1276933 h 1276933"/>
                <a:gd name="connsiteX10" fmla="*/ 2551214 w 2553867"/>
                <a:gd name="connsiteY10" fmla="*/ 1276933 h 1276933"/>
                <a:gd name="connsiteX11" fmla="*/ 2549137 w 2553867"/>
                <a:gd name="connsiteY11" fmla="*/ 1198012 h 1276933"/>
                <a:gd name="connsiteX12" fmla="*/ 2468329 w 2553867"/>
                <a:gd name="connsiteY12" fmla="*/ 957701 h 1276933"/>
                <a:gd name="connsiteX13" fmla="*/ 2300617 w 2553867"/>
                <a:gd name="connsiteY13" fmla="*/ 767563 h 1276933"/>
                <a:gd name="connsiteX14" fmla="*/ 2233307 w 2553867"/>
                <a:gd name="connsiteY14" fmla="*/ 726303 h 1276933"/>
                <a:gd name="connsiteX15" fmla="*/ 2234634 w 2553867"/>
                <a:gd name="connsiteY15" fmla="*/ 724005 h 1276933"/>
                <a:gd name="connsiteX16" fmla="*/ 2203844 w 2553867"/>
                <a:gd name="connsiteY16" fmla="*/ 708243 h 1276933"/>
                <a:gd name="connsiteX17" fmla="*/ 2195411 w 2553867"/>
                <a:gd name="connsiteY17" fmla="*/ 703073 h 1276933"/>
                <a:gd name="connsiteX18" fmla="*/ 2189257 w 2553867"/>
                <a:gd name="connsiteY18" fmla="*/ 700775 h 1276933"/>
                <a:gd name="connsiteX19" fmla="*/ 2118270 w 2553867"/>
                <a:gd name="connsiteY19" fmla="*/ 664435 h 1276933"/>
                <a:gd name="connsiteX20" fmla="*/ 490310 w 2553867"/>
                <a:gd name="connsiteY20" fmla="*/ 1191395 h 1276933"/>
                <a:gd name="connsiteX21" fmla="*/ 448532 w 2553867"/>
                <a:gd name="connsiteY21" fmla="*/ 1276933 h 1276933"/>
                <a:gd name="connsiteX22" fmla="*/ 0 w 2553867"/>
                <a:gd name="connsiteY22"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0 w 2553867"/>
                <a:gd name="connsiteY4" fmla="*/ 1276933 h 1276933"/>
                <a:gd name="connsiteX5" fmla="*/ 1276934 w 2553867"/>
                <a:gd name="connsiteY5" fmla="*/ 0 h 1276933"/>
                <a:gd name="connsiteX6" fmla="*/ 2553867 w 2553867"/>
                <a:gd name="connsiteY6" fmla="*/ 1276933 h 1276933"/>
                <a:gd name="connsiteX7" fmla="*/ 2551214 w 2553867"/>
                <a:gd name="connsiteY7" fmla="*/ 1276933 h 1276933"/>
                <a:gd name="connsiteX8" fmla="*/ 2549137 w 2553867"/>
                <a:gd name="connsiteY8" fmla="*/ 1198012 h 1276933"/>
                <a:gd name="connsiteX9" fmla="*/ 2468329 w 2553867"/>
                <a:gd name="connsiteY9" fmla="*/ 957701 h 1276933"/>
                <a:gd name="connsiteX10" fmla="*/ 2300617 w 2553867"/>
                <a:gd name="connsiteY10" fmla="*/ 767563 h 1276933"/>
                <a:gd name="connsiteX11" fmla="*/ 2233307 w 2553867"/>
                <a:gd name="connsiteY11" fmla="*/ 726303 h 1276933"/>
                <a:gd name="connsiteX12" fmla="*/ 2234634 w 2553867"/>
                <a:gd name="connsiteY12" fmla="*/ 724005 h 1276933"/>
                <a:gd name="connsiteX13" fmla="*/ 2203844 w 2553867"/>
                <a:gd name="connsiteY13" fmla="*/ 708243 h 1276933"/>
                <a:gd name="connsiteX14" fmla="*/ 2195411 w 2553867"/>
                <a:gd name="connsiteY14" fmla="*/ 703073 h 1276933"/>
                <a:gd name="connsiteX15" fmla="*/ 2189257 w 2553867"/>
                <a:gd name="connsiteY15" fmla="*/ 700775 h 1276933"/>
                <a:gd name="connsiteX16" fmla="*/ 2118270 w 2553867"/>
                <a:gd name="connsiteY16" fmla="*/ 664435 h 1276933"/>
                <a:gd name="connsiteX17" fmla="*/ 490310 w 2553867"/>
                <a:gd name="connsiteY17" fmla="*/ 1191395 h 1276933"/>
                <a:gd name="connsiteX18" fmla="*/ 448532 w 2553867"/>
                <a:gd name="connsiteY18" fmla="*/ 1276933 h 1276933"/>
                <a:gd name="connsiteX19" fmla="*/ 0 w 2553867"/>
                <a:gd name="connsiteY19"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3867" h="1276933">
                  <a:moveTo>
                    <a:pt x="2205014" y="708960"/>
                  </a:moveTo>
                  <a:lnTo>
                    <a:pt x="2233307" y="726303"/>
                  </a:lnTo>
                  <a:lnTo>
                    <a:pt x="2233307" y="726303"/>
                  </a:lnTo>
                  <a:lnTo>
                    <a:pt x="2205014" y="708960"/>
                  </a:lnTo>
                  <a:close/>
                  <a:moveTo>
                    <a:pt x="0" y="1276933"/>
                  </a:moveTo>
                  <a:cubicBezTo>
                    <a:pt x="0" y="571703"/>
                    <a:pt x="571703" y="0"/>
                    <a:pt x="1276934" y="0"/>
                  </a:cubicBezTo>
                  <a:cubicBezTo>
                    <a:pt x="1982164" y="0"/>
                    <a:pt x="2553867" y="571703"/>
                    <a:pt x="2553867" y="1276933"/>
                  </a:cubicBezTo>
                  <a:lnTo>
                    <a:pt x="2551214" y="1276933"/>
                  </a:lnTo>
                  <a:cubicBezTo>
                    <a:pt x="2550522" y="1250626"/>
                    <a:pt x="2549829" y="1224319"/>
                    <a:pt x="2549137" y="1198012"/>
                  </a:cubicBezTo>
                  <a:cubicBezTo>
                    <a:pt x="2538924" y="1115706"/>
                    <a:pt x="2512406" y="1034043"/>
                    <a:pt x="2468329" y="957701"/>
                  </a:cubicBezTo>
                  <a:cubicBezTo>
                    <a:pt x="2424252" y="881357"/>
                    <a:pt x="2366789" y="817560"/>
                    <a:pt x="2300617" y="767563"/>
                  </a:cubicBezTo>
                  <a:lnTo>
                    <a:pt x="2233307" y="726303"/>
                  </a:lnTo>
                  <a:lnTo>
                    <a:pt x="2234634" y="724005"/>
                  </a:lnTo>
                  <a:lnTo>
                    <a:pt x="2203844" y="708243"/>
                  </a:lnTo>
                  <a:lnTo>
                    <a:pt x="2195411" y="703073"/>
                  </a:lnTo>
                  <a:lnTo>
                    <a:pt x="2189257" y="700775"/>
                  </a:lnTo>
                  <a:lnTo>
                    <a:pt x="2118270" y="664435"/>
                  </a:lnTo>
                  <a:cubicBezTo>
                    <a:pt x="1527939" y="399116"/>
                    <a:pt x="820887" y="618819"/>
                    <a:pt x="490310" y="1191395"/>
                  </a:cubicBezTo>
                  <a:lnTo>
                    <a:pt x="448532" y="1276933"/>
                  </a:lnTo>
                  <a:lnTo>
                    <a:pt x="0" y="127693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E5E"/>
                </a:solidFill>
                <a:effectLst/>
                <a:uLnTx/>
                <a:uFillTx/>
                <a:latin typeface="Arial" panose="020B0604020202020204" pitchFamily="34" charset="0"/>
                <a:cs typeface="Arial" panose="020B0604020202020204" pitchFamily="34" charset="0"/>
              </a:endParaRPr>
            </a:p>
          </p:txBody>
        </p:sp>
        <p:sp>
          <p:nvSpPr>
            <p:cNvPr id="174" name="Freeform: Shape 88">
              <a:extLst>
                <a:ext uri="{FF2B5EF4-FFF2-40B4-BE49-F238E27FC236}">
                  <a16:creationId xmlns:a16="http://schemas.microsoft.com/office/drawing/2014/main" id="{82ADC3D9-E90A-1A4A-B307-23F93DB85446}"/>
                </a:ext>
              </a:extLst>
            </p:cNvPr>
            <p:cNvSpPr>
              <a:spLocks noChangeAspect="1"/>
            </p:cNvSpPr>
            <p:nvPr/>
          </p:nvSpPr>
          <p:spPr>
            <a:xfrm rot="18000000">
              <a:off x="2425960" y="3135367"/>
              <a:ext cx="2553868" cy="1276933"/>
            </a:xfrm>
            <a:custGeom>
              <a:avLst/>
              <a:gdLst>
                <a:gd name="connsiteX0" fmla="*/ 2080623 w 2553868"/>
                <a:gd name="connsiteY0" fmla="*/ 660218 h 1276933"/>
                <a:gd name="connsiteX1" fmla="*/ 1972040 w 2553868"/>
                <a:gd name="connsiteY1" fmla="*/ 641998 h 1276933"/>
                <a:gd name="connsiteX2" fmla="*/ 1990413 w 2553868"/>
                <a:gd name="connsiteY2" fmla="*/ 642850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549313 w 2553868"/>
                <a:gd name="connsiteY6" fmla="*/ 1204735 h 1276933"/>
                <a:gd name="connsiteX7" fmla="*/ 2553868 w 2553868"/>
                <a:gd name="connsiteY7" fmla="*/ 1276933 h 1276933"/>
                <a:gd name="connsiteX8" fmla="*/ 2551214 w 2553868"/>
                <a:gd name="connsiteY8" fmla="*/ 1276933 h 1276933"/>
                <a:gd name="connsiteX9" fmla="*/ 2548794 w 2553868"/>
                <a:gd name="connsiteY9" fmla="*/ 1196498 h 1276933"/>
                <a:gd name="connsiteX10" fmla="*/ 2549137 w 2553868"/>
                <a:gd name="connsiteY10" fmla="*/ 1198012 h 1276933"/>
                <a:gd name="connsiteX11" fmla="*/ 2549313 w 2553868"/>
                <a:gd name="connsiteY11" fmla="*/ 1204735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 name="connsiteX0" fmla="*/ 2080623 w 2553868"/>
                <a:gd name="connsiteY0" fmla="*/ 660218 h 1276933"/>
                <a:gd name="connsiteX1" fmla="*/ 1990413 w 2553868"/>
                <a:gd name="connsiteY1" fmla="*/ 642850 h 1276933"/>
                <a:gd name="connsiteX2" fmla="*/ 2080623 w 2553868"/>
                <a:gd name="connsiteY2" fmla="*/ 660218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210189 w 2553868"/>
                <a:gd name="connsiteY6" fmla="*/ 712132 h 1276933"/>
                <a:gd name="connsiteX7" fmla="*/ 2549313 w 2553868"/>
                <a:gd name="connsiteY7" fmla="*/ 1204735 h 1276933"/>
                <a:gd name="connsiteX8" fmla="*/ 2553868 w 2553868"/>
                <a:gd name="connsiteY8" fmla="*/ 1276933 h 1276933"/>
                <a:gd name="connsiteX9" fmla="*/ 2551214 w 2553868"/>
                <a:gd name="connsiteY9" fmla="*/ 1276933 h 1276933"/>
                <a:gd name="connsiteX10" fmla="*/ 2549313 w 2553868"/>
                <a:gd name="connsiteY10" fmla="*/ 1204735 h 1276933"/>
                <a:gd name="connsiteX11" fmla="*/ 2548794 w 2553868"/>
                <a:gd name="connsiteY11" fmla="*/ 1196498 h 1276933"/>
                <a:gd name="connsiteX12" fmla="*/ 2549137 w 2553868"/>
                <a:gd name="connsiteY12" fmla="*/ 1198012 h 1276933"/>
                <a:gd name="connsiteX13" fmla="*/ 2549313 w 2553868"/>
                <a:gd name="connsiteY13" fmla="*/ 1204735 h 1276933"/>
                <a:gd name="connsiteX14" fmla="*/ 2548794 w 2553868"/>
                <a:gd name="connsiteY14" fmla="*/ 1196498 h 1276933"/>
                <a:gd name="connsiteX15" fmla="*/ 2399749 w 2553868"/>
                <a:gd name="connsiteY15" fmla="*/ 668271 h 1276933"/>
                <a:gd name="connsiteX16" fmla="*/ 2543609 w 2553868"/>
                <a:gd name="connsiteY16" fmla="*/ 1114299 h 1276933"/>
                <a:gd name="connsiteX17" fmla="*/ 2548794 w 2553868"/>
                <a:gd name="connsiteY17" fmla="*/ 1196498 h 1276933"/>
                <a:gd name="connsiteX18" fmla="*/ 2521432 w 2553868"/>
                <a:gd name="connsiteY18" fmla="*/ 1075620 h 1276933"/>
                <a:gd name="connsiteX19" fmla="*/ 2468328 w 2553868"/>
                <a:gd name="connsiteY19" fmla="*/ 957700 h 1276933"/>
                <a:gd name="connsiteX20" fmla="*/ 2300616 w 2553868"/>
                <a:gd name="connsiteY20" fmla="*/ 767562 h 1276933"/>
                <a:gd name="connsiteX21" fmla="*/ 2233308 w 2553868"/>
                <a:gd name="connsiteY21" fmla="*/ 726303 h 1276933"/>
                <a:gd name="connsiteX22" fmla="*/ 2234634 w 2553868"/>
                <a:gd name="connsiteY22" fmla="*/ 724005 h 1276933"/>
                <a:gd name="connsiteX23" fmla="*/ 2203856 w 2553868"/>
                <a:gd name="connsiteY23" fmla="*/ 708250 h 1276933"/>
                <a:gd name="connsiteX24" fmla="*/ 2203855 w 2553868"/>
                <a:gd name="connsiteY24" fmla="*/ 708249 h 1276933"/>
                <a:gd name="connsiteX25" fmla="*/ 2203856 w 2553868"/>
                <a:gd name="connsiteY25" fmla="*/ 708249 h 1276933"/>
                <a:gd name="connsiteX26" fmla="*/ 2195411 w 2553868"/>
                <a:gd name="connsiteY26" fmla="*/ 703073 h 1276933"/>
                <a:gd name="connsiteX27" fmla="*/ 2183409 w 2553868"/>
                <a:gd name="connsiteY27" fmla="*/ 698592 h 1276933"/>
                <a:gd name="connsiteX28" fmla="*/ 2189252 w 2553868"/>
                <a:gd name="connsiteY28" fmla="*/ 700773 h 1276933"/>
                <a:gd name="connsiteX29" fmla="*/ 2118271 w 2553868"/>
                <a:gd name="connsiteY29" fmla="*/ 664436 h 1276933"/>
                <a:gd name="connsiteX30" fmla="*/ 490309 w 2553868"/>
                <a:gd name="connsiteY30" fmla="*/ 1191397 h 1276933"/>
                <a:gd name="connsiteX31" fmla="*/ 446522 w 2553868"/>
                <a:gd name="connsiteY31" fmla="*/ 1276933 h 1276933"/>
                <a:gd name="connsiteX32" fmla="*/ 0 w 2553868"/>
                <a:gd name="connsiteY32" fmla="*/ 1276933 h 1276933"/>
                <a:gd name="connsiteX33" fmla="*/ 1276934 w 2553868"/>
                <a:gd name="connsiteY33" fmla="*/ 0 h 1276933"/>
                <a:gd name="connsiteX34" fmla="*/ 2399749 w 2553868"/>
                <a:gd name="connsiteY34" fmla="*/ 668271 h 1276933"/>
                <a:gd name="connsiteX0" fmla="*/ 2210189 w 2553868"/>
                <a:gd name="connsiteY0" fmla="*/ 712132 h 1276933"/>
                <a:gd name="connsiteX1" fmla="*/ 2203856 w 2553868"/>
                <a:gd name="connsiteY1" fmla="*/ 708249 h 1276933"/>
                <a:gd name="connsiteX2" fmla="*/ 2203856 w 2553868"/>
                <a:gd name="connsiteY2" fmla="*/ 708250 h 1276933"/>
                <a:gd name="connsiteX3" fmla="*/ 2210189 w 2553868"/>
                <a:gd name="connsiteY3" fmla="*/ 712132 h 1276933"/>
                <a:gd name="connsiteX4" fmla="*/ 2549313 w 2553868"/>
                <a:gd name="connsiteY4" fmla="*/ 1204735 h 1276933"/>
                <a:gd name="connsiteX5" fmla="*/ 2553868 w 2553868"/>
                <a:gd name="connsiteY5" fmla="*/ 1276933 h 1276933"/>
                <a:gd name="connsiteX6" fmla="*/ 2551214 w 2553868"/>
                <a:gd name="connsiteY6" fmla="*/ 1276933 h 1276933"/>
                <a:gd name="connsiteX7" fmla="*/ 2549313 w 2553868"/>
                <a:gd name="connsiteY7" fmla="*/ 1204735 h 1276933"/>
                <a:gd name="connsiteX8" fmla="*/ 2548794 w 2553868"/>
                <a:gd name="connsiteY8" fmla="*/ 1196498 h 1276933"/>
                <a:gd name="connsiteX9" fmla="*/ 2549137 w 2553868"/>
                <a:gd name="connsiteY9" fmla="*/ 1198012 h 1276933"/>
                <a:gd name="connsiteX10" fmla="*/ 2549313 w 2553868"/>
                <a:gd name="connsiteY10" fmla="*/ 1204735 h 1276933"/>
                <a:gd name="connsiteX11" fmla="*/ 2548794 w 2553868"/>
                <a:gd name="connsiteY11" fmla="*/ 1196498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53868" h="1276933">
                  <a:moveTo>
                    <a:pt x="2210189" y="712132"/>
                  </a:moveTo>
                  <a:lnTo>
                    <a:pt x="2203856" y="708249"/>
                  </a:lnTo>
                  <a:lnTo>
                    <a:pt x="2203856" y="708250"/>
                  </a:lnTo>
                  <a:lnTo>
                    <a:pt x="2210189" y="712132"/>
                  </a:lnTo>
                  <a:close/>
                  <a:moveTo>
                    <a:pt x="2549313" y="1204735"/>
                  </a:moveTo>
                  <a:lnTo>
                    <a:pt x="2553868" y="1276933"/>
                  </a:lnTo>
                  <a:lnTo>
                    <a:pt x="2551214" y="1276933"/>
                  </a:lnTo>
                  <a:cubicBezTo>
                    <a:pt x="2550580" y="1252867"/>
                    <a:pt x="2549947" y="1228801"/>
                    <a:pt x="2549313" y="1204735"/>
                  </a:cubicBezTo>
                  <a:close/>
                  <a:moveTo>
                    <a:pt x="2548794" y="1196498"/>
                  </a:moveTo>
                  <a:cubicBezTo>
                    <a:pt x="2548908" y="1197003"/>
                    <a:pt x="2549023" y="1197507"/>
                    <a:pt x="2549137" y="1198012"/>
                  </a:cubicBezTo>
                  <a:cubicBezTo>
                    <a:pt x="2549196" y="1200253"/>
                    <a:pt x="2549254" y="1202494"/>
                    <a:pt x="2549313" y="1204735"/>
                  </a:cubicBezTo>
                  <a:lnTo>
                    <a:pt x="2548794" y="1196498"/>
                  </a:lnTo>
                  <a:close/>
                  <a:moveTo>
                    <a:pt x="2399749" y="668271"/>
                  </a:moveTo>
                  <a:cubicBezTo>
                    <a:pt x="2473466" y="803971"/>
                    <a:pt x="2523299" y="954527"/>
                    <a:pt x="2543609" y="1114299"/>
                  </a:cubicBezTo>
                  <a:lnTo>
                    <a:pt x="2548794" y="1196498"/>
                  </a:lnTo>
                  <a:lnTo>
                    <a:pt x="2521432" y="1075620"/>
                  </a:lnTo>
                  <a:cubicBezTo>
                    <a:pt x="2508016" y="1035372"/>
                    <a:pt x="2490367" y="995871"/>
                    <a:pt x="2468328" y="957700"/>
                  </a:cubicBezTo>
                  <a:cubicBezTo>
                    <a:pt x="2424251" y="881356"/>
                    <a:pt x="2366788" y="817560"/>
                    <a:pt x="2300616" y="767562"/>
                  </a:cubicBezTo>
                  <a:lnTo>
                    <a:pt x="2233308" y="726303"/>
                  </a:lnTo>
                  <a:lnTo>
                    <a:pt x="2234634" y="724005"/>
                  </a:lnTo>
                  <a:lnTo>
                    <a:pt x="2203856" y="708250"/>
                  </a:lnTo>
                  <a:lnTo>
                    <a:pt x="2203855" y="708249"/>
                  </a:lnTo>
                  <a:lnTo>
                    <a:pt x="2203856" y="708249"/>
                  </a:lnTo>
                  <a:lnTo>
                    <a:pt x="2195411" y="703073"/>
                  </a:lnTo>
                  <a:lnTo>
                    <a:pt x="2183409" y="698592"/>
                  </a:lnTo>
                  <a:lnTo>
                    <a:pt x="2189252" y="700773"/>
                  </a:lnTo>
                  <a:lnTo>
                    <a:pt x="2118271" y="664436"/>
                  </a:lnTo>
                  <a:cubicBezTo>
                    <a:pt x="1527940" y="399116"/>
                    <a:pt x="820887" y="618820"/>
                    <a:pt x="490309" y="1191397"/>
                  </a:cubicBezTo>
                  <a:lnTo>
                    <a:pt x="446522" y="1276933"/>
                  </a:lnTo>
                  <a:lnTo>
                    <a:pt x="0" y="1276933"/>
                  </a:lnTo>
                  <a:cubicBezTo>
                    <a:pt x="0" y="571703"/>
                    <a:pt x="571703" y="0"/>
                    <a:pt x="1276934" y="0"/>
                  </a:cubicBezTo>
                  <a:cubicBezTo>
                    <a:pt x="1761781" y="0"/>
                    <a:pt x="2183514" y="270219"/>
                    <a:pt x="2399749" y="668271"/>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E5E"/>
                </a:solidFill>
                <a:effectLst/>
                <a:uLnTx/>
                <a:uFillTx/>
                <a:latin typeface="Arial" panose="020B0604020202020204" pitchFamily="34" charset="0"/>
                <a:cs typeface="Arial" panose="020B0604020202020204" pitchFamily="34" charset="0"/>
              </a:endParaRPr>
            </a:p>
          </p:txBody>
        </p:sp>
        <p:sp>
          <p:nvSpPr>
            <p:cNvPr id="175" name="Freeform: Shape 89">
              <a:extLst>
                <a:ext uri="{FF2B5EF4-FFF2-40B4-BE49-F238E27FC236}">
                  <a16:creationId xmlns:a16="http://schemas.microsoft.com/office/drawing/2014/main" id="{A7DF30AF-34E4-2B40-BCA0-F2821E99DBA6}"/>
                </a:ext>
              </a:extLst>
            </p:cNvPr>
            <p:cNvSpPr>
              <a:spLocks noChangeAspect="1"/>
            </p:cNvSpPr>
            <p:nvPr/>
          </p:nvSpPr>
          <p:spPr>
            <a:xfrm>
              <a:off x="2659656" y="2263206"/>
              <a:ext cx="2553867" cy="1276933"/>
            </a:xfrm>
            <a:custGeom>
              <a:avLst/>
              <a:gdLst>
                <a:gd name="connsiteX0" fmla="*/ 1276934 w 2553867"/>
                <a:gd name="connsiteY0" fmla="*/ 0 h 1276933"/>
                <a:gd name="connsiteX1" fmla="*/ 2553867 w 2553867"/>
                <a:gd name="connsiteY1" fmla="*/ 1276933 h 1276933"/>
                <a:gd name="connsiteX2" fmla="*/ 2553866 w 2553867"/>
                <a:gd name="connsiteY2" fmla="*/ 1276933 h 1276933"/>
                <a:gd name="connsiteX3" fmla="*/ 2272373 w 2553867"/>
                <a:gd name="connsiteY3" fmla="*/ 747507 h 1276933"/>
                <a:gd name="connsiteX4" fmla="*/ 2233307 w 2553867"/>
                <a:gd name="connsiteY4" fmla="*/ 726303 h 1276933"/>
                <a:gd name="connsiteX5" fmla="*/ 2234634 w 2553867"/>
                <a:gd name="connsiteY5" fmla="*/ 724004 h 1276933"/>
                <a:gd name="connsiteX6" fmla="*/ 2169837 w 2553867"/>
                <a:gd name="connsiteY6" fmla="*/ 691853 h 1276933"/>
                <a:gd name="connsiteX7" fmla="*/ 2163920 w 2553867"/>
                <a:gd name="connsiteY7" fmla="*/ 688641 h 1276933"/>
                <a:gd name="connsiteX8" fmla="*/ 2162436 w 2553867"/>
                <a:gd name="connsiteY8" fmla="*/ 688180 h 1276933"/>
                <a:gd name="connsiteX9" fmla="*/ 2088659 w 2553867"/>
                <a:gd name="connsiteY9" fmla="*/ 651571 h 1276933"/>
                <a:gd name="connsiteX10" fmla="*/ 1630457 w 2553867"/>
                <a:gd name="connsiteY10" fmla="*/ 553144 h 1276933"/>
                <a:gd name="connsiteX11" fmla="*/ 490310 w 2553867"/>
                <a:gd name="connsiteY11" fmla="*/ 1191395 h 1276933"/>
                <a:gd name="connsiteX12" fmla="*/ 446521 w 2553867"/>
                <a:gd name="connsiteY12" fmla="*/ 1276933 h 1276933"/>
                <a:gd name="connsiteX13" fmla="*/ 0 w 2553867"/>
                <a:gd name="connsiteY13" fmla="*/ 1276933 h 1276933"/>
                <a:gd name="connsiteX14" fmla="*/ 1276934 w 2553867"/>
                <a:gd name="connsiteY14" fmla="*/ 0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3867" h="1276933">
                  <a:moveTo>
                    <a:pt x="1276934" y="0"/>
                  </a:moveTo>
                  <a:cubicBezTo>
                    <a:pt x="1982164" y="0"/>
                    <a:pt x="2553867" y="571703"/>
                    <a:pt x="2553867" y="1276933"/>
                  </a:cubicBezTo>
                  <a:lnTo>
                    <a:pt x="2553866" y="1276933"/>
                  </a:lnTo>
                  <a:cubicBezTo>
                    <a:pt x="2553866" y="1056549"/>
                    <a:pt x="2442206" y="862244"/>
                    <a:pt x="2272373" y="747507"/>
                  </a:cubicBezTo>
                  <a:lnTo>
                    <a:pt x="2233307" y="726303"/>
                  </a:lnTo>
                  <a:lnTo>
                    <a:pt x="2234634" y="724004"/>
                  </a:lnTo>
                  <a:lnTo>
                    <a:pt x="2169837" y="691853"/>
                  </a:lnTo>
                  <a:lnTo>
                    <a:pt x="2163920" y="688641"/>
                  </a:lnTo>
                  <a:lnTo>
                    <a:pt x="2162436" y="688180"/>
                  </a:lnTo>
                  <a:lnTo>
                    <a:pt x="2088659" y="651571"/>
                  </a:lnTo>
                  <a:cubicBezTo>
                    <a:pt x="1940138" y="589274"/>
                    <a:pt x="1784835" y="557154"/>
                    <a:pt x="1630457" y="553144"/>
                  </a:cubicBezTo>
                  <a:cubicBezTo>
                    <a:pt x="1177617" y="541383"/>
                    <a:pt x="732734" y="771505"/>
                    <a:pt x="490310" y="1191395"/>
                  </a:cubicBezTo>
                  <a:lnTo>
                    <a:pt x="446521" y="1276933"/>
                  </a:lnTo>
                  <a:lnTo>
                    <a:pt x="0" y="1276933"/>
                  </a:lnTo>
                  <a:cubicBezTo>
                    <a:pt x="0" y="571703"/>
                    <a:pt x="571703" y="0"/>
                    <a:pt x="1276934" y="0"/>
                  </a:cubicBezTo>
                  <a:close/>
                </a:path>
              </a:pathLst>
            </a:custGeom>
            <a:solidFill>
              <a:srgbClr val="FF912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E5E"/>
                </a:solidFill>
                <a:effectLst/>
                <a:uLnTx/>
                <a:uFillTx/>
                <a:latin typeface="Arial" panose="020B0604020202020204" pitchFamily="34" charset="0"/>
                <a:cs typeface="Arial" panose="020B0604020202020204" pitchFamily="34" charset="0"/>
              </a:endParaRPr>
            </a:p>
          </p:txBody>
        </p:sp>
        <p:sp>
          <p:nvSpPr>
            <p:cNvPr id="176" name="Freeform: Shape 90">
              <a:extLst>
                <a:ext uri="{FF2B5EF4-FFF2-40B4-BE49-F238E27FC236}">
                  <a16:creationId xmlns:a16="http://schemas.microsoft.com/office/drawing/2014/main" id="{CED5D56C-03F3-B742-9AE1-F68A07EE5FBA}"/>
                </a:ext>
              </a:extLst>
            </p:cNvPr>
            <p:cNvSpPr>
              <a:spLocks noChangeAspect="1"/>
            </p:cNvSpPr>
            <p:nvPr/>
          </p:nvSpPr>
          <p:spPr>
            <a:xfrm rot="3600000">
              <a:off x="3531818" y="2029511"/>
              <a:ext cx="2553868" cy="1276933"/>
            </a:xfrm>
            <a:custGeom>
              <a:avLst/>
              <a:gdLst>
                <a:gd name="connsiteX0" fmla="*/ 2552124 w 2553868"/>
                <a:gd name="connsiteY0" fmla="*/ 1242388 h 1276933"/>
                <a:gd name="connsiteX1" fmla="*/ 2553868 w 2553868"/>
                <a:gd name="connsiteY1" fmla="*/ 1276933 h 1276933"/>
                <a:gd name="connsiteX2" fmla="*/ 2551215 w 2553868"/>
                <a:gd name="connsiteY2" fmla="*/ 1276933 h 1276933"/>
                <a:gd name="connsiteX3" fmla="*/ 2129055 w 2553868"/>
                <a:gd name="connsiteY3" fmla="*/ 676459 h 1276933"/>
                <a:gd name="connsiteX4" fmla="*/ 2161647 w 2553868"/>
                <a:gd name="connsiteY4" fmla="*/ 687789 h 1276933"/>
                <a:gd name="connsiteX5" fmla="*/ 2234634 w 2553868"/>
                <a:gd name="connsiteY5" fmla="*/ 724005 h 1276933"/>
                <a:gd name="connsiteX6" fmla="*/ 1999796 w 2553868"/>
                <a:gd name="connsiteY6" fmla="*/ 644437 h 1276933"/>
                <a:gd name="connsiteX7" fmla="*/ 2009746 w 2553868"/>
                <a:gd name="connsiteY7" fmla="*/ 645303 h 1276933"/>
                <a:gd name="connsiteX8" fmla="*/ 2086399 w 2553868"/>
                <a:gd name="connsiteY8" fmla="*/ 661632 h 1276933"/>
                <a:gd name="connsiteX9" fmla="*/ 2106260 w 2553868"/>
                <a:gd name="connsiteY9" fmla="*/ 668536 h 1276933"/>
                <a:gd name="connsiteX10" fmla="*/ 1883174 w 2553868"/>
                <a:gd name="connsiteY10" fmla="*/ 640272 h 1276933"/>
                <a:gd name="connsiteX11" fmla="*/ 1932547 w 2553868"/>
                <a:gd name="connsiteY11" fmla="*/ 638575 h 1276933"/>
                <a:gd name="connsiteX12" fmla="*/ 1981796 w 2553868"/>
                <a:gd name="connsiteY12" fmla="*/ 642867 h 1276933"/>
                <a:gd name="connsiteX13" fmla="*/ 1845787 w 2553868"/>
                <a:gd name="connsiteY13" fmla="*/ 642753 h 1276933"/>
                <a:gd name="connsiteX14" fmla="*/ 1855654 w 2553868"/>
                <a:gd name="connsiteY14" fmla="*/ 641218 h 1276933"/>
                <a:gd name="connsiteX15" fmla="*/ 1865414 w 2553868"/>
                <a:gd name="connsiteY15" fmla="*/ 640882 h 1276933"/>
                <a:gd name="connsiteX16" fmla="*/ 1853116 w 2553868"/>
                <a:gd name="connsiteY16" fmla="*/ 642946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999796 w 2553868"/>
                <a:gd name="connsiteY8" fmla="*/ 644437 h 1276933"/>
                <a:gd name="connsiteX9" fmla="*/ 2009746 w 2553868"/>
                <a:gd name="connsiteY9" fmla="*/ 645303 h 1276933"/>
                <a:gd name="connsiteX10" fmla="*/ 2086399 w 2553868"/>
                <a:gd name="connsiteY10" fmla="*/ 661632 h 1276933"/>
                <a:gd name="connsiteX11" fmla="*/ 1999796 w 2553868"/>
                <a:gd name="connsiteY11" fmla="*/ 644437 h 1276933"/>
                <a:gd name="connsiteX12" fmla="*/ 1883174 w 2553868"/>
                <a:gd name="connsiteY12" fmla="*/ 640272 h 1276933"/>
                <a:gd name="connsiteX13" fmla="*/ 1932547 w 2553868"/>
                <a:gd name="connsiteY13" fmla="*/ 638575 h 1276933"/>
                <a:gd name="connsiteX14" fmla="*/ 1981796 w 2553868"/>
                <a:gd name="connsiteY14" fmla="*/ 642867 h 1276933"/>
                <a:gd name="connsiteX15" fmla="*/ 1883174 w 2553868"/>
                <a:gd name="connsiteY15" fmla="*/ 640272 h 1276933"/>
                <a:gd name="connsiteX16" fmla="*/ 1845787 w 2553868"/>
                <a:gd name="connsiteY16" fmla="*/ 642753 h 1276933"/>
                <a:gd name="connsiteX17" fmla="*/ 1855654 w 2553868"/>
                <a:gd name="connsiteY17" fmla="*/ 641218 h 1276933"/>
                <a:gd name="connsiteX18" fmla="*/ 1865414 w 2553868"/>
                <a:gd name="connsiteY18" fmla="*/ 640882 h 1276933"/>
                <a:gd name="connsiteX19" fmla="*/ 1853116 w 2553868"/>
                <a:gd name="connsiteY19" fmla="*/ 642946 h 1276933"/>
                <a:gd name="connsiteX20" fmla="*/ 1845787 w 2553868"/>
                <a:gd name="connsiteY20" fmla="*/ 642753 h 1276933"/>
                <a:gd name="connsiteX21" fmla="*/ 154119 w 2553868"/>
                <a:gd name="connsiteY21" fmla="*/ 668271 h 1276933"/>
                <a:gd name="connsiteX22" fmla="*/ 1276934 w 2553868"/>
                <a:gd name="connsiteY22" fmla="*/ 0 h 1276933"/>
                <a:gd name="connsiteX23" fmla="*/ 2547275 w 2553868"/>
                <a:gd name="connsiteY23" fmla="*/ 1146374 h 1276933"/>
                <a:gd name="connsiteX24" fmla="*/ 2551297 w 2553868"/>
                <a:gd name="connsiteY24" fmla="*/ 1226023 h 1276933"/>
                <a:gd name="connsiteX25" fmla="*/ 2532112 w 2553868"/>
                <a:gd name="connsiteY25" fmla="*/ 1111686 h 1276933"/>
                <a:gd name="connsiteX26" fmla="*/ 2339583 w 2553868"/>
                <a:gd name="connsiteY26" fmla="*/ 799576 h 1276933"/>
                <a:gd name="connsiteX27" fmla="*/ 2234634 w 2553868"/>
                <a:gd name="connsiteY27" fmla="*/ 724005 h 1276933"/>
                <a:gd name="connsiteX28" fmla="*/ 2234634 w 2553868"/>
                <a:gd name="connsiteY28" fmla="*/ 724005 h 1276933"/>
                <a:gd name="connsiteX29" fmla="*/ 490311 w 2553868"/>
                <a:gd name="connsiteY29" fmla="*/ 1191395 h 1276933"/>
                <a:gd name="connsiteX30" fmla="*/ 446522 w 2553868"/>
                <a:gd name="connsiteY30" fmla="*/ 1276933 h 1276933"/>
                <a:gd name="connsiteX31" fmla="*/ 0 w 2553868"/>
                <a:gd name="connsiteY31" fmla="*/ 1276933 h 1276933"/>
                <a:gd name="connsiteX32" fmla="*/ 154119 w 2553868"/>
                <a:gd name="connsiteY3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2086399 w 2553868"/>
                <a:gd name="connsiteY8" fmla="*/ 661632 h 1276933"/>
                <a:gd name="connsiteX9" fmla="*/ 2009746 w 2553868"/>
                <a:gd name="connsiteY9" fmla="*/ 645303 h 1276933"/>
                <a:gd name="connsiteX10" fmla="*/ 2086399 w 2553868"/>
                <a:gd name="connsiteY10" fmla="*/ 661632 h 1276933"/>
                <a:gd name="connsiteX11" fmla="*/ 1883174 w 2553868"/>
                <a:gd name="connsiteY11" fmla="*/ 640272 h 1276933"/>
                <a:gd name="connsiteX12" fmla="*/ 1932547 w 2553868"/>
                <a:gd name="connsiteY12" fmla="*/ 638575 h 1276933"/>
                <a:gd name="connsiteX13" fmla="*/ 1981796 w 2553868"/>
                <a:gd name="connsiteY13" fmla="*/ 642867 h 1276933"/>
                <a:gd name="connsiteX14" fmla="*/ 1883174 w 2553868"/>
                <a:gd name="connsiteY14" fmla="*/ 640272 h 1276933"/>
                <a:gd name="connsiteX15" fmla="*/ 1845787 w 2553868"/>
                <a:gd name="connsiteY15" fmla="*/ 642753 h 1276933"/>
                <a:gd name="connsiteX16" fmla="*/ 1855654 w 2553868"/>
                <a:gd name="connsiteY16" fmla="*/ 641218 h 1276933"/>
                <a:gd name="connsiteX17" fmla="*/ 1865414 w 2553868"/>
                <a:gd name="connsiteY17" fmla="*/ 640882 h 1276933"/>
                <a:gd name="connsiteX18" fmla="*/ 1853116 w 2553868"/>
                <a:gd name="connsiteY18" fmla="*/ 642946 h 1276933"/>
                <a:gd name="connsiteX19" fmla="*/ 1845787 w 2553868"/>
                <a:gd name="connsiteY19" fmla="*/ 642753 h 1276933"/>
                <a:gd name="connsiteX20" fmla="*/ 154119 w 2553868"/>
                <a:gd name="connsiteY20" fmla="*/ 668271 h 1276933"/>
                <a:gd name="connsiteX21" fmla="*/ 1276934 w 2553868"/>
                <a:gd name="connsiteY21" fmla="*/ 0 h 1276933"/>
                <a:gd name="connsiteX22" fmla="*/ 2547275 w 2553868"/>
                <a:gd name="connsiteY22" fmla="*/ 1146374 h 1276933"/>
                <a:gd name="connsiteX23" fmla="*/ 2551297 w 2553868"/>
                <a:gd name="connsiteY23" fmla="*/ 1226023 h 1276933"/>
                <a:gd name="connsiteX24" fmla="*/ 2532112 w 2553868"/>
                <a:gd name="connsiteY24" fmla="*/ 1111686 h 1276933"/>
                <a:gd name="connsiteX25" fmla="*/ 2339583 w 2553868"/>
                <a:gd name="connsiteY25" fmla="*/ 799576 h 1276933"/>
                <a:gd name="connsiteX26" fmla="*/ 2234634 w 2553868"/>
                <a:gd name="connsiteY26" fmla="*/ 724005 h 1276933"/>
                <a:gd name="connsiteX27" fmla="*/ 2234634 w 2553868"/>
                <a:gd name="connsiteY27" fmla="*/ 724005 h 1276933"/>
                <a:gd name="connsiteX28" fmla="*/ 490311 w 2553868"/>
                <a:gd name="connsiteY28" fmla="*/ 1191395 h 1276933"/>
                <a:gd name="connsiteX29" fmla="*/ 446522 w 2553868"/>
                <a:gd name="connsiteY29" fmla="*/ 1276933 h 1276933"/>
                <a:gd name="connsiteX30" fmla="*/ 0 w 2553868"/>
                <a:gd name="connsiteY30" fmla="*/ 1276933 h 1276933"/>
                <a:gd name="connsiteX31" fmla="*/ 154119 w 2553868"/>
                <a:gd name="connsiteY31"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981796 w 2553868"/>
                <a:gd name="connsiteY10" fmla="*/ 642867 h 1276933"/>
                <a:gd name="connsiteX11" fmla="*/ 1883174 w 2553868"/>
                <a:gd name="connsiteY11" fmla="*/ 640272 h 1276933"/>
                <a:gd name="connsiteX12" fmla="*/ 1845787 w 2553868"/>
                <a:gd name="connsiteY12" fmla="*/ 642753 h 1276933"/>
                <a:gd name="connsiteX13" fmla="*/ 1855654 w 2553868"/>
                <a:gd name="connsiteY13" fmla="*/ 641218 h 1276933"/>
                <a:gd name="connsiteX14" fmla="*/ 1865414 w 2553868"/>
                <a:gd name="connsiteY14" fmla="*/ 640882 h 1276933"/>
                <a:gd name="connsiteX15" fmla="*/ 1853116 w 2553868"/>
                <a:gd name="connsiteY15" fmla="*/ 642946 h 1276933"/>
                <a:gd name="connsiteX16" fmla="*/ 1845787 w 2553868"/>
                <a:gd name="connsiteY16" fmla="*/ 642753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883174 w 2553868"/>
                <a:gd name="connsiteY10" fmla="*/ 640272 h 1276933"/>
                <a:gd name="connsiteX11" fmla="*/ 1845787 w 2553868"/>
                <a:gd name="connsiteY11" fmla="*/ 642753 h 1276933"/>
                <a:gd name="connsiteX12" fmla="*/ 1855654 w 2553868"/>
                <a:gd name="connsiteY12" fmla="*/ 641218 h 1276933"/>
                <a:gd name="connsiteX13" fmla="*/ 1865414 w 2553868"/>
                <a:gd name="connsiteY13" fmla="*/ 640882 h 1276933"/>
                <a:gd name="connsiteX14" fmla="*/ 1853116 w 2553868"/>
                <a:gd name="connsiteY14" fmla="*/ 642946 h 1276933"/>
                <a:gd name="connsiteX15" fmla="*/ 1845787 w 2553868"/>
                <a:gd name="connsiteY15" fmla="*/ 642753 h 1276933"/>
                <a:gd name="connsiteX16" fmla="*/ 154119 w 2553868"/>
                <a:gd name="connsiteY16" fmla="*/ 668271 h 1276933"/>
                <a:gd name="connsiteX17" fmla="*/ 1276934 w 2553868"/>
                <a:gd name="connsiteY17" fmla="*/ 0 h 1276933"/>
                <a:gd name="connsiteX18" fmla="*/ 2547275 w 2553868"/>
                <a:gd name="connsiteY18" fmla="*/ 1146374 h 1276933"/>
                <a:gd name="connsiteX19" fmla="*/ 2551297 w 2553868"/>
                <a:gd name="connsiteY19" fmla="*/ 1226023 h 1276933"/>
                <a:gd name="connsiteX20" fmla="*/ 2532112 w 2553868"/>
                <a:gd name="connsiteY20" fmla="*/ 1111686 h 1276933"/>
                <a:gd name="connsiteX21" fmla="*/ 2339583 w 2553868"/>
                <a:gd name="connsiteY21" fmla="*/ 799576 h 1276933"/>
                <a:gd name="connsiteX22" fmla="*/ 2234634 w 2553868"/>
                <a:gd name="connsiteY22" fmla="*/ 724005 h 1276933"/>
                <a:gd name="connsiteX23" fmla="*/ 2234634 w 2553868"/>
                <a:gd name="connsiteY23" fmla="*/ 724005 h 1276933"/>
                <a:gd name="connsiteX24" fmla="*/ 490311 w 2553868"/>
                <a:gd name="connsiteY24" fmla="*/ 1191395 h 1276933"/>
                <a:gd name="connsiteX25" fmla="*/ 446522 w 2553868"/>
                <a:gd name="connsiteY25" fmla="*/ 1276933 h 1276933"/>
                <a:gd name="connsiteX26" fmla="*/ 0 w 2553868"/>
                <a:gd name="connsiteY26" fmla="*/ 1276933 h 1276933"/>
                <a:gd name="connsiteX27" fmla="*/ 154119 w 2553868"/>
                <a:gd name="connsiteY27"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53116 w 2553868"/>
                <a:gd name="connsiteY11" fmla="*/ 642946 h 1276933"/>
                <a:gd name="connsiteX12" fmla="*/ 1845787 w 2553868"/>
                <a:gd name="connsiteY12" fmla="*/ 642753 h 1276933"/>
                <a:gd name="connsiteX13" fmla="*/ 154119 w 2553868"/>
                <a:gd name="connsiteY13" fmla="*/ 668271 h 1276933"/>
                <a:gd name="connsiteX14" fmla="*/ 1276934 w 2553868"/>
                <a:gd name="connsiteY14" fmla="*/ 0 h 1276933"/>
                <a:gd name="connsiteX15" fmla="*/ 2547275 w 2553868"/>
                <a:gd name="connsiteY15" fmla="*/ 1146374 h 1276933"/>
                <a:gd name="connsiteX16" fmla="*/ 2551297 w 2553868"/>
                <a:gd name="connsiteY16" fmla="*/ 1226023 h 1276933"/>
                <a:gd name="connsiteX17" fmla="*/ 2532112 w 2553868"/>
                <a:gd name="connsiteY17" fmla="*/ 1111686 h 1276933"/>
                <a:gd name="connsiteX18" fmla="*/ 2339583 w 2553868"/>
                <a:gd name="connsiteY18" fmla="*/ 799576 h 1276933"/>
                <a:gd name="connsiteX19" fmla="*/ 2234634 w 2553868"/>
                <a:gd name="connsiteY19" fmla="*/ 724005 h 1276933"/>
                <a:gd name="connsiteX20" fmla="*/ 2234634 w 2553868"/>
                <a:gd name="connsiteY20" fmla="*/ 724005 h 1276933"/>
                <a:gd name="connsiteX21" fmla="*/ 490311 w 2553868"/>
                <a:gd name="connsiteY21" fmla="*/ 1191395 h 1276933"/>
                <a:gd name="connsiteX22" fmla="*/ 446522 w 2553868"/>
                <a:gd name="connsiteY22" fmla="*/ 1276933 h 1276933"/>
                <a:gd name="connsiteX23" fmla="*/ 0 w 2553868"/>
                <a:gd name="connsiteY23" fmla="*/ 1276933 h 1276933"/>
                <a:gd name="connsiteX24" fmla="*/ 154119 w 2553868"/>
                <a:gd name="connsiteY24"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45787 w 2553868"/>
                <a:gd name="connsiteY11" fmla="*/ 642753 h 1276933"/>
                <a:gd name="connsiteX12" fmla="*/ 154119 w 2553868"/>
                <a:gd name="connsiteY12" fmla="*/ 668271 h 1276933"/>
                <a:gd name="connsiteX13" fmla="*/ 1276934 w 2553868"/>
                <a:gd name="connsiteY13" fmla="*/ 0 h 1276933"/>
                <a:gd name="connsiteX14" fmla="*/ 2547275 w 2553868"/>
                <a:gd name="connsiteY14" fmla="*/ 1146374 h 1276933"/>
                <a:gd name="connsiteX15" fmla="*/ 2551297 w 2553868"/>
                <a:gd name="connsiteY15" fmla="*/ 1226023 h 1276933"/>
                <a:gd name="connsiteX16" fmla="*/ 2532112 w 2553868"/>
                <a:gd name="connsiteY16" fmla="*/ 1111686 h 1276933"/>
                <a:gd name="connsiteX17" fmla="*/ 2339583 w 2553868"/>
                <a:gd name="connsiteY17" fmla="*/ 799576 h 1276933"/>
                <a:gd name="connsiteX18" fmla="*/ 2234634 w 2553868"/>
                <a:gd name="connsiteY18" fmla="*/ 724005 h 1276933"/>
                <a:gd name="connsiteX19" fmla="*/ 2234634 w 2553868"/>
                <a:gd name="connsiteY19" fmla="*/ 724005 h 1276933"/>
                <a:gd name="connsiteX20" fmla="*/ 490311 w 2553868"/>
                <a:gd name="connsiteY20" fmla="*/ 1191395 h 1276933"/>
                <a:gd name="connsiteX21" fmla="*/ 446522 w 2553868"/>
                <a:gd name="connsiteY21" fmla="*/ 1276933 h 1276933"/>
                <a:gd name="connsiteX22" fmla="*/ 0 w 2553868"/>
                <a:gd name="connsiteY22" fmla="*/ 1276933 h 1276933"/>
                <a:gd name="connsiteX23" fmla="*/ 154119 w 2553868"/>
                <a:gd name="connsiteY23"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45787 w 2553868"/>
                <a:gd name="connsiteY10" fmla="*/ 642753 h 1276933"/>
                <a:gd name="connsiteX11" fmla="*/ 154119 w 2553868"/>
                <a:gd name="connsiteY11" fmla="*/ 668271 h 1276933"/>
                <a:gd name="connsiteX12" fmla="*/ 1276934 w 2553868"/>
                <a:gd name="connsiteY12" fmla="*/ 0 h 1276933"/>
                <a:gd name="connsiteX13" fmla="*/ 2547275 w 2553868"/>
                <a:gd name="connsiteY13" fmla="*/ 1146374 h 1276933"/>
                <a:gd name="connsiteX14" fmla="*/ 2551297 w 2553868"/>
                <a:gd name="connsiteY14" fmla="*/ 1226023 h 1276933"/>
                <a:gd name="connsiteX15" fmla="*/ 2532112 w 2553868"/>
                <a:gd name="connsiteY15" fmla="*/ 1111686 h 1276933"/>
                <a:gd name="connsiteX16" fmla="*/ 2339583 w 2553868"/>
                <a:gd name="connsiteY16" fmla="*/ 799576 h 1276933"/>
                <a:gd name="connsiteX17" fmla="*/ 2234634 w 2553868"/>
                <a:gd name="connsiteY17" fmla="*/ 724005 h 1276933"/>
                <a:gd name="connsiteX18" fmla="*/ 2234634 w 2553868"/>
                <a:gd name="connsiteY18" fmla="*/ 724005 h 1276933"/>
                <a:gd name="connsiteX19" fmla="*/ 490311 w 2553868"/>
                <a:gd name="connsiteY19" fmla="*/ 1191395 h 1276933"/>
                <a:gd name="connsiteX20" fmla="*/ 446522 w 2553868"/>
                <a:gd name="connsiteY20" fmla="*/ 1276933 h 1276933"/>
                <a:gd name="connsiteX21" fmla="*/ 0 w 2553868"/>
                <a:gd name="connsiteY21" fmla="*/ 1276933 h 1276933"/>
                <a:gd name="connsiteX22" fmla="*/ 154119 w 2553868"/>
                <a:gd name="connsiteY2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54119 w 2553868"/>
                <a:gd name="connsiteY8" fmla="*/ 668271 h 1276933"/>
                <a:gd name="connsiteX9" fmla="*/ 1276934 w 2553868"/>
                <a:gd name="connsiteY9" fmla="*/ 0 h 1276933"/>
                <a:gd name="connsiteX10" fmla="*/ 2547275 w 2553868"/>
                <a:gd name="connsiteY10" fmla="*/ 1146374 h 1276933"/>
                <a:gd name="connsiteX11" fmla="*/ 2551297 w 2553868"/>
                <a:gd name="connsiteY11" fmla="*/ 1226023 h 1276933"/>
                <a:gd name="connsiteX12" fmla="*/ 2532112 w 2553868"/>
                <a:gd name="connsiteY12" fmla="*/ 1111686 h 1276933"/>
                <a:gd name="connsiteX13" fmla="*/ 2339583 w 2553868"/>
                <a:gd name="connsiteY13" fmla="*/ 799576 h 1276933"/>
                <a:gd name="connsiteX14" fmla="*/ 2234634 w 2553868"/>
                <a:gd name="connsiteY14" fmla="*/ 724005 h 1276933"/>
                <a:gd name="connsiteX15" fmla="*/ 2234634 w 2553868"/>
                <a:gd name="connsiteY15" fmla="*/ 724005 h 1276933"/>
                <a:gd name="connsiteX16" fmla="*/ 490311 w 2553868"/>
                <a:gd name="connsiteY16" fmla="*/ 1191395 h 1276933"/>
                <a:gd name="connsiteX17" fmla="*/ 446522 w 2553868"/>
                <a:gd name="connsiteY17" fmla="*/ 1276933 h 1276933"/>
                <a:gd name="connsiteX18" fmla="*/ 0 w 2553868"/>
                <a:gd name="connsiteY18" fmla="*/ 1276933 h 1276933"/>
                <a:gd name="connsiteX19" fmla="*/ 154119 w 2553868"/>
                <a:gd name="connsiteY19"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234634 w 2553868"/>
                <a:gd name="connsiteY4" fmla="*/ 724005 h 1276933"/>
                <a:gd name="connsiteX5" fmla="*/ 2161647 w 2553868"/>
                <a:gd name="connsiteY5" fmla="*/ 687789 h 1276933"/>
                <a:gd name="connsiteX6" fmla="*/ 2234634 w 2553868"/>
                <a:gd name="connsiteY6" fmla="*/ 724005 h 1276933"/>
                <a:gd name="connsiteX7" fmla="*/ 154119 w 2553868"/>
                <a:gd name="connsiteY7" fmla="*/ 668271 h 1276933"/>
                <a:gd name="connsiteX8" fmla="*/ 1276934 w 2553868"/>
                <a:gd name="connsiteY8" fmla="*/ 0 h 1276933"/>
                <a:gd name="connsiteX9" fmla="*/ 2547275 w 2553868"/>
                <a:gd name="connsiteY9" fmla="*/ 1146374 h 1276933"/>
                <a:gd name="connsiteX10" fmla="*/ 2551297 w 2553868"/>
                <a:gd name="connsiteY10" fmla="*/ 1226023 h 1276933"/>
                <a:gd name="connsiteX11" fmla="*/ 2532112 w 2553868"/>
                <a:gd name="connsiteY11" fmla="*/ 1111686 h 1276933"/>
                <a:gd name="connsiteX12" fmla="*/ 2339583 w 2553868"/>
                <a:gd name="connsiteY12" fmla="*/ 799576 h 1276933"/>
                <a:gd name="connsiteX13" fmla="*/ 2234634 w 2553868"/>
                <a:gd name="connsiteY13" fmla="*/ 724005 h 1276933"/>
                <a:gd name="connsiteX14" fmla="*/ 2234634 w 2553868"/>
                <a:gd name="connsiteY14" fmla="*/ 724005 h 1276933"/>
                <a:gd name="connsiteX15" fmla="*/ 490311 w 2553868"/>
                <a:gd name="connsiteY15" fmla="*/ 1191395 h 1276933"/>
                <a:gd name="connsiteX16" fmla="*/ 446522 w 2553868"/>
                <a:gd name="connsiteY16" fmla="*/ 1276933 h 1276933"/>
                <a:gd name="connsiteX17" fmla="*/ 0 w 2553868"/>
                <a:gd name="connsiteY17" fmla="*/ 1276933 h 1276933"/>
                <a:gd name="connsiteX18" fmla="*/ 154119 w 2553868"/>
                <a:gd name="connsiteY18"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3868" h="1276933">
                  <a:moveTo>
                    <a:pt x="2552124" y="1242388"/>
                  </a:moveTo>
                  <a:lnTo>
                    <a:pt x="2553868" y="1276933"/>
                  </a:lnTo>
                  <a:lnTo>
                    <a:pt x="2551215" y="1276933"/>
                  </a:lnTo>
                  <a:lnTo>
                    <a:pt x="2552124" y="1242388"/>
                  </a:lnTo>
                  <a:close/>
                  <a:moveTo>
                    <a:pt x="2234634" y="724005"/>
                  </a:moveTo>
                  <a:lnTo>
                    <a:pt x="2161647" y="687789"/>
                  </a:lnTo>
                  <a:lnTo>
                    <a:pt x="2234634" y="724005"/>
                  </a:lnTo>
                  <a:close/>
                  <a:moveTo>
                    <a:pt x="154119" y="668271"/>
                  </a:moveTo>
                  <a:cubicBezTo>
                    <a:pt x="370354" y="270219"/>
                    <a:pt x="792087" y="0"/>
                    <a:pt x="1276934" y="0"/>
                  </a:cubicBezTo>
                  <a:cubicBezTo>
                    <a:pt x="1938088" y="0"/>
                    <a:pt x="2481883" y="502474"/>
                    <a:pt x="2547275" y="1146374"/>
                  </a:cubicBezTo>
                  <a:lnTo>
                    <a:pt x="2551297" y="1226023"/>
                  </a:lnTo>
                  <a:lnTo>
                    <a:pt x="2532112" y="1111686"/>
                  </a:lnTo>
                  <a:cubicBezTo>
                    <a:pt x="2500394" y="993314"/>
                    <a:pt x="2434808" y="884016"/>
                    <a:pt x="2339583" y="799576"/>
                  </a:cubicBezTo>
                  <a:lnTo>
                    <a:pt x="2234634" y="724005"/>
                  </a:lnTo>
                  <a:lnTo>
                    <a:pt x="2234634" y="724005"/>
                  </a:lnTo>
                  <a:cubicBezTo>
                    <a:pt x="1623887" y="371390"/>
                    <a:pt x="842926" y="580648"/>
                    <a:pt x="490311" y="1191395"/>
                  </a:cubicBezTo>
                  <a:lnTo>
                    <a:pt x="446522" y="1276933"/>
                  </a:lnTo>
                  <a:lnTo>
                    <a:pt x="0" y="1276933"/>
                  </a:lnTo>
                  <a:cubicBezTo>
                    <a:pt x="0" y="1056549"/>
                    <a:pt x="55830" y="849204"/>
                    <a:pt x="154119" y="668271"/>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E5E"/>
                </a:solidFill>
                <a:effectLst/>
                <a:uLnTx/>
                <a:uFillTx/>
                <a:latin typeface="Arial" panose="020B0604020202020204" pitchFamily="34" charset="0"/>
                <a:cs typeface="Arial" panose="020B0604020202020204" pitchFamily="34" charset="0"/>
              </a:endParaRPr>
            </a:p>
          </p:txBody>
        </p:sp>
        <p:sp>
          <p:nvSpPr>
            <p:cNvPr id="177" name="Oval 176">
              <a:extLst>
                <a:ext uri="{FF2B5EF4-FFF2-40B4-BE49-F238E27FC236}">
                  <a16:creationId xmlns:a16="http://schemas.microsoft.com/office/drawing/2014/main" id="{2FA3DCF4-ECAF-334D-B76C-A12831510F16}"/>
                </a:ext>
              </a:extLst>
            </p:cNvPr>
            <p:cNvSpPr/>
            <p:nvPr/>
          </p:nvSpPr>
          <p:spPr>
            <a:xfrm>
              <a:off x="3930009" y="2895092"/>
              <a:ext cx="1290092" cy="12900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2"/>
                  </a:solidFill>
                  <a:effectLst/>
                  <a:uLnTx/>
                  <a:uFillTx/>
                  <a:latin typeface="Arial" panose="020B0604020202020204" pitchFamily="34" charset="0"/>
                  <a:cs typeface="Arial" panose="020B0604020202020204" pitchFamily="34" charset="0"/>
                </a:rPr>
                <a:t>14.10</a:t>
              </a:r>
            </a:p>
          </p:txBody>
        </p:sp>
        <p:sp>
          <p:nvSpPr>
            <p:cNvPr id="178" name="Rectangle 177">
              <a:extLst>
                <a:ext uri="{FF2B5EF4-FFF2-40B4-BE49-F238E27FC236}">
                  <a16:creationId xmlns:a16="http://schemas.microsoft.com/office/drawing/2014/main" id="{3C8AB2DC-7D48-9540-91FD-9AE4BC7ABA7B}"/>
                </a:ext>
              </a:extLst>
            </p:cNvPr>
            <p:cNvSpPr/>
            <p:nvPr/>
          </p:nvSpPr>
          <p:spPr>
            <a:xfrm rot="19800000">
              <a:off x="3140032" y="2747812"/>
              <a:ext cx="1821307" cy="1821307"/>
            </a:xfrm>
            <a:prstGeom prst="rect">
              <a:avLst/>
            </a:prstGeom>
            <a:noFill/>
          </p:spPr>
          <p:txBody>
            <a:bodyPr spcFirstLastPara="1" wrap="none" lIns="51422" tIns="25711" rIns="51422" bIns="25711" numCol="1">
              <a:prstTxWarp prst="textArchUp">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a:ln w="0"/>
                  <a:solidFill>
                    <a:srgbClr val="000000"/>
                  </a:solidFill>
                  <a:effectLst/>
                  <a:uLnTx/>
                  <a:uFillTx/>
                  <a:latin typeface="Arial" panose="020B0604020202020204" pitchFamily="34" charset="0"/>
                  <a:cs typeface="Arial" panose="020B0604020202020204" pitchFamily="34" charset="0"/>
                </a:rPr>
                <a:t>Extensibility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a:ln w="0"/>
                  <a:solidFill>
                    <a:srgbClr val="000000"/>
                  </a:solidFill>
                  <a:effectLst/>
                  <a:uLnTx/>
                  <a:uFillTx/>
                  <a:latin typeface="Arial" panose="020B0604020202020204" pitchFamily="34" charset="0"/>
                  <a:cs typeface="Arial" panose="020B0604020202020204" pitchFamily="34" charset="0"/>
                </a:rPr>
                <a:t>and IoT</a:t>
              </a:r>
            </a:p>
          </p:txBody>
        </p:sp>
        <p:sp>
          <p:nvSpPr>
            <p:cNvPr id="179" name="Rectangle 178">
              <a:extLst>
                <a:ext uri="{FF2B5EF4-FFF2-40B4-BE49-F238E27FC236}">
                  <a16:creationId xmlns:a16="http://schemas.microsoft.com/office/drawing/2014/main" id="{C646940D-70B1-4E49-AB16-F11C329C28C7}"/>
                </a:ext>
              </a:extLst>
            </p:cNvPr>
            <p:cNvSpPr/>
            <p:nvPr/>
          </p:nvSpPr>
          <p:spPr>
            <a:xfrm rot="1800000">
              <a:off x="3328319" y="1987353"/>
              <a:ext cx="1821307" cy="1821307"/>
            </a:xfrm>
            <a:prstGeom prst="rect">
              <a:avLst/>
            </a:prstGeom>
            <a:noFill/>
          </p:spPr>
          <p:txBody>
            <a:bodyPr spcFirstLastPara="1" wrap="none" lIns="51422" tIns="25711" rIns="51422" bIns="25711" numCol="1">
              <a:prstTxWarp prst="textArchUp">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a:ln w="0"/>
                  <a:solidFill>
                    <a:srgbClr val="000E5E"/>
                  </a:solidFill>
                  <a:effectLst/>
                  <a:uLnTx/>
                  <a:uFillTx/>
                  <a:latin typeface="Arial" panose="020B0604020202020204" pitchFamily="34" charset="0"/>
                  <a:cs typeface="Arial" panose="020B0604020202020204" pitchFamily="34" charset="0"/>
                </a:rPr>
                <a:t>Faster</a:t>
              </a:r>
            </a:p>
          </p:txBody>
        </p:sp>
        <p:sp>
          <p:nvSpPr>
            <p:cNvPr id="180" name="Rectangle 179">
              <a:extLst>
                <a:ext uri="{FF2B5EF4-FFF2-40B4-BE49-F238E27FC236}">
                  <a16:creationId xmlns:a16="http://schemas.microsoft.com/office/drawing/2014/main" id="{AB3E57A9-AB43-DF41-AF2C-DD392609FDCE}"/>
                </a:ext>
              </a:extLst>
            </p:cNvPr>
            <p:cNvSpPr/>
            <p:nvPr/>
          </p:nvSpPr>
          <p:spPr>
            <a:xfrm rot="4500000">
              <a:off x="4122415" y="2069896"/>
              <a:ext cx="1821307" cy="1821307"/>
            </a:xfrm>
            <a:prstGeom prst="rect">
              <a:avLst/>
            </a:prstGeom>
            <a:noFill/>
          </p:spPr>
          <p:txBody>
            <a:bodyPr spcFirstLastPara="1" wrap="none" lIns="51422" tIns="25711" rIns="51422" bIns="25711" numCol="1">
              <a:prstTxWarp prst="textArchUp">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a:ln w="0"/>
                  <a:solidFill>
                    <a:srgbClr val="000000"/>
                  </a:solidFill>
                  <a:effectLst/>
                  <a:uLnTx/>
                  <a:uFillTx/>
                  <a:latin typeface="Arial" panose="020B0604020202020204" pitchFamily="34" charset="0"/>
                  <a:cs typeface="Arial" panose="020B0604020202020204" pitchFamily="34" charset="0"/>
                </a:rPr>
                <a:t>More Secure</a:t>
              </a:r>
            </a:p>
          </p:txBody>
        </p:sp>
        <p:sp>
          <p:nvSpPr>
            <p:cNvPr id="181" name="Rectangle 180">
              <a:extLst>
                <a:ext uri="{FF2B5EF4-FFF2-40B4-BE49-F238E27FC236}">
                  <a16:creationId xmlns:a16="http://schemas.microsoft.com/office/drawing/2014/main" id="{993E4527-44D2-2B40-BCFE-C8C84105A92B}"/>
                </a:ext>
              </a:extLst>
            </p:cNvPr>
            <p:cNvSpPr/>
            <p:nvPr/>
          </p:nvSpPr>
          <p:spPr>
            <a:xfrm rot="1081891">
              <a:off x="3895228" y="3319395"/>
              <a:ext cx="1821307" cy="1821307"/>
            </a:xfrm>
            <a:prstGeom prst="rect">
              <a:avLst/>
            </a:prstGeom>
            <a:noFill/>
          </p:spPr>
          <p:txBody>
            <a:bodyPr spcFirstLastPara="1" wrap="none" lIns="51422" tIns="25711" rIns="51422" bIns="25711" numCol="1">
              <a:prstTxWarp prst="textArchDown">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a:ln w="0"/>
                  <a:solidFill>
                    <a:srgbClr val="000000"/>
                  </a:solidFill>
                  <a:effectLst/>
                  <a:uLnTx/>
                  <a:uFillTx/>
                  <a:latin typeface="Arial" panose="020B0604020202020204" pitchFamily="34" charset="0"/>
                  <a:cs typeface="Arial" panose="020B0604020202020204" pitchFamily="34" charset="0"/>
                </a:rPr>
                <a:t>InformixHQ</a:t>
              </a:r>
            </a:p>
          </p:txBody>
        </p:sp>
        <p:sp>
          <p:nvSpPr>
            <p:cNvPr id="182" name="Rectangle 181">
              <a:extLst>
                <a:ext uri="{FF2B5EF4-FFF2-40B4-BE49-F238E27FC236}">
                  <a16:creationId xmlns:a16="http://schemas.microsoft.com/office/drawing/2014/main" id="{88FFFACB-4A0F-7B44-92E5-121069D689B5}"/>
                </a:ext>
              </a:extLst>
            </p:cNvPr>
            <p:cNvSpPr/>
            <p:nvPr/>
          </p:nvSpPr>
          <p:spPr>
            <a:xfrm rot="19155211">
              <a:off x="4352629" y="2788299"/>
              <a:ext cx="1821307" cy="1821307"/>
            </a:xfrm>
            <a:prstGeom prst="rect">
              <a:avLst/>
            </a:prstGeom>
            <a:noFill/>
          </p:spPr>
          <p:txBody>
            <a:bodyPr spcFirstLastPara="1" wrap="none" lIns="51422" tIns="25711" rIns="51422" bIns="25711" numCol="1">
              <a:prstTxWarp prst="textArchDown">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a:ln w="0"/>
                  <a:solidFill>
                    <a:srgbClr val="000000"/>
                  </a:solidFill>
                  <a:effectLst/>
                  <a:uLnTx/>
                  <a:uFillTx/>
                  <a:latin typeface="Arial" panose="020B0604020202020204" pitchFamily="34" charset="0"/>
                  <a:cs typeface="Arial" panose="020B0604020202020204" pitchFamily="34" charset="0"/>
                </a:rPr>
                <a:t>Enhancements</a:t>
              </a:r>
            </a:p>
          </p:txBody>
        </p:sp>
        <p:sp>
          <p:nvSpPr>
            <p:cNvPr id="183" name="Rectangle 182">
              <a:extLst>
                <a:ext uri="{FF2B5EF4-FFF2-40B4-BE49-F238E27FC236}">
                  <a16:creationId xmlns:a16="http://schemas.microsoft.com/office/drawing/2014/main" id="{2CFA8020-2DD6-CB41-8F74-3D568B774548}"/>
                </a:ext>
              </a:extLst>
            </p:cNvPr>
            <p:cNvSpPr/>
            <p:nvPr/>
          </p:nvSpPr>
          <p:spPr>
            <a:xfrm rot="4500000">
              <a:off x="3187553" y="3239213"/>
              <a:ext cx="1821307" cy="1821307"/>
            </a:xfrm>
            <a:prstGeom prst="rect">
              <a:avLst/>
            </a:prstGeom>
            <a:noFill/>
          </p:spPr>
          <p:txBody>
            <a:bodyPr spcFirstLastPara="1" wrap="none" lIns="51422" tIns="25711" rIns="51422" bIns="25711" numCol="1">
              <a:prstTxWarp prst="textArchDown">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a:ln w="0"/>
                  <a:solidFill>
                    <a:srgbClr val="000000"/>
                  </a:solidFill>
                  <a:effectLst/>
                  <a:uLnTx/>
                  <a:uFillTx/>
                  <a:latin typeface="Arial" panose="020B0604020202020204" pitchFamily="34" charset="0"/>
                  <a:cs typeface="Arial" panose="020B0604020202020204" pitchFamily="34" charset="0"/>
                </a:rPr>
                <a:t>Cloud</a:t>
              </a:r>
            </a:p>
          </p:txBody>
        </p:sp>
      </p:grpSp>
      <p:grpSp>
        <p:nvGrpSpPr>
          <p:cNvPr id="190" name="Group 189">
            <a:extLst>
              <a:ext uri="{FF2B5EF4-FFF2-40B4-BE49-F238E27FC236}">
                <a16:creationId xmlns:a16="http://schemas.microsoft.com/office/drawing/2014/main" id="{9860AAAE-CF55-0946-AFA1-D64C14AEA7A6}"/>
              </a:ext>
            </a:extLst>
          </p:cNvPr>
          <p:cNvGrpSpPr>
            <a:grpSpLocks noChangeAspect="1"/>
          </p:cNvGrpSpPr>
          <p:nvPr/>
        </p:nvGrpSpPr>
        <p:grpSpPr>
          <a:xfrm>
            <a:off x="5090068" y="2005975"/>
            <a:ext cx="263005" cy="326279"/>
            <a:chOff x="6264275" y="4581526"/>
            <a:chExt cx="531813" cy="541337"/>
          </a:xfrm>
        </p:grpSpPr>
        <p:sp>
          <p:nvSpPr>
            <p:cNvPr id="191" name="Freeform 126">
              <a:extLst>
                <a:ext uri="{FF2B5EF4-FFF2-40B4-BE49-F238E27FC236}">
                  <a16:creationId xmlns:a16="http://schemas.microsoft.com/office/drawing/2014/main" id="{50A52A44-33ED-314C-B26A-C1F81321FCA7}"/>
                </a:ext>
              </a:extLst>
            </p:cNvPr>
            <p:cNvSpPr>
              <a:spLocks noEditPoints="1"/>
            </p:cNvSpPr>
            <p:nvPr/>
          </p:nvSpPr>
          <p:spPr bwMode="auto">
            <a:xfrm>
              <a:off x="6299200" y="4735513"/>
              <a:ext cx="496888" cy="387350"/>
            </a:xfrm>
            <a:custGeom>
              <a:avLst/>
              <a:gdLst>
                <a:gd name="T0" fmla="*/ 239 w 505"/>
                <a:gd name="T1" fmla="*/ 376 h 394"/>
                <a:gd name="T2" fmla="*/ 124 w 505"/>
                <a:gd name="T3" fmla="*/ 261 h 394"/>
                <a:gd name="T4" fmla="*/ 239 w 505"/>
                <a:gd name="T5" fmla="*/ 145 h 394"/>
                <a:gd name="T6" fmla="*/ 354 w 505"/>
                <a:gd name="T7" fmla="*/ 261 h 394"/>
                <a:gd name="T8" fmla="*/ 239 w 505"/>
                <a:gd name="T9" fmla="*/ 376 h 394"/>
                <a:gd name="T10" fmla="*/ 460 w 505"/>
                <a:gd name="T11" fmla="*/ 0 h 394"/>
                <a:gd name="T12" fmla="*/ 443 w 505"/>
                <a:gd name="T13" fmla="*/ 7 h 394"/>
                <a:gd name="T14" fmla="*/ 457 w 505"/>
                <a:gd name="T15" fmla="*/ 39 h 394"/>
                <a:gd name="T16" fmla="*/ 398 w 505"/>
                <a:gd name="T17" fmla="*/ 39 h 394"/>
                <a:gd name="T18" fmla="*/ 398 w 505"/>
                <a:gd name="T19" fmla="*/ 57 h 394"/>
                <a:gd name="T20" fmla="*/ 464 w 505"/>
                <a:gd name="T21" fmla="*/ 57 h 394"/>
                <a:gd name="T22" fmla="*/ 486 w 505"/>
                <a:gd name="T23" fmla="*/ 110 h 394"/>
                <a:gd name="T24" fmla="*/ 464 w 505"/>
                <a:gd name="T25" fmla="*/ 163 h 394"/>
                <a:gd name="T26" fmla="*/ 329 w 505"/>
                <a:gd name="T27" fmla="*/ 163 h 394"/>
                <a:gd name="T28" fmla="*/ 239 w 505"/>
                <a:gd name="T29" fmla="*/ 128 h 394"/>
                <a:gd name="T30" fmla="*/ 149 w 505"/>
                <a:gd name="T31" fmla="*/ 163 h 394"/>
                <a:gd name="T32" fmla="*/ 0 w 505"/>
                <a:gd name="T33" fmla="*/ 163 h 394"/>
                <a:gd name="T34" fmla="*/ 0 w 505"/>
                <a:gd name="T35" fmla="*/ 181 h 394"/>
                <a:gd name="T36" fmla="*/ 133 w 505"/>
                <a:gd name="T37" fmla="*/ 181 h 394"/>
                <a:gd name="T38" fmla="*/ 106 w 505"/>
                <a:gd name="T39" fmla="*/ 261 h 394"/>
                <a:gd name="T40" fmla="*/ 239 w 505"/>
                <a:gd name="T41" fmla="*/ 394 h 394"/>
                <a:gd name="T42" fmla="*/ 372 w 505"/>
                <a:gd name="T43" fmla="*/ 261 h 394"/>
                <a:gd name="T44" fmla="*/ 345 w 505"/>
                <a:gd name="T45" fmla="*/ 181 h 394"/>
                <a:gd name="T46" fmla="*/ 457 w 505"/>
                <a:gd name="T47" fmla="*/ 181 h 394"/>
                <a:gd name="T48" fmla="*/ 443 w 505"/>
                <a:gd name="T49" fmla="*/ 213 h 394"/>
                <a:gd name="T50" fmla="*/ 460 w 505"/>
                <a:gd name="T51" fmla="*/ 220 h 394"/>
                <a:gd name="T52" fmla="*/ 505 w 505"/>
                <a:gd name="T53" fmla="*/ 110 h 394"/>
                <a:gd name="T54" fmla="*/ 460 w 505"/>
                <a:gd name="T5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394">
                  <a:moveTo>
                    <a:pt x="239" y="376"/>
                  </a:moveTo>
                  <a:cubicBezTo>
                    <a:pt x="175" y="376"/>
                    <a:pt x="124" y="324"/>
                    <a:pt x="124" y="261"/>
                  </a:cubicBezTo>
                  <a:cubicBezTo>
                    <a:pt x="124" y="197"/>
                    <a:pt x="175" y="145"/>
                    <a:pt x="239" y="145"/>
                  </a:cubicBezTo>
                  <a:cubicBezTo>
                    <a:pt x="302" y="145"/>
                    <a:pt x="354" y="197"/>
                    <a:pt x="354" y="261"/>
                  </a:cubicBezTo>
                  <a:cubicBezTo>
                    <a:pt x="354" y="324"/>
                    <a:pt x="302" y="376"/>
                    <a:pt x="239" y="376"/>
                  </a:cubicBezTo>
                  <a:close/>
                  <a:moveTo>
                    <a:pt x="460" y="0"/>
                  </a:moveTo>
                  <a:cubicBezTo>
                    <a:pt x="443" y="7"/>
                    <a:pt x="443" y="7"/>
                    <a:pt x="443" y="7"/>
                  </a:cubicBezTo>
                  <a:cubicBezTo>
                    <a:pt x="457" y="39"/>
                    <a:pt x="457" y="39"/>
                    <a:pt x="457" y="39"/>
                  </a:cubicBezTo>
                  <a:cubicBezTo>
                    <a:pt x="398" y="39"/>
                    <a:pt x="398" y="39"/>
                    <a:pt x="398" y="39"/>
                  </a:cubicBezTo>
                  <a:cubicBezTo>
                    <a:pt x="398" y="57"/>
                    <a:pt x="398" y="57"/>
                    <a:pt x="398" y="57"/>
                  </a:cubicBezTo>
                  <a:cubicBezTo>
                    <a:pt x="464" y="57"/>
                    <a:pt x="464" y="57"/>
                    <a:pt x="464" y="57"/>
                  </a:cubicBezTo>
                  <a:cubicBezTo>
                    <a:pt x="486" y="110"/>
                    <a:pt x="486" y="110"/>
                    <a:pt x="486" y="110"/>
                  </a:cubicBezTo>
                  <a:cubicBezTo>
                    <a:pt x="464" y="163"/>
                    <a:pt x="464" y="163"/>
                    <a:pt x="464" y="163"/>
                  </a:cubicBezTo>
                  <a:cubicBezTo>
                    <a:pt x="329" y="163"/>
                    <a:pt x="329" y="163"/>
                    <a:pt x="329" y="163"/>
                  </a:cubicBezTo>
                  <a:cubicBezTo>
                    <a:pt x="305" y="141"/>
                    <a:pt x="274" y="128"/>
                    <a:pt x="239" y="128"/>
                  </a:cubicBezTo>
                  <a:cubicBezTo>
                    <a:pt x="204" y="128"/>
                    <a:pt x="172" y="141"/>
                    <a:pt x="149" y="163"/>
                  </a:cubicBezTo>
                  <a:cubicBezTo>
                    <a:pt x="0" y="163"/>
                    <a:pt x="0" y="163"/>
                    <a:pt x="0" y="163"/>
                  </a:cubicBezTo>
                  <a:cubicBezTo>
                    <a:pt x="0" y="181"/>
                    <a:pt x="0" y="181"/>
                    <a:pt x="0" y="181"/>
                  </a:cubicBezTo>
                  <a:cubicBezTo>
                    <a:pt x="133" y="181"/>
                    <a:pt x="133" y="181"/>
                    <a:pt x="133" y="181"/>
                  </a:cubicBezTo>
                  <a:cubicBezTo>
                    <a:pt x="116" y="203"/>
                    <a:pt x="106" y="231"/>
                    <a:pt x="106" y="261"/>
                  </a:cubicBezTo>
                  <a:cubicBezTo>
                    <a:pt x="106" y="334"/>
                    <a:pt x="165" y="394"/>
                    <a:pt x="239" y="394"/>
                  </a:cubicBezTo>
                  <a:cubicBezTo>
                    <a:pt x="312" y="394"/>
                    <a:pt x="372" y="334"/>
                    <a:pt x="372" y="261"/>
                  </a:cubicBezTo>
                  <a:cubicBezTo>
                    <a:pt x="372" y="231"/>
                    <a:pt x="362" y="203"/>
                    <a:pt x="345" y="181"/>
                  </a:cubicBezTo>
                  <a:cubicBezTo>
                    <a:pt x="457" y="181"/>
                    <a:pt x="457" y="181"/>
                    <a:pt x="457" y="181"/>
                  </a:cubicBezTo>
                  <a:cubicBezTo>
                    <a:pt x="443" y="213"/>
                    <a:pt x="443" y="213"/>
                    <a:pt x="443" y="213"/>
                  </a:cubicBezTo>
                  <a:cubicBezTo>
                    <a:pt x="460" y="220"/>
                    <a:pt x="460" y="220"/>
                    <a:pt x="460" y="220"/>
                  </a:cubicBezTo>
                  <a:cubicBezTo>
                    <a:pt x="505" y="110"/>
                    <a:pt x="505" y="110"/>
                    <a:pt x="505" y="110"/>
                  </a:cubicBezTo>
                  <a:cubicBezTo>
                    <a:pt x="460" y="0"/>
                    <a:pt x="460" y="0"/>
                    <a:pt x="460" y="0"/>
                  </a:cubicBez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92" name="Freeform 127">
              <a:extLst>
                <a:ext uri="{FF2B5EF4-FFF2-40B4-BE49-F238E27FC236}">
                  <a16:creationId xmlns:a16="http://schemas.microsoft.com/office/drawing/2014/main" id="{307087DD-6EDF-504D-A10C-831549C15C3A}"/>
                </a:ext>
              </a:extLst>
            </p:cNvPr>
            <p:cNvSpPr>
              <a:spLocks noEditPoints="1"/>
            </p:cNvSpPr>
            <p:nvPr/>
          </p:nvSpPr>
          <p:spPr bwMode="auto">
            <a:xfrm>
              <a:off x="6291263" y="4633913"/>
              <a:ext cx="390525" cy="227013"/>
            </a:xfrm>
            <a:custGeom>
              <a:avLst/>
              <a:gdLst>
                <a:gd name="T0" fmla="*/ 17 w 398"/>
                <a:gd name="T1" fmla="*/ 198 h 231"/>
                <a:gd name="T2" fmla="*/ 181 w 398"/>
                <a:gd name="T3" fmla="*/ 88 h 231"/>
                <a:gd name="T4" fmla="*/ 284 w 398"/>
                <a:gd name="T5" fmla="*/ 36 h 231"/>
                <a:gd name="T6" fmla="*/ 337 w 398"/>
                <a:gd name="T7" fmla="*/ 84 h 231"/>
                <a:gd name="T8" fmla="*/ 372 w 398"/>
                <a:gd name="T9" fmla="*/ 133 h 231"/>
                <a:gd name="T10" fmla="*/ 372 w 398"/>
                <a:gd name="T11" fmla="*/ 151 h 231"/>
                <a:gd name="T12" fmla="*/ 316 w 398"/>
                <a:gd name="T13" fmla="*/ 88 h 231"/>
                <a:gd name="T14" fmla="*/ 36 w 398"/>
                <a:gd name="T15" fmla="*/ 212 h 231"/>
                <a:gd name="T16" fmla="*/ 17 w 398"/>
                <a:gd name="T17" fmla="*/ 201 h 231"/>
                <a:gd name="T18" fmla="*/ 175 w 398"/>
                <a:gd name="T19" fmla="*/ 54 h 231"/>
                <a:gd name="T20" fmla="*/ 159 w 398"/>
                <a:gd name="T21" fmla="*/ 43 h 231"/>
                <a:gd name="T22" fmla="*/ 238 w 398"/>
                <a:gd name="T23" fmla="*/ 18 h 231"/>
                <a:gd name="T24" fmla="*/ 219 w 398"/>
                <a:gd name="T25" fmla="*/ 47 h 231"/>
                <a:gd name="T26" fmla="*/ 267 w 398"/>
                <a:gd name="T27" fmla="*/ 196 h 231"/>
                <a:gd name="T28" fmla="*/ 187 w 398"/>
                <a:gd name="T29" fmla="*/ 204 h 231"/>
                <a:gd name="T30" fmla="*/ 186 w 398"/>
                <a:gd name="T31" fmla="*/ 184 h 231"/>
                <a:gd name="T32" fmla="*/ 216 w 398"/>
                <a:gd name="T33" fmla="*/ 134 h 231"/>
                <a:gd name="T34" fmla="*/ 274 w 398"/>
                <a:gd name="T35" fmla="*/ 171 h 231"/>
                <a:gd name="T36" fmla="*/ 44 w 398"/>
                <a:gd name="T37" fmla="*/ 227 h 231"/>
                <a:gd name="T38" fmla="*/ 220 w 398"/>
                <a:gd name="T39" fmla="*/ 162 h 231"/>
                <a:gd name="T40" fmla="*/ 159 w 398"/>
                <a:gd name="T41" fmla="*/ 194 h 231"/>
                <a:gd name="T42" fmla="*/ 203 w 398"/>
                <a:gd name="T43" fmla="*/ 221 h 231"/>
                <a:gd name="T44" fmla="*/ 293 w 398"/>
                <a:gd name="T45" fmla="*/ 167 h 231"/>
                <a:gd name="T46" fmla="*/ 303 w 398"/>
                <a:gd name="T47" fmla="*/ 108 h 231"/>
                <a:gd name="T48" fmla="*/ 372 w 398"/>
                <a:gd name="T49" fmla="*/ 169 h 231"/>
                <a:gd name="T50" fmla="*/ 372 w 398"/>
                <a:gd name="T51" fmla="*/ 116 h 231"/>
                <a:gd name="T52" fmla="*/ 354 w 398"/>
                <a:gd name="T53" fmla="*/ 76 h 231"/>
                <a:gd name="T54" fmla="*/ 284 w 398"/>
                <a:gd name="T55" fmla="*/ 18 h 231"/>
                <a:gd name="T56" fmla="*/ 240 w 398"/>
                <a:gd name="T57" fmla="*/ 0 h 231"/>
                <a:gd name="T58" fmla="*/ 141 w 398"/>
                <a:gd name="T59" fmla="*/ 43 h 231"/>
                <a:gd name="T60" fmla="*/ 175 w 398"/>
                <a:gd name="T61" fmla="*/ 71 h 231"/>
                <a:gd name="T62" fmla="*/ 14 w 398"/>
                <a:gd name="T63" fmla="*/ 173 h 231"/>
                <a:gd name="T64" fmla="*/ 0 w 398"/>
                <a:gd name="T65" fmla="*/ 201 h 231"/>
                <a:gd name="T66" fmla="*/ 44 w 398"/>
                <a:gd name="T67" fmla="*/ 2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231">
                  <a:moveTo>
                    <a:pt x="17" y="201"/>
                  </a:moveTo>
                  <a:cubicBezTo>
                    <a:pt x="17" y="198"/>
                    <a:pt x="17" y="198"/>
                    <a:pt x="17" y="198"/>
                  </a:cubicBezTo>
                  <a:cubicBezTo>
                    <a:pt x="17" y="194"/>
                    <a:pt x="20" y="190"/>
                    <a:pt x="23" y="188"/>
                  </a:cubicBezTo>
                  <a:cubicBezTo>
                    <a:pt x="181" y="88"/>
                    <a:pt x="181" y="88"/>
                    <a:pt x="181" y="88"/>
                  </a:cubicBezTo>
                  <a:cubicBezTo>
                    <a:pt x="270" y="39"/>
                    <a:pt x="270" y="39"/>
                    <a:pt x="270" y="39"/>
                  </a:cubicBezTo>
                  <a:cubicBezTo>
                    <a:pt x="274" y="37"/>
                    <a:pt x="279" y="36"/>
                    <a:pt x="284" y="36"/>
                  </a:cubicBezTo>
                  <a:cubicBezTo>
                    <a:pt x="292" y="36"/>
                    <a:pt x="300" y="39"/>
                    <a:pt x="305" y="46"/>
                  </a:cubicBezTo>
                  <a:cubicBezTo>
                    <a:pt x="337" y="84"/>
                    <a:pt x="337" y="84"/>
                    <a:pt x="337" y="84"/>
                  </a:cubicBezTo>
                  <a:cubicBezTo>
                    <a:pt x="347" y="133"/>
                    <a:pt x="347" y="133"/>
                    <a:pt x="347" y="133"/>
                  </a:cubicBezTo>
                  <a:cubicBezTo>
                    <a:pt x="372" y="133"/>
                    <a:pt x="372" y="133"/>
                    <a:pt x="372" y="133"/>
                  </a:cubicBezTo>
                  <a:cubicBezTo>
                    <a:pt x="377" y="133"/>
                    <a:pt x="381" y="137"/>
                    <a:pt x="381" y="142"/>
                  </a:cubicBezTo>
                  <a:cubicBezTo>
                    <a:pt x="381" y="147"/>
                    <a:pt x="377" y="151"/>
                    <a:pt x="372" y="151"/>
                  </a:cubicBezTo>
                  <a:cubicBezTo>
                    <a:pt x="334" y="151"/>
                    <a:pt x="334" y="151"/>
                    <a:pt x="334" y="151"/>
                  </a:cubicBezTo>
                  <a:cubicBezTo>
                    <a:pt x="316" y="88"/>
                    <a:pt x="316" y="88"/>
                    <a:pt x="316" y="88"/>
                  </a:cubicBezTo>
                  <a:cubicBezTo>
                    <a:pt x="245" y="98"/>
                    <a:pt x="245" y="98"/>
                    <a:pt x="245" y="98"/>
                  </a:cubicBezTo>
                  <a:cubicBezTo>
                    <a:pt x="36" y="212"/>
                    <a:pt x="36" y="212"/>
                    <a:pt x="36" y="212"/>
                  </a:cubicBezTo>
                  <a:cubicBezTo>
                    <a:pt x="34" y="213"/>
                    <a:pt x="32" y="213"/>
                    <a:pt x="30" y="213"/>
                  </a:cubicBezTo>
                  <a:cubicBezTo>
                    <a:pt x="23" y="213"/>
                    <a:pt x="17" y="207"/>
                    <a:pt x="17" y="201"/>
                  </a:cubicBezTo>
                  <a:close/>
                  <a:moveTo>
                    <a:pt x="177" y="53"/>
                  </a:moveTo>
                  <a:cubicBezTo>
                    <a:pt x="176" y="53"/>
                    <a:pt x="176" y="54"/>
                    <a:pt x="175" y="54"/>
                  </a:cubicBezTo>
                  <a:cubicBezTo>
                    <a:pt x="170" y="54"/>
                    <a:pt x="170" y="54"/>
                    <a:pt x="170" y="54"/>
                  </a:cubicBezTo>
                  <a:cubicBezTo>
                    <a:pt x="164" y="54"/>
                    <a:pt x="159" y="49"/>
                    <a:pt x="159" y="43"/>
                  </a:cubicBezTo>
                  <a:cubicBezTo>
                    <a:pt x="159" y="38"/>
                    <a:pt x="163" y="33"/>
                    <a:pt x="168" y="32"/>
                  </a:cubicBezTo>
                  <a:cubicBezTo>
                    <a:pt x="238" y="18"/>
                    <a:pt x="238" y="18"/>
                    <a:pt x="238" y="18"/>
                  </a:cubicBezTo>
                  <a:cubicBezTo>
                    <a:pt x="255" y="27"/>
                    <a:pt x="255" y="27"/>
                    <a:pt x="255" y="27"/>
                  </a:cubicBezTo>
                  <a:cubicBezTo>
                    <a:pt x="219" y="47"/>
                    <a:pt x="219" y="47"/>
                    <a:pt x="219" y="47"/>
                  </a:cubicBezTo>
                  <a:cubicBezTo>
                    <a:pt x="177" y="53"/>
                    <a:pt x="177" y="53"/>
                    <a:pt x="177" y="53"/>
                  </a:cubicBezTo>
                  <a:close/>
                  <a:moveTo>
                    <a:pt x="267" y="196"/>
                  </a:moveTo>
                  <a:cubicBezTo>
                    <a:pt x="201" y="203"/>
                    <a:pt x="201" y="203"/>
                    <a:pt x="201" y="203"/>
                  </a:cubicBezTo>
                  <a:cubicBezTo>
                    <a:pt x="197" y="204"/>
                    <a:pt x="192" y="204"/>
                    <a:pt x="187" y="204"/>
                  </a:cubicBezTo>
                  <a:cubicBezTo>
                    <a:pt x="181" y="204"/>
                    <a:pt x="177" y="200"/>
                    <a:pt x="177" y="194"/>
                  </a:cubicBezTo>
                  <a:cubicBezTo>
                    <a:pt x="177" y="189"/>
                    <a:pt x="181" y="185"/>
                    <a:pt x="186" y="184"/>
                  </a:cubicBezTo>
                  <a:cubicBezTo>
                    <a:pt x="258" y="175"/>
                    <a:pt x="258" y="175"/>
                    <a:pt x="258" y="175"/>
                  </a:cubicBezTo>
                  <a:cubicBezTo>
                    <a:pt x="216" y="134"/>
                    <a:pt x="216" y="134"/>
                    <a:pt x="216" y="134"/>
                  </a:cubicBezTo>
                  <a:cubicBezTo>
                    <a:pt x="239" y="122"/>
                    <a:pt x="239" y="122"/>
                    <a:pt x="239" y="122"/>
                  </a:cubicBezTo>
                  <a:cubicBezTo>
                    <a:pt x="274" y="171"/>
                    <a:pt x="274" y="171"/>
                    <a:pt x="274" y="171"/>
                  </a:cubicBezTo>
                  <a:cubicBezTo>
                    <a:pt x="267" y="196"/>
                    <a:pt x="267" y="196"/>
                    <a:pt x="267" y="196"/>
                  </a:cubicBezTo>
                  <a:close/>
                  <a:moveTo>
                    <a:pt x="44" y="227"/>
                  </a:moveTo>
                  <a:cubicBezTo>
                    <a:pt x="200" y="143"/>
                    <a:pt x="200" y="143"/>
                    <a:pt x="200" y="143"/>
                  </a:cubicBezTo>
                  <a:cubicBezTo>
                    <a:pt x="220" y="162"/>
                    <a:pt x="220" y="162"/>
                    <a:pt x="220" y="162"/>
                  </a:cubicBezTo>
                  <a:cubicBezTo>
                    <a:pt x="183" y="167"/>
                    <a:pt x="183" y="167"/>
                    <a:pt x="183" y="167"/>
                  </a:cubicBezTo>
                  <a:cubicBezTo>
                    <a:pt x="170" y="168"/>
                    <a:pt x="159" y="180"/>
                    <a:pt x="159" y="194"/>
                  </a:cubicBezTo>
                  <a:cubicBezTo>
                    <a:pt x="159" y="209"/>
                    <a:pt x="172" y="222"/>
                    <a:pt x="187" y="222"/>
                  </a:cubicBezTo>
                  <a:cubicBezTo>
                    <a:pt x="192" y="222"/>
                    <a:pt x="198" y="222"/>
                    <a:pt x="203" y="221"/>
                  </a:cubicBezTo>
                  <a:cubicBezTo>
                    <a:pt x="281" y="212"/>
                    <a:pt x="281" y="212"/>
                    <a:pt x="281" y="212"/>
                  </a:cubicBezTo>
                  <a:cubicBezTo>
                    <a:pt x="293" y="167"/>
                    <a:pt x="293" y="167"/>
                    <a:pt x="293" y="167"/>
                  </a:cubicBezTo>
                  <a:cubicBezTo>
                    <a:pt x="255" y="115"/>
                    <a:pt x="255" y="115"/>
                    <a:pt x="255" y="115"/>
                  </a:cubicBezTo>
                  <a:cubicBezTo>
                    <a:pt x="303" y="108"/>
                    <a:pt x="303" y="108"/>
                    <a:pt x="303" y="108"/>
                  </a:cubicBezTo>
                  <a:cubicBezTo>
                    <a:pt x="321" y="169"/>
                    <a:pt x="321" y="169"/>
                    <a:pt x="321" y="169"/>
                  </a:cubicBezTo>
                  <a:cubicBezTo>
                    <a:pt x="372" y="169"/>
                    <a:pt x="372" y="169"/>
                    <a:pt x="372" y="169"/>
                  </a:cubicBezTo>
                  <a:cubicBezTo>
                    <a:pt x="387" y="169"/>
                    <a:pt x="398" y="157"/>
                    <a:pt x="398" y="142"/>
                  </a:cubicBezTo>
                  <a:cubicBezTo>
                    <a:pt x="398" y="127"/>
                    <a:pt x="387" y="116"/>
                    <a:pt x="372" y="116"/>
                  </a:cubicBezTo>
                  <a:cubicBezTo>
                    <a:pt x="361" y="116"/>
                    <a:pt x="361" y="116"/>
                    <a:pt x="361" y="116"/>
                  </a:cubicBezTo>
                  <a:cubicBezTo>
                    <a:pt x="354" y="76"/>
                    <a:pt x="354" y="76"/>
                    <a:pt x="354" y="76"/>
                  </a:cubicBezTo>
                  <a:cubicBezTo>
                    <a:pt x="319" y="34"/>
                    <a:pt x="319" y="34"/>
                    <a:pt x="319" y="34"/>
                  </a:cubicBezTo>
                  <a:cubicBezTo>
                    <a:pt x="310" y="24"/>
                    <a:pt x="297" y="18"/>
                    <a:pt x="284" y="18"/>
                  </a:cubicBezTo>
                  <a:cubicBezTo>
                    <a:pt x="282" y="18"/>
                    <a:pt x="280" y="18"/>
                    <a:pt x="277" y="19"/>
                  </a:cubicBezTo>
                  <a:cubicBezTo>
                    <a:pt x="240" y="0"/>
                    <a:pt x="240" y="0"/>
                    <a:pt x="240" y="0"/>
                  </a:cubicBezTo>
                  <a:cubicBezTo>
                    <a:pt x="164" y="15"/>
                    <a:pt x="164" y="15"/>
                    <a:pt x="164" y="15"/>
                  </a:cubicBezTo>
                  <a:cubicBezTo>
                    <a:pt x="151" y="18"/>
                    <a:pt x="141" y="29"/>
                    <a:pt x="141" y="43"/>
                  </a:cubicBezTo>
                  <a:cubicBezTo>
                    <a:pt x="141" y="59"/>
                    <a:pt x="154" y="71"/>
                    <a:pt x="170" y="71"/>
                  </a:cubicBezTo>
                  <a:cubicBezTo>
                    <a:pt x="175" y="71"/>
                    <a:pt x="175" y="71"/>
                    <a:pt x="175" y="71"/>
                  </a:cubicBezTo>
                  <a:cubicBezTo>
                    <a:pt x="172" y="73"/>
                    <a:pt x="172" y="73"/>
                    <a:pt x="172" y="73"/>
                  </a:cubicBezTo>
                  <a:cubicBezTo>
                    <a:pt x="14" y="173"/>
                    <a:pt x="14" y="173"/>
                    <a:pt x="14" y="173"/>
                  </a:cubicBezTo>
                  <a:cubicBezTo>
                    <a:pt x="5" y="178"/>
                    <a:pt x="0" y="188"/>
                    <a:pt x="0" y="198"/>
                  </a:cubicBezTo>
                  <a:cubicBezTo>
                    <a:pt x="0" y="201"/>
                    <a:pt x="0" y="201"/>
                    <a:pt x="0" y="201"/>
                  </a:cubicBezTo>
                  <a:cubicBezTo>
                    <a:pt x="0" y="217"/>
                    <a:pt x="13" y="231"/>
                    <a:pt x="30" y="231"/>
                  </a:cubicBezTo>
                  <a:cubicBezTo>
                    <a:pt x="35" y="231"/>
                    <a:pt x="40" y="229"/>
                    <a:pt x="44" y="227"/>
                  </a:cubicBez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93" name="Freeform 128">
              <a:extLst>
                <a:ext uri="{FF2B5EF4-FFF2-40B4-BE49-F238E27FC236}">
                  <a16:creationId xmlns:a16="http://schemas.microsoft.com/office/drawing/2014/main" id="{3A2F15CC-1D88-B64B-9EB6-0134744BA1BE}"/>
                </a:ext>
              </a:extLst>
            </p:cNvPr>
            <p:cNvSpPr>
              <a:spLocks noEditPoints="1"/>
            </p:cNvSpPr>
            <p:nvPr/>
          </p:nvSpPr>
          <p:spPr bwMode="auto">
            <a:xfrm>
              <a:off x="6594475" y="4581526"/>
              <a:ext cx="104775" cy="106363"/>
            </a:xfrm>
            <a:custGeom>
              <a:avLst/>
              <a:gdLst>
                <a:gd name="T0" fmla="*/ 53 w 106"/>
                <a:gd name="T1" fmla="*/ 18 h 107"/>
                <a:gd name="T2" fmla="*/ 88 w 106"/>
                <a:gd name="T3" fmla="*/ 53 h 107"/>
                <a:gd name="T4" fmla="*/ 53 w 106"/>
                <a:gd name="T5" fmla="*/ 89 h 107"/>
                <a:gd name="T6" fmla="*/ 18 w 106"/>
                <a:gd name="T7" fmla="*/ 53 h 107"/>
                <a:gd name="T8" fmla="*/ 53 w 106"/>
                <a:gd name="T9" fmla="*/ 18 h 107"/>
                <a:gd name="T10" fmla="*/ 53 w 106"/>
                <a:gd name="T11" fmla="*/ 107 h 107"/>
                <a:gd name="T12" fmla="*/ 106 w 106"/>
                <a:gd name="T13" fmla="*/ 53 h 107"/>
                <a:gd name="T14" fmla="*/ 53 w 106"/>
                <a:gd name="T15" fmla="*/ 0 h 107"/>
                <a:gd name="T16" fmla="*/ 0 w 106"/>
                <a:gd name="T17" fmla="*/ 53 h 107"/>
                <a:gd name="T18" fmla="*/ 53 w 106"/>
                <a:gd name="T19"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7">
                  <a:moveTo>
                    <a:pt x="53" y="18"/>
                  </a:moveTo>
                  <a:cubicBezTo>
                    <a:pt x="73" y="18"/>
                    <a:pt x="88" y="34"/>
                    <a:pt x="88" y="53"/>
                  </a:cubicBezTo>
                  <a:cubicBezTo>
                    <a:pt x="88" y="73"/>
                    <a:pt x="73" y="89"/>
                    <a:pt x="53" y="89"/>
                  </a:cubicBezTo>
                  <a:cubicBezTo>
                    <a:pt x="33" y="89"/>
                    <a:pt x="18" y="73"/>
                    <a:pt x="18" y="53"/>
                  </a:cubicBezTo>
                  <a:cubicBezTo>
                    <a:pt x="18" y="34"/>
                    <a:pt x="33" y="18"/>
                    <a:pt x="53" y="18"/>
                  </a:cubicBezTo>
                  <a:close/>
                  <a:moveTo>
                    <a:pt x="53" y="107"/>
                  </a:moveTo>
                  <a:cubicBezTo>
                    <a:pt x="82" y="107"/>
                    <a:pt x="106" y="83"/>
                    <a:pt x="106" y="53"/>
                  </a:cubicBezTo>
                  <a:cubicBezTo>
                    <a:pt x="106" y="24"/>
                    <a:pt x="82" y="0"/>
                    <a:pt x="53" y="0"/>
                  </a:cubicBezTo>
                  <a:cubicBezTo>
                    <a:pt x="24" y="0"/>
                    <a:pt x="0" y="24"/>
                    <a:pt x="0" y="53"/>
                  </a:cubicBezTo>
                  <a:cubicBezTo>
                    <a:pt x="0" y="83"/>
                    <a:pt x="24" y="107"/>
                    <a:pt x="53" y="107"/>
                  </a:cubicBez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94" name="Freeform 129">
              <a:extLst>
                <a:ext uri="{FF2B5EF4-FFF2-40B4-BE49-F238E27FC236}">
                  <a16:creationId xmlns:a16="http://schemas.microsoft.com/office/drawing/2014/main" id="{27C6B58D-9372-B34C-9C11-EA9A9B023419}"/>
                </a:ext>
              </a:extLst>
            </p:cNvPr>
            <p:cNvSpPr>
              <a:spLocks/>
            </p:cNvSpPr>
            <p:nvPr/>
          </p:nvSpPr>
          <p:spPr bwMode="auto">
            <a:xfrm>
              <a:off x="6264275" y="4895851"/>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95" name="Freeform 130">
              <a:extLst>
                <a:ext uri="{FF2B5EF4-FFF2-40B4-BE49-F238E27FC236}">
                  <a16:creationId xmlns:a16="http://schemas.microsoft.com/office/drawing/2014/main" id="{ADF65993-B9A4-244C-BE33-C6A3D157C31B}"/>
                </a:ext>
              </a:extLst>
            </p:cNvPr>
            <p:cNvSpPr>
              <a:spLocks/>
            </p:cNvSpPr>
            <p:nvPr/>
          </p:nvSpPr>
          <p:spPr bwMode="auto">
            <a:xfrm>
              <a:off x="6264275" y="471328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96" name="Freeform 131">
              <a:extLst>
                <a:ext uri="{FF2B5EF4-FFF2-40B4-BE49-F238E27FC236}">
                  <a16:creationId xmlns:a16="http://schemas.microsoft.com/office/drawing/2014/main" id="{D7B2EC2F-9356-6942-8C4D-373DE9658A05}"/>
                </a:ext>
              </a:extLst>
            </p:cNvPr>
            <p:cNvSpPr>
              <a:spLocks/>
            </p:cNvSpPr>
            <p:nvPr/>
          </p:nvSpPr>
          <p:spPr bwMode="auto">
            <a:xfrm>
              <a:off x="6299200" y="471328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97" name="Freeform 132">
              <a:extLst>
                <a:ext uri="{FF2B5EF4-FFF2-40B4-BE49-F238E27FC236}">
                  <a16:creationId xmlns:a16="http://schemas.microsoft.com/office/drawing/2014/main" id="{4EB0F3D2-0172-F54E-B51F-B91E27B5E505}"/>
                </a:ext>
              </a:extLst>
            </p:cNvPr>
            <p:cNvSpPr>
              <a:spLocks/>
            </p:cNvSpPr>
            <p:nvPr/>
          </p:nvSpPr>
          <p:spPr bwMode="auto">
            <a:xfrm>
              <a:off x="6281738" y="4678363"/>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98" name="Freeform 133">
              <a:extLst>
                <a:ext uri="{FF2B5EF4-FFF2-40B4-BE49-F238E27FC236}">
                  <a16:creationId xmlns:a16="http://schemas.microsoft.com/office/drawing/2014/main" id="{E36B7355-691D-AF41-B943-A5596F421FC8}"/>
                </a:ext>
              </a:extLst>
            </p:cNvPr>
            <p:cNvSpPr>
              <a:spLocks/>
            </p:cNvSpPr>
            <p:nvPr/>
          </p:nvSpPr>
          <p:spPr bwMode="auto">
            <a:xfrm>
              <a:off x="6316663" y="4678363"/>
              <a:ext cx="95250" cy="17463"/>
            </a:xfrm>
            <a:custGeom>
              <a:avLst/>
              <a:gdLst>
                <a:gd name="T0" fmla="*/ 0 w 60"/>
                <a:gd name="T1" fmla="*/ 0 h 11"/>
                <a:gd name="T2" fmla="*/ 60 w 60"/>
                <a:gd name="T3" fmla="*/ 0 h 11"/>
                <a:gd name="T4" fmla="*/ 60 w 60"/>
                <a:gd name="T5" fmla="*/ 11 h 11"/>
                <a:gd name="T6" fmla="*/ 0 w 60"/>
                <a:gd name="T7" fmla="*/ 11 h 11"/>
                <a:gd name="T8" fmla="*/ 0 w 60"/>
                <a:gd name="T9" fmla="*/ 0 h 11"/>
                <a:gd name="T10" fmla="*/ 0 w 60"/>
                <a:gd name="T11" fmla="*/ 0 h 11"/>
              </a:gdLst>
              <a:ahLst/>
              <a:cxnLst>
                <a:cxn ang="0">
                  <a:pos x="T0" y="T1"/>
                </a:cxn>
                <a:cxn ang="0">
                  <a:pos x="T2" y="T3"/>
                </a:cxn>
                <a:cxn ang="0">
                  <a:pos x="T4" y="T5"/>
                </a:cxn>
                <a:cxn ang="0">
                  <a:pos x="T6" y="T7"/>
                </a:cxn>
                <a:cxn ang="0">
                  <a:pos x="T8" y="T9"/>
                </a:cxn>
                <a:cxn ang="0">
                  <a:pos x="T10" y="T11"/>
                </a:cxn>
              </a:cxnLst>
              <a:rect l="0" t="0" r="r" b="b"/>
              <a:pathLst>
                <a:path w="60" h="11">
                  <a:moveTo>
                    <a:pt x="0" y="0"/>
                  </a:moveTo>
                  <a:lnTo>
                    <a:pt x="60" y="0"/>
                  </a:lnTo>
                  <a:lnTo>
                    <a:pt x="60" y="11"/>
                  </a:lnTo>
                  <a:lnTo>
                    <a:pt x="0" y="11"/>
                  </a:lnTo>
                  <a:lnTo>
                    <a:pt x="0" y="0"/>
                  </a:lnTo>
                  <a:lnTo>
                    <a:pt x="0" y="0"/>
                  </a:ln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99" name="Freeform 134">
              <a:extLst>
                <a:ext uri="{FF2B5EF4-FFF2-40B4-BE49-F238E27FC236}">
                  <a16:creationId xmlns:a16="http://schemas.microsoft.com/office/drawing/2014/main" id="{BEB7B57E-DCE5-D04C-A6EF-D05995C6E474}"/>
                </a:ext>
              </a:extLst>
            </p:cNvPr>
            <p:cNvSpPr>
              <a:spLocks/>
            </p:cNvSpPr>
            <p:nvPr/>
          </p:nvSpPr>
          <p:spPr bwMode="auto">
            <a:xfrm>
              <a:off x="6299200" y="464343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0" name="Freeform 135">
              <a:extLst>
                <a:ext uri="{FF2B5EF4-FFF2-40B4-BE49-F238E27FC236}">
                  <a16:creationId xmlns:a16="http://schemas.microsoft.com/office/drawing/2014/main" id="{CED8761F-3865-FB41-BFE4-5A34C13C6810}"/>
                </a:ext>
              </a:extLst>
            </p:cNvPr>
            <p:cNvSpPr>
              <a:spLocks/>
            </p:cNvSpPr>
            <p:nvPr/>
          </p:nvSpPr>
          <p:spPr bwMode="auto">
            <a:xfrm>
              <a:off x="6334125" y="464343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1" name="Freeform 136">
              <a:extLst>
                <a:ext uri="{FF2B5EF4-FFF2-40B4-BE49-F238E27FC236}">
                  <a16:creationId xmlns:a16="http://schemas.microsoft.com/office/drawing/2014/main" id="{10893371-7212-0B43-A188-130D056A99D3}"/>
                </a:ext>
              </a:extLst>
            </p:cNvPr>
            <p:cNvSpPr>
              <a:spLocks/>
            </p:cNvSpPr>
            <p:nvPr/>
          </p:nvSpPr>
          <p:spPr bwMode="auto">
            <a:xfrm>
              <a:off x="6437313" y="4895851"/>
              <a:ext cx="192088" cy="104775"/>
            </a:xfrm>
            <a:custGeom>
              <a:avLst/>
              <a:gdLst>
                <a:gd name="T0" fmla="*/ 98 w 195"/>
                <a:gd name="T1" fmla="*/ 0 h 107"/>
                <a:gd name="T2" fmla="*/ 0 w 195"/>
                <a:gd name="T3" fmla="*/ 98 h 107"/>
                <a:gd name="T4" fmla="*/ 0 w 195"/>
                <a:gd name="T5" fmla="*/ 107 h 107"/>
                <a:gd name="T6" fmla="*/ 9 w 195"/>
                <a:gd name="T7" fmla="*/ 107 h 107"/>
                <a:gd name="T8" fmla="*/ 18 w 195"/>
                <a:gd name="T9" fmla="*/ 107 h 107"/>
                <a:gd name="T10" fmla="*/ 27 w 195"/>
                <a:gd name="T11" fmla="*/ 107 h 107"/>
                <a:gd name="T12" fmla="*/ 27 w 195"/>
                <a:gd name="T13" fmla="*/ 89 h 107"/>
                <a:gd name="T14" fmla="*/ 19 w 195"/>
                <a:gd name="T15" fmla="*/ 89 h 107"/>
                <a:gd name="T16" fmla="*/ 25 w 195"/>
                <a:gd name="T17" fmla="*/ 66 h 107"/>
                <a:gd name="T18" fmla="*/ 32 w 195"/>
                <a:gd name="T19" fmla="*/ 70 h 107"/>
                <a:gd name="T20" fmla="*/ 41 w 195"/>
                <a:gd name="T21" fmla="*/ 55 h 107"/>
                <a:gd name="T22" fmla="*/ 34 w 195"/>
                <a:gd name="T23" fmla="*/ 50 h 107"/>
                <a:gd name="T24" fmla="*/ 51 w 195"/>
                <a:gd name="T25" fmla="*/ 34 h 107"/>
                <a:gd name="T26" fmla="*/ 55 w 195"/>
                <a:gd name="T27" fmla="*/ 41 h 107"/>
                <a:gd name="T28" fmla="*/ 70 w 195"/>
                <a:gd name="T29" fmla="*/ 32 h 107"/>
                <a:gd name="T30" fmla="*/ 66 w 195"/>
                <a:gd name="T31" fmla="*/ 25 h 107"/>
                <a:gd name="T32" fmla="*/ 89 w 195"/>
                <a:gd name="T33" fmla="*/ 18 h 107"/>
                <a:gd name="T34" fmla="*/ 89 w 195"/>
                <a:gd name="T35" fmla="*/ 27 h 107"/>
                <a:gd name="T36" fmla="*/ 107 w 195"/>
                <a:gd name="T37" fmla="*/ 27 h 107"/>
                <a:gd name="T38" fmla="*/ 107 w 195"/>
                <a:gd name="T39" fmla="*/ 18 h 107"/>
                <a:gd name="T40" fmla="*/ 130 w 195"/>
                <a:gd name="T41" fmla="*/ 25 h 107"/>
                <a:gd name="T42" fmla="*/ 126 w 195"/>
                <a:gd name="T43" fmla="*/ 32 h 107"/>
                <a:gd name="T44" fmla="*/ 141 w 195"/>
                <a:gd name="T45" fmla="*/ 41 h 107"/>
                <a:gd name="T46" fmla="*/ 145 w 195"/>
                <a:gd name="T47" fmla="*/ 34 h 107"/>
                <a:gd name="T48" fmla="*/ 162 w 195"/>
                <a:gd name="T49" fmla="*/ 50 h 107"/>
                <a:gd name="T50" fmla="*/ 155 w 195"/>
                <a:gd name="T51" fmla="*/ 55 h 107"/>
                <a:gd name="T52" fmla="*/ 164 w 195"/>
                <a:gd name="T53" fmla="*/ 70 h 107"/>
                <a:gd name="T54" fmla="*/ 171 w 195"/>
                <a:gd name="T55" fmla="*/ 66 h 107"/>
                <a:gd name="T56" fmla="*/ 177 w 195"/>
                <a:gd name="T57" fmla="*/ 89 h 107"/>
                <a:gd name="T58" fmla="*/ 169 w 195"/>
                <a:gd name="T59" fmla="*/ 89 h 107"/>
                <a:gd name="T60" fmla="*/ 169 w 195"/>
                <a:gd name="T61" fmla="*/ 107 h 107"/>
                <a:gd name="T62" fmla="*/ 178 w 195"/>
                <a:gd name="T63" fmla="*/ 107 h 107"/>
                <a:gd name="T64" fmla="*/ 186 w 195"/>
                <a:gd name="T65" fmla="*/ 107 h 107"/>
                <a:gd name="T66" fmla="*/ 195 w 195"/>
                <a:gd name="T67" fmla="*/ 107 h 107"/>
                <a:gd name="T68" fmla="*/ 195 w 195"/>
                <a:gd name="T69" fmla="*/ 98 h 107"/>
                <a:gd name="T70" fmla="*/ 98 w 195"/>
                <a:gd name="T7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 h="107">
                  <a:moveTo>
                    <a:pt x="98" y="0"/>
                  </a:moveTo>
                  <a:cubicBezTo>
                    <a:pt x="44" y="0"/>
                    <a:pt x="0" y="44"/>
                    <a:pt x="0" y="98"/>
                  </a:cubicBezTo>
                  <a:cubicBezTo>
                    <a:pt x="0" y="107"/>
                    <a:pt x="0" y="107"/>
                    <a:pt x="0" y="107"/>
                  </a:cubicBezTo>
                  <a:cubicBezTo>
                    <a:pt x="9" y="107"/>
                    <a:pt x="9" y="107"/>
                    <a:pt x="9" y="107"/>
                  </a:cubicBezTo>
                  <a:cubicBezTo>
                    <a:pt x="18" y="107"/>
                    <a:pt x="18" y="107"/>
                    <a:pt x="18" y="107"/>
                  </a:cubicBezTo>
                  <a:cubicBezTo>
                    <a:pt x="27" y="107"/>
                    <a:pt x="27" y="107"/>
                    <a:pt x="27" y="107"/>
                  </a:cubicBezTo>
                  <a:cubicBezTo>
                    <a:pt x="27" y="89"/>
                    <a:pt x="27" y="89"/>
                    <a:pt x="27" y="89"/>
                  </a:cubicBezTo>
                  <a:cubicBezTo>
                    <a:pt x="19" y="89"/>
                    <a:pt x="19" y="89"/>
                    <a:pt x="19" y="89"/>
                  </a:cubicBezTo>
                  <a:cubicBezTo>
                    <a:pt x="19" y="81"/>
                    <a:pt x="22" y="73"/>
                    <a:pt x="25" y="66"/>
                  </a:cubicBezTo>
                  <a:cubicBezTo>
                    <a:pt x="32" y="70"/>
                    <a:pt x="32" y="70"/>
                    <a:pt x="32" y="70"/>
                  </a:cubicBezTo>
                  <a:cubicBezTo>
                    <a:pt x="41" y="55"/>
                    <a:pt x="41" y="55"/>
                    <a:pt x="41" y="55"/>
                  </a:cubicBezTo>
                  <a:cubicBezTo>
                    <a:pt x="34" y="50"/>
                    <a:pt x="34" y="50"/>
                    <a:pt x="34" y="50"/>
                  </a:cubicBezTo>
                  <a:cubicBezTo>
                    <a:pt x="38" y="44"/>
                    <a:pt x="44" y="38"/>
                    <a:pt x="51" y="34"/>
                  </a:cubicBezTo>
                  <a:cubicBezTo>
                    <a:pt x="55" y="41"/>
                    <a:pt x="55" y="41"/>
                    <a:pt x="55" y="41"/>
                  </a:cubicBezTo>
                  <a:cubicBezTo>
                    <a:pt x="70" y="32"/>
                    <a:pt x="70" y="32"/>
                    <a:pt x="70" y="32"/>
                  </a:cubicBezTo>
                  <a:cubicBezTo>
                    <a:pt x="66" y="25"/>
                    <a:pt x="66" y="25"/>
                    <a:pt x="66" y="25"/>
                  </a:cubicBezTo>
                  <a:cubicBezTo>
                    <a:pt x="73" y="21"/>
                    <a:pt x="81" y="19"/>
                    <a:pt x="89" y="18"/>
                  </a:cubicBezTo>
                  <a:cubicBezTo>
                    <a:pt x="89" y="27"/>
                    <a:pt x="89" y="27"/>
                    <a:pt x="89" y="27"/>
                  </a:cubicBezTo>
                  <a:cubicBezTo>
                    <a:pt x="107" y="27"/>
                    <a:pt x="107" y="27"/>
                    <a:pt x="107" y="27"/>
                  </a:cubicBezTo>
                  <a:cubicBezTo>
                    <a:pt x="107" y="18"/>
                    <a:pt x="107" y="18"/>
                    <a:pt x="107" y="18"/>
                  </a:cubicBezTo>
                  <a:cubicBezTo>
                    <a:pt x="115" y="19"/>
                    <a:pt x="123" y="21"/>
                    <a:pt x="130" y="25"/>
                  </a:cubicBezTo>
                  <a:cubicBezTo>
                    <a:pt x="126" y="32"/>
                    <a:pt x="126" y="32"/>
                    <a:pt x="126" y="32"/>
                  </a:cubicBezTo>
                  <a:cubicBezTo>
                    <a:pt x="141" y="41"/>
                    <a:pt x="141" y="41"/>
                    <a:pt x="141" y="41"/>
                  </a:cubicBezTo>
                  <a:cubicBezTo>
                    <a:pt x="145" y="34"/>
                    <a:pt x="145" y="34"/>
                    <a:pt x="145" y="34"/>
                  </a:cubicBezTo>
                  <a:cubicBezTo>
                    <a:pt x="151" y="38"/>
                    <a:pt x="157" y="44"/>
                    <a:pt x="162" y="50"/>
                  </a:cubicBezTo>
                  <a:cubicBezTo>
                    <a:pt x="155" y="55"/>
                    <a:pt x="155" y="55"/>
                    <a:pt x="155" y="55"/>
                  </a:cubicBezTo>
                  <a:cubicBezTo>
                    <a:pt x="164" y="70"/>
                    <a:pt x="164" y="70"/>
                    <a:pt x="164" y="70"/>
                  </a:cubicBezTo>
                  <a:cubicBezTo>
                    <a:pt x="171" y="66"/>
                    <a:pt x="171" y="66"/>
                    <a:pt x="171" y="66"/>
                  </a:cubicBezTo>
                  <a:cubicBezTo>
                    <a:pt x="174" y="73"/>
                    <a:pt x="176" y="81"/>
                    <a:pt x="177" y="89"/>
                  </a:cubicBezTo>
                  <a:cubicBezTo>
                    <a:pt x="169" y="89"/>
                    <a:pt x="169" y="89"/>
                    <a:pt x="169" y="89"/>
                  </a:cubicBezTo>
                  <a:cubicBezTo>
                    <a:pt x="169" y="107"/>
                    <a:pt x="169" y="107"/>
                    <a:pt x="169" y="107"/>
                  </a:cubicBezTo>
                  <a:cubicBezTo>
                    <a:pt x="178" y="107"/>
                    <a:pt x="178" y="107"/>
                    <a:pt x="178" y="107"/>
                  </a:cubicBezTo>
                  <a:cubicBezTo>
                    <a:pt x="186" y="107"/>
                    <a:pt x="186" y="107"/>
                    <a:pt x="186" y="107"/>
                  </a:cubicBezTo>
                  <a:cubicBezTo>
                    <a:pt x="195" y="107"/>
                    <a:pt x="195" y="107"/>
                    <a:pt x="195" y="107"/>
                  </a:cubicBezTo>
                  <a:cubicBezTo>
                    <a:pt x="195" y="98"/>
                    <a:pt x="195" y="98"/>
                    <a:pt x="195" y="98"/>
                  </a:cubicBezTo>
                  <a:cubicBezTo>
                    <a:pt x="195" y="44"/>
                    <a:pt x="152" y="0"/>
                    <a:pt x="98" y="0"/>
                  </a:cubicBez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2" name="Freeform 137">
              <a:extLst>
                <a:ext uri="{FF2B5EF4-FFF2-40B4-BE49-F238E27FC236}">
                  <a16:creationId xmlns:a16="http://schemas.microsoft.com/office/drawing/2014/main" id="{C322FB4D-CC08-154E-8FFA-55E70AB8ACDC}"/>
                </a:ext>
              </a:extLst>
            </p:cNvPr>
            <p:cNvSpPr>
              <a:spLocks/>
            </p:cNvSpPr>
            <p:nvPr/>
          </p:nvSpPr>
          <p:spPr bwMode="auto">
            <a:xfrm>
              <a:off x="6527800" y="4968876"/>
              <a:ext cx="57150" cy="71438"/>
            </a:xfrm>
            <a:custGeom>
              <a:avLst/>
              <a:gdLst>
                <a:gd name="T0" fmla="*/ 0 w 36"/>
                <a:gd name="T1" fmla="*/ 39 h 45"/>
                <a:gd name="T2" fmla="*/ 27 w 36"/>
                <a:gd name="T3" fmla="*/ 0 h 45"/>
                <a:gd name="T4" fmla="*/ 36 w 36"/>
                <a:gd name="T5" fmla="*/ 7 h 45"/>
                <a:gd name="T6" fmla="*/ 8 w 36"/>
                <a:gd name="T7" fmla="*/ 45 h 45"/>
                <a:gd name="T8" fmla="*/ 0 w 36"/>
                <a:gd name="T9" fmla="*/ 39 h 45"/>
                <a:gd name="T10" fmla="*/ 0 w 36"/>
                <a:gd name="T11" fmla="*/ 39 h 45"/>
              </a:gdLst>
              <a:ahLst/>
              <a:cxnLst>
                <a:cxn ang="0">
                  <a:pos x="T0" y="T1"/>
                </a:cxn>
                <a:cxn ang="0">
                  <a:pos x="T2" y="T3"/>
                </a:cxn>
                <a:cxn ang="0">
                  <a:pos x="T4" y="T5"/>
                </a:cxn>
                <a:cxn ang="0">
                  <a:pos x="T6" y="T7"/>
                </a:cxn>
                <a:cxn ang="0">
                  <a:pos x="T8" y="T9"/>
                </a:cxn>
                <a:cxn ang="0">
                  <a:pos x="T10" y="T11"/>
                </a:cxn>
              </a:cxnLst>
              <a:rect l="0" t="0" r="r" b="b"/>
              <a:pathLst>
                <a:path w="36" h="45">
                  <a:moveTo>
                    <a:pt x="0" y="39"/>
                  </a:moveTo>
                  <a:lnTo>
                    <a:pt x="27" y="0"/>
                  </a:lnTo>
                  <a:lnTo>
                    <a:pt x="36" y="7"/>
                  </a:lnTo>
                  <a:lnTo>
                    <a:pt x="8" y="45"/>
                  </a:lnTo>
                  <a:lnTo>
                    <a:pt x="0" y="39"/>
                  </a:lnTo>
                  <a:lnTo>
                    <a:pt x="0" y="39"/>
                  </a:ln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3" name="Freeform 138">
              <a:extLst>
                <a:ext uri="{FF2B5EF4-FFF2-40B4-BE49-F238E27FC236}">
                  <a16:creationId xmlns:a16="http://schemas.microsoft.com/office/drawing/2014/main" id="{E5AE0507-6014-834D-8B20-DD76A9BCD0BA}"/>
                </a:ext>
              </a:extLst>
            </p:cNvPr>
            <p:cNvSpPr>
              <a:spLocks/>
            </p:cNvSpPr>
            <p:nvPr/>
          </p:nvSpPr>
          <p:spPr bwMode="auto">
            <a:xfrm>
              <a:off x="6526213"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4" name="Freeform 139">
              <a:extLst>
                <a:ext uri="{FF2B5EF4-FFF2-40B4-BE49-F238E27FC236}">
                  <a16:creationId xmlns:a16="http://schemas.microsoft.com/office/drawing/2014/main" id="{2A1311BC-F4E5-1F45-A02A-E01E9CE6EDE1}"/>
                </a:ext>
              </a:extLst>
            </p:cNvPr>
            <p:cNvSpPr>
              <a:spLocks/>
            </p:cNvSpPr>
            <p:nvPr/>
          </p:nvSpPr>
          <p:spPr bwMode="auto">
            <a:xfrm>
              <a:off x="655955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5" name="Freeform 140">
              <a:extLst>
                <a:ext uri="{FF2B5EF4-FFF2-40B4-BE49-F238E27FC236}">
                  <a16:creationId xmlns:a16="http://schemas.microsoft.com/office/drawing/2014/main" id="{C49B5D1D-0F4B-EA44-9C98-D1F4C8DFF9E6}"/>
                </a:ext>
              </a:extLst>
            </p:cNvPr>
            <p:cNvSpPr>
              <a:spLocks/>
            </p:cNvSpPr>
            <p:nvPr/>
          </p:nvSpPr>
          <p:spPr bwMode="auto">
            <a:xfrm>
              <a:off x="648970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206" name="Group 205">
            <a:extLst>
              <a:ext uri="{FF2B5EF4-FFF2-40B4-BE49-F238E27FC236}">
                <a16:creationId xmlns:a16="http://schemas.microsoft.com/office/drawing/2014/main" id="{62A5F9CC-BE25-034A-B65B-3532FFC15D5F}"/>
              </a:ext>
            </a:extLst>
          </p:cNvPr>
          <p:cNvGrpSpPr>
            <a:grpSpLocks noChangeAspect="1"/>
          </p:cNvGrpSpPr>
          <p:nvPr/>
        </p:nvGrpSpPr>
        <p:grpSpPr>
          <a:xfrm>
            <a:off x="5274079" y="2770560"/>
            <a:ext cx="270812" cy="287244"/>
            <a:chOff x="2592972" y="4115564"/>
            <a:chExt cx="591652" cy="611050"/>
          </a:xfrm>
        </p:grpSpPr>
        <p:sp>
          <p:nvSpPr>
            <p:cNvPr id="207" name="Freeform 37">
              <a:extLst>
                <a:ext uri="{FF2B5EF4-FFF2-40B4-BE49-F238E27FC236}">
                  <a16:creationId xmlns:a16="http://schemas.microsoft.com/office/drawing/2014/main" id="{6F558741-EBDB-5646-BD2A-3FA2BBCA6BB5}"/>
                </a:ext>
              </a:extLst>
            </p:cNvPr>
            <p:cNvSpPr>
              <a:spLocks noEditPoints="1"/>
            </p:cNvSpPr>
            <p:nvPr/>
          </p:nvSpPr>
          <p:spPr bwMode="auto">
            <a:xfrm>
              <a:off x="2592972" y="4115564"/>
              <a:ext cx="521818" cy="424825"/>
            </a:xfrm>
            <a:custGeom>
              <a:avLst/>
              <a:gdLst>
                <a:gd name="T0" fmla="*/ 17 w 288"/>
                <a:gd name="T1" fmla="*/ 234 h 234"/>
                <a:gd name="T2" fmla="*/ 19 w 288"/>
                <a:gd name="T3" fmla="*/ 234 h 234"/>
                <a:gd name="T4" fmla="*/ 23 w 288"/>
                <a:gd name="T5" fmla="*/ 227 h 234"/>
                <a:gd name="T6" fmla="*/ 56 w 288"/>
                <a:gd name="T7" fmla="*/ 72 h 234"/>
                <a:gd name="T8" fmla="*/ 266 w 288"/>
                <a:gd name="T9" fmla="*/ 70 h 234"/>
                <a:gd name="T10" fmla="*/ 267 w 288"/>
                <a:gd name="T11" fmla="*/ 71 h 234"/>
                <a:gd name="T12" fmla="*/ 249 w 288"/>
                <a:gd name="T13" fmla="*/ 71 h 234"/>
                <a:gd name="T14" fmla="*/ 243 w 288"/>
                <a:gd name="T15" fmla="*/ 77 h 234"/>
                <a:gd name="T16" fmla="*/ 249 w 288"/>
                <a:gd name="T17" fmla="*/ 83 h 234"/>
                <a:gd name="T18" fmla="*/ 249 w 288"/>
                <a:gd name="T19" fmla="*/ 83 h 234"/>
                <a:gd name="T20" fmla="*/ 282 w 288"/>
                <a:gd name="T21" fmla="*/ 83 h 234"/>
                <a:gd name="T22" fmla="*/ 286 w 288"/>
                <a:gd name="T23" fmla="*/ 81 h 234"/>
                <a:gd name="T24" fmla="*/ 288 w 288"/>
                <a:gd name="T25" fmla="*/ 77 h 234"/>
                <a:gd name="T26" fmla="*/ 287 w 288"/>
                <a:gd name="T27" fmla="*/ 44 h 234"/>
                <a:gd name="T28" fmla="*/ 281 w 288"/>
                <a:gd name="T29" fmla="*/ 39 h 234"/>
                <a:gd name="T30" fmla="*/ 275 w 288"/>
                <a:gd name="T31" fmla="*/ 45 h 234"/>
                <a:gd name="T32" fmla="*/ 276 w 288"/>
                <a:gd name="T33" fmla="*/ 62 h 234"/>
                <a:gd name="T34" fmla="*/ 275 w 288"/>
                <a:gd name="T35" fmla="*/ 62 h 234"/>
                <a:gd name="T36" fmla="*/ 48 w 288"/>
                <a:gd name="T37" fmla="*/ 64 h 234"/>
                <a:gd name="T38" fmla="*/ 6 w 288"/>
                <a:gd name="T39" fmla="*/ 143 h 234"/>
                <a:gd name="T40" fmla="*/ 12 w 288"/>
                <a:gd name="T41" fmla="*/ 231 h 234"/>
                <a:gd name="T42" fmla="*/ 17 w 288"/>
                <a:gd name="T43" fmla="*/ 234 h 234"/>
                <a:gd name="T44" fmla="*/ 17 w 288"/>
                <a:gd name="T45" fmla="*/ 234 h 234"/>
                <a:gd name="T46" fmla="*/ 17 w 288"/>
                <a:gd name="T4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8" h="234">
                  <a:moveTo>
                    <a:pt x="17" y="234"/>
                  </a:moveTo>
                  <a:cubicBezTo>
                    <a:pt x="18" y="234"/>
                    <a:pt x="19" y="234"/>
                    <a:pt x="19" y="234"/>
                  </a:cubicBezTo>
                  <a:cubicBezTo>
                    <a:pt x="22" y="233"/>
                    <a:pt x="24" y="230"/>
                    <a:pt x="23" y="227"/>
                  </a:cubicBezTo>
                  <a:cubicBezTo>
                    <a:pt x="3" y="172"/>
                    <a:pt x="16" y="113"/>
                    <a:pt x="56" y="72"/>
                  </a:cubicBezTo>
                  <a:cubicBezTo>
                    <a:pt x="114" y="14"/>
                    <a:pt x="208" y="13"/>
                    <a:pt x="266" y="70"/>
                  </a:cubicBezTo>
                  <a:cubicBezTo>
                    <a:pt x="267" y="71"/>
                    <a:pt x="267" y="71"/>
                    <a:pt x="267" y="71"/>
                  </a:cubicBezTo>
                  <a:cubicBezTo>
                    <a:pt x="249" y="71"/>
                    <a:pt x="249" y="71"/>
                    <a:pt x="249" y="71"/>
                  </a:cubicBezTo>
                  <a:cubicBezTo>
                    <a:pt x="246" y="71"/>
                    <a:pt x="243" y="74"/>
                    <a:pt x="243" y="77"/>
                  </a:cubicBezTo>
                  <a:cubicBezTo>
                    <a:pt x="244" y="80"/>
                    <a:pt x="246" y="83"/>
                    <a:pt x="249" y="83"/>
                  </a:cubicBezTo>
                  <a:cubicBezTo>
                    <a:pt x="249" y="83"/>
                    <a:pt x="249" y="83"/>
                    <a:pt x="249" y="83"/>
                  </a:cubicBezTo>
                  <a:cubicBezTo>
                    <a:pt x="282" y="83"/>
                    <a:pt x="282" y="83"/>
                    <a:pt x="282" y="83"/>
                  </a:cubicBezTo>
                  <a:cubicBezTo>
                    <a:pt x="283" y="83"/>
                    <a:pt x="285" y="82"/>
                    <a:pt x="286" y="81"/>
                  </a:cubicBezTo>
                  <a:cubicBezTo>
                    <a:pt x="287" y="80"/>
                    <a:pt x="288" y="78"/>
                    <a:pt x="288" y="77"/>
                  </a:cubicBezTo>
                  <a:cubicBezTo>
                    <a:pt x="287" y="44"/>
                    <a:pt x="287" y="44"/>
                    <a:pt x="287" y="44"/>
                  </a:cubicBezTo>
                  <a:cubicBezTo>
                    <a:pt x="287" y="41"/>
                    <a:pt x="285" y="38"/>
                    <a:pt x="281" y="39"/>
                  </a:cubicBezTo>
                  <a:cubicBezTo>
                    <a:pt x="278" y="39"/>
                    <a:pt x="275" y="41"/>
                    <a:pt x="275" y="45"/>
                  </a:cubicBezTo>
                  <a:cubicBezTo>
                    <a:pt x="276" y="62"/>
                    <a:pt x="276" y="62"/>
                    <a:pt x="276" y="62"/>
                  </a:cubicBezTo>
                  <a:cubicBezTo>
                    <a:pt x="275" y="62"/>
                    <a:pt x="275" y="62"/>
                    <a:pt x="275" y="62"/>
                  </a:cubicBezTo>
                  <a:cubicBezTo>
                    <a:pt x="211" y="0"/>
                    <a:pt x="110" y="1"/>
                    <a:pt x="48" y="64"/>
                  </a:cubicBezTo>
                  <a:cubicBezTo>
                    <a:pt x="27" y="86"/>
                    <a:pt x="12" y="113"/>
                    <a:pt x="6" y="143"/>
                  </a:cubicBezTo>
                  <a:cubicBezTo>
                    <a:pt x="0" y="172"/>
                    <a:pt x="2" y="203"/>
                    <a:pt x="12" y="231"/>
                  </a:cubicBezTo>
                  <a:cubicBezTo>
                    <a:pt x="13" y="233"/>
                    <a:pt x="15" y="234"/>
                    <a:pt x="17" y="234"/>
                  </a:cubicBezTo>
                  <a:close/>
                  <a:moveTo>
                    <a:pt x="17" y="234"/>
                  </a:moveTo>
                  <a:cubicBezTo>
                    <a:pt x="17" y="234"/>
                    <a:pt x="17" y="234"/>
                    <a:pt x="17" y="234"/>
                  </a:cubicBezTo>
                </a:path>
              </a:pathLst>
            </a:custGeom>
            <a:solidFill>
              <a:srgbClr val="26CAD3"/>
            </a:solidFill>
            <a:ln w="9525">
              <a:solidFill>
                <a:schemeClr val="tx1"/>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8" name="Freeform 38">
              <a:extLst>
                <a:ext uri="{FF2B5EF4-FFF2-40B4-BE49-F238E27FC236}">
                  <a16:creationId xmlns:a16="http://schemas.microsoft.com/office/drawing/2014/main" id="{0FCA331E-CA4E-C343-8069-B57C9D96FB1C}"/>
                </a:ext>
              </a:extLst>
            </p:cNvPr>
            <p:cNvSpPr>
              <a:spLocks noEditPoints="1"/>
            </p:cNvSpPr>
            <p:nvPr/>
          </p:nvSpPr>
          <p:spPr bwMode="auto">
            <a:xfrm>
              <a:off x="2662806" y="4327007"/>
              <a:ext cx="521818" cy="399607"/>
            </a:xfrm>
            <a:custGeom>
              <a:avLst/>
              <a:gdLst>
                <a:gd name="T0" fmla="*/ 231 w 288"/>
                <a:gd name="T1" fmla="*/ 163 h 220"/>
                <a:gd name="T2" fmla="*/ 125 w 288"/>
                <a:gd name="T3" fmla="*/ 208 h 220"/>
                <a:gd name="T4" fmla="*/ 21 w 288"/>
                <a:gd name="T5" fmla="*/ 165 h 220"/>
                <a:gd name="T6" fmla="*/ 20 w 288"/>
                <a:gd name="T7" fmla="*/ 164 h 220"/>
                <a:gd name="T8" fmla="*/ 38 w 288"/>
                <a:gd name="T9" fmla="*/ 164 h 220"/>
                <a:gd name="T10" fmla="*/ 44 w 288"/>
                <a:gd name="T11" fmla="*/ 158 h 220"/>
                <a:gd name="T12" fmla="*/ 38 w 288"/>
                <a:gd name="T13" fmla="*/ 152 h 220"/>
                <a:gd name="T14" fmla="*/ 38 w 288"/>
                <a:gd name="T15" fmla="*/ 152 h 220"/>
                <a:gd name="T16" fmla="*/ 5 w 288"/>
                <a:gd name="T17" fmla="*/ 153 h 220"/>
                <a:gd name="T18" fmla="*/ 0 w 288"/>
                <a:gd name="T19" fmla="*/ 159 h 220"/>
                <a:gd name="T20" fmla="*/ 0 w 288"/>
                <a:gd name="T21" fmla="*/ 191 h 220"/>
                <a:gd name="T22" fmla="*/ 6 w 288"/>
                <a:gd name="T23" fmla="*/ 197 h 220"/>
                <a:gd name="T24" fmla="*/ 6 w 288"/>
                <a:gd name="T25" fmla="*/ 197 h 220"/>
                <a:gd name="T26" fmla="*/ 12 w 288"/>
                <a:gd name="T27" fmla="*/ 191 h 220"/>
                <a:gd name="T28" fmla="*/ 12 w 288"/>
                <a:gd name="T29" fmla="*/ 173 h 220"/>
                <a:gd name="T30" fmla="*/ 13 w 288"/>
                <a:gd name="T31" fmla="*/ 174 h 220"/>
                <a:gd name="T32" fmla="*/ 125 w 288"/>
                <a:gd name="T33" fmla="*/ 220 h 220"/>
                <a:gd name="T34" fmla="*/ 239 w 288"/>
                <a:gd name="T35" fmla="*/ 171 h 220"/>
                <a:gd name="T36" fmla="*/ 282 w 288"/>
                <a:gd name="T37" fmla="*/ 92 h 220"/>
                <a:gd name="T38" fmla="*/ 276 w 288"/>
                <a:gd name="T39" fmla="*/ 5 h 220"/>
                <a:gd name="T40" fmla="*/ 268 w 288"/>
                <a:gd name="T41" fmla="*/ 1 h 220"/>
                <a:gd name="T42" fmla="*/ 264 w 288"/>
                <a:gd name="T43" fmla="*/ 9 h 220"/>
                <a:gd name="T44" fmla="*/ 231 w 288"/>
                <a:gd name="T45" fmla="*/ 163 h 220"/>
                <a:gd name="T46" fmla="*/ 231 w 288"/>
                <a:gd name="T47" fmla="*/ 163 h 220"/>
                <a:gd name="T48" fmla="*/ 231 w 288"/>
                <a:gd name="T49" fmla="*/ 16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20">
                  <a:moveTo>
                    <a:pt x="231" y="163"/>
                  </a:moveTo>
                  <a:cubicBezTo>
                    <a:pt x="202" y="193"/>
                    <a:pt x="163" y="208"/>
                    <a:pt x="125" y="208"/>
                  </a:cubicBezTo>
                  <a:cubicBezTo>
                    <a:pt x="87" y="208"/>
                    <a:pt x="50" y="194"/>
                    <a:pt x="21" y="165"/>
                  </a:cubicBezTo>
                  <a:cubicBezTo>
                    <a:pt x="20" y="164"/>
                    <a:pt x="20" y="164"/>
                    <a:pt x="20" y="164"/>
                  </a:cubicBezTo>
                  <a:cubicBezTo>
                    <a:pt x="38" y="164"/>
                    <a:pt x="38" y="164"/>
                    <a:pt x="38" y="164"/>
                  </a:cubicBezTo>
                  <a:cubicBezTo>
                    <a:pt x="41" y="164"/>
                    <a:pt x="44" y="161"/>
                    <a:pt x="44" y="158"/>
                  </a:cubicBezTo>
                  <a:cubicBezTo>
                    <a:pt x="44" y="155"/>
                    <a:pt x="41" y="152"/>
                    <a:pt x="38" y="152"/>
                  </a:cubicBezTo>
                  <a:cubicBezTo>
                    <a:pt x="38" y="152"/>
                    <a:pt x="38" y="152"/>
                    <a:pt x="38" y="152"/>
                  </a:cubicBezTo>
                  <a:cubicBezTo>
                    <a:pt x="5" y="153"/>
                    <a:pt x="5" y="153"/>
                    <a:pt x="5" y="153"/>
                  </a:cubicBezTo>
                  <a:cubicBezTo>
                    <a:pt x="2" y="153"/>
                    <a:pt x="0" y="156"/>
                    <a:pt x="0" y="159"/>
                  </a:cubicBezTo>
                  <a:cubicBezTo>
                    <a:pt x="0" y="191"/>
                    <a:pt x="0" y="191"/>
                    <a:pt x="0" y="191"/>
                  </a:cubicBezTo>
                  <a:cubicBezTo>
                    <a:pt x="0" y="194"/>
                    <a:pt x="3" y="197"/>
                    <a:pt x="6" y="197"/>
                  </a:cubicBezTo>
                  <a:cubicBezTo>
                    <a:pt x="6" y="197"/>
                    <a:pt x="6" y="197"/>
                    <a:pt x="6" y="197"/>
                  </a:cubicBezTo>
                  <a:cubicBezTo>
                    <a:pt x="9" y="197"/>
                    <a:pt x="12" y="194"/>
                    <a:pt x="12" y="191"/>
                  </a:cubicBezTo>
                  <a:cubicBezTo>
                    <a:pt x="12" y="173"/>
                    <a:pt x="12" y="173"/>
                    <a:pt x="12" y="173"/>
                  </a:cubicBezTo>
                  <a:cubicBezTo>
                    <a:pt x="13" y="174"/>
                    <a:pt x="13" y="174"/>
                    <a:pt x="13" y="174"/>
                  </a:cubicBezTo>
                  <a:cubicBezTo>
                    <a:pt x="44" y="204"/>
                    <a:pt x="84" y="220"/>
                    <a:pt x="125" y="220"/>
                  </a:cubicBezTo>
                  <a:cubicBezTo>
                    <a:pt x="166" y="220"/>
                    <a:pt x="208" y="203"/>
                    <a:pt x="239" y="171"/>
                  </a:cubicBezTo>
                  <a:cubicBezTo>
                    <a:pt x="261" y="149"/>
                    <a:pt x="275" y="122"/>
                    <a:pt x="282" y="92"/>
                  </a:cubicBezTo>
                  <a:cubicBezTo>
                    <a:pt x="288" y="63"/>
                    <a:pt x="286" y="33"/>
                    <a:pt x="276" y="5"/>
                  </a:cubicBezTo>
                  <a:cubicBezTo>
                    <a:pt x="274" y="2"/>
                    <a:pt x="271" y="0"/>
                    <a:pt x="268" y="1"/>
                  </a:cubicBezTo>
                  <a:cubicBezTo>
                    <a:pt x="265" y="2"/>
                    <a:pt x="263" y="6"/>
                    <a:pt x="264" y="9"/>
                  </a:cubicBezTo>
                  <a:cubicBezTo>
                    <a:pt x="284" y="63"/>
                    <a:pt x="271" y="122"/>
                    <a:pt x="231" y="163"/>
                  </a:cubicBezTo>
                  <a:close/>
                  <a:moveTo>
                    <a:pt x="231" y="163"/>
                  </a:moveTo>
                  <a:cubicBezTo>
                    <a:pt x="231" y="163"/>
                    <a:pt x="231" y="163"/>
                    <a:pt x="231" y="163"/>
                  </a:cubicBezTo>
                </a:path>
              </a:pathLst>
            </a:custGeom>
            <a:solidFill>
              <a:srgbClr val="26CAD3"/>
            </a:solidFill>
            <a:ln w="9525">
              <a:solidFill>
                <a:schemeClr val="tx1"/>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9" name="Freeform 39">
              <a:extLst>
                <a:ext uri="{FF2B5EF4-FFF2-40B4-BE49-F238E27FC236}">
                  <a16:creationId xmlns:a16="http://schemas.microsoft.com/office/drawing/2014/main" id="{B4EB9C5B-AFDA-6D48-9752-4C0150362B9C}"/>
                </a:ext>
              </a:extLst>
            </p:cNvPr>
            <p:cNvSpPr>
              <a:spLocks noEditPoints="1"/>
            </p:cNvSpPr>
            <p:nvPr/>
          </p:nvSpPr>
          <p:spPr bwMode="auto">
            <a:xfrm>
              <a:off x="2769497" y="4268812"/>
              <a:ext cx="236661" cy="306495"/>
            </a:xfrm>
            <a:custGeom>
              <a:avLst/>
              <a:gdLst>
                <a:gd name="T0" fmla="*/ 66 w 131"/>
                <a:gd name="T1" fmla="*/ 0 h 169"/>
                <a:gd name="T2" fmla="*/ 18 w 131"/>
                <a:gd name="T3" fmla="*/ 48 h 169"/>
                <a:gd name="T4" fmla="*/ 18 w 131"/>
                <a:gd name="T5" fmla="*/ 72 h 169"/>
                <a:gd name="T6" fmla="*/ 16 w 131"/>
                <a:gd name="T7" fmla="*/ 72 h 169"/>
                <a:gd name="T8" fmla="*/ 0 w 131"/>
                <a:gd name="T9" fmla="*/ 87 h 169"/>
                <a:gd name="T10" fmla="*/ 0 w 131"/>
                <a:gd name="T11" fmla="*/ 153 h 169"/>
                <a:gd name="T12" fmla="*/ 16 w 131"/>
                <a:gd name="T13" fmla="*/ 169 h 169"/>
                <a:gd name="T14" fmla="*/ 116 w 131"/>
                <a:gd name="T15" fmla="*/ 169 h 169"/>
                <a:gd name="T16" fmla="*/ 131 w 131"/>
                <a:gd name="T17" fmla="*/ 153 h 169"/>
                <a:gd name="T18" fmla="*/ 131 w 131"/>
                <a:gd name="T19" fmla="*/ 87 h 169"/>
                <a:gd name="T20" fmla="*/ 116 w 131"/>
                <a:gd name="T21" fmla="*/ 72 h 169"/>
                <a:gd name="T22" fmla="*/ 114 w 131"/>
                <a:gd name="T23" fmla="*/ 72 h 169"/>
                <a:gd name="T24" fmla="*/ 114 w 131"/>
                <a:gd name="T25" fmla="*/ 48 h 169"/>
                <a:gd name="T26" fmla="*/ 66 w 131"/>
                <a:gd name="T27" fmla="*/ 0 h 169"/>
                <a:gd name="T28" fmla="*/ 30 w 131"/>
                <a:gd name="T29" fmla="*/ 48 h 169"/>
                <a:gd name="T30" fmla="*/ 66 w 131"/>
                <a:gd name="T31" fmla="*/ 12 h 169"/>
                <a:gd name="T32" fmla="*/ 102 w 131"/>
                <a:gd name="T33" fmla="*/ 48 h 169"/>
                <a:gd name="T34" fmla="*/ 102 w 131"/>
                <a:gd name="T35" fmla="*/ 72 h 169"/>
                <a:gd name="T36" fmla="*/ 30 w 131"/>
                <a:gd name="T37" fmla="*/ 72 h 169"/>
                <a:gd name="T38" fmla="*/ 30 w 131"/>
                <a:gd name="T39" fmla="*/ 48 h 169"/>
                <a:gd name="T40" fmla="*/ 119 w 131"/>
                <a:gd name="T41" fmla="*/ 87 h 169"/>
                <a:gd name="T42" fmla="*/ 119 w 131"/>
                <a:gd name="T43" fmla="*/ 153 h 169"/>
                <a:gd name="T44" fmla="*/ 116 w 131"/>
                <a:gd name="T45" fmla="*/ 157 h 169"/>
                <a:gd name="T46" fmla="*/ 16 w 131"/>
                <a:gd name="T47" fmla="*/ 157 h 169"/>
                <a:gd name="T48" fmla="*/ 12 w 131"/>
                <a:gd name="T49" fmla="*/ 153 h 169"/>
                <a:gd name="T50" fmla="*/ 12 w 131"/>
                <a:gd name="T51" fmla="*/ 87 h 169"/>
                <a:gd name="T52" fmla="*/ 16 w 131"/>
                <a:gd name="T53" fmla="*/ 84 h 169"/>
                <a:gd name="T54" fmla="*/ 116 w 131"/>
                <a:gd name="T55" fmla="*/ 84 h 169"/>
                <a:gd name="T56" fmla="*/ 119 w 131"/>
                <a:gd name="T57" fmla="*/ 87 h 169"/>
                <a:gd name="T58" fmla="*/ 119 w 131"/>
                <a:gd name="T59" fmla="*/ 87 h 169"/>
                <a:gd name="T60" fmla="*/ 119 w 131"/>
                <a:gd name="T61" fmla="*/ 8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1" h="169">
                  <a:moveTo>
                    <a:pt x="66" y="0"/>
                  </a:moveTo>
                  <a:cubicBezTo>
                    <a:pt x="39" y="0"/>
                    <a:pt x="18" y="22"/>
                    <a:pt x="18" y="48"/>
                  </a:cubicBezTo>
                  <a:cubicBezTo>
                    <a:pt x="18" y="72"/>
                    <a:pt x="18" y="72"/>
                    <a:pt x="18" y="72"/>
                  </a:cubicBezTo>
                  <a:cubicBezTo>
                    <a:pt x="16" y="72"/>
                    <a:pt x="16" y="72"/>
                    <a:pt x="16" y="72"/>
                  </a:cubicBezTo>
                  <a:cubicBezTo>
                    <a:pt x="7" y="72"/>
                    <a:pt x="0" y="79"/>
                    <a:pt x="0" y="87"/>
                  </a:cubicBezTo>
                  <a:cubicBezTo>
                    <a:pt x="0" y="153"/>
                    <a:pt x="0" y="153"/>
                    <a:pt x="0" y="153"/>
                  </a:cubicBezTo>
                  <a:cubicBezTo>
                    <a:pt x="0" y="162"/>
                    <a:pt x="7" y="169"/>
                    <a:pt x="16" y="169"/>
                  </a:cubicBezTo>
                  <a:cubicBezTo>
                    <a:pt x="116" y="169"/>
                    <a:pt x="116" y="169"/>
                    <a:pt x="116" y="169"/>
                  </a:cubicBezTo>
                  <a:cubicBezTo>
                    <a:pt x="124" y="169"/>
                    <a:pt x="131" y="162"/>
                    <a:pt x="131" y="153"/>
                  </a:cubicBezTo>
                  <a:cubicBezTo>
                    <a:pt x="131" y="87"/>
                    <a:pt x="131" y="87"/>
                    <a:pt x="131" y="87"/>
                  </a:cubicBezTo>
                  <a:cubicBezTo>
                    <a:pt x="131" y="79"/>
                    <a:pt x="124" y="72"/>
                    <a:pt x="116" y="72"/>
                  </a:cubicBezTo>
                  <a:cubicBezTo>
                    <a:pt x="114" y="72"/>
                    <a:pt x="114" y="72"/>
                    <a:pt x="114" y="72"/>
                  </a:cubicBezTo>
                  <a:cubicBezTo>
                    <a:pt x="114" y="48"/>
                    <a:pt x="114" y="48"/>
                    <a:pt x="114" y="48"/>
                  </a:cubicBezTo>
                  <a:cubicBezTo>
                    <a:pt x="114" y="21"/>
                    <a:pt x="92" y="0"/>
                    <a:pt x="66" y="0"/>
                  </a:cubicBezTo>
                  <a:close/>
                  <a:moveTo>
                    <a:pt x="30" y="48"/>
                  </a:moveTo>
                  <a:cubicBezTo>
                    <a:pt x="30" y="28"/>
                    <a:pt x="46" y="12"/>
                    <a:pt x="66" y="12"/>
                  </a:cubicBezTo>
                  <a:cubicBezTo>
                    <a:pt x="86" y="12"/>
                    <a:pt x="102" y="28"/>
                    <a:pt x="102" y="48"/>
                  </a:cubicBezTo>
                  <a:cubicBezTo>
                    <a:pt x="102" y="72"/>
                    <a:pt x="102" y="72"/>
                    <a:pt x="102" y="72"/>
                  </a:cubicBezTo>
                  <a:cubicBezTo>
                    <a:pt x="30" y="72"/>
                    <a:pt x="30" y="72"/>
                    <a:pt x="30" y="72"/>
                  </a:cubicBezTo>
                  <a:lnTo>
                    <a:pt x="30" y="48"/>
                  </a:lnTo>
                  <a:close/>
                  <a:moveTo>
                    <a:pt x="119" y="87"/>
                  </a:moveTo>
                  <a:cubicBezTo>
                    <a:pt x="119" y="153"/>
                    <a:pt x="119" y="153"/>
                    <a:pt x="119" y="153"/>
                  </a:cubicBezTo>
                  <a:cubicBezTo>
                    <a:pt x="119" y="155"/>
                    <a:pt x="118" y="157"/>
                    <a:pt x="116" y="157"/>
                  </a:cubicBezTo>
                  <a:cubicBezTo>
                    <a:pt x="16" y="157"/>
                    <a:pt x="16" y="157"/>
                    <a:pt x="16" y="157"/>
                  </a:cubicBezTo>
                  <a:cubicBezTo>
                    <a:pt x="14" y="157"/>
                    <a:pt x="12" y="155"/>
                    <a:pt x="12" y="153"/>
                  </a:cubicBezTo>
                  <a:cubicBezTo>
                    <a:pt x="12" y="87"/>
                    <a:pt x="12" y="87"/>
                    <a:pt x="12" y="87"/>
                  </a:cubicBezTo>
                  <a:cubicBezTo>
                    <a:pt x="12" y="85"/>
                    <a:pt x="14" y="84"/>
                    <a:pt x="16" y="84"/>
                  </a:cubicBezTo>
                  <a:cubicBezTo>
                    <a:pt x="116" y="84"/>
                    <a:pt x="116" y="84"/>
                    <a:pt x="116" y="84"/>
                  </a:cubicBezTo>
                  <a:cubicBezTo>
                    <a:pt x="118" y="84"/>
                    <a:pt x="119" y="85"/>
                    <a:pt x="119" y="87"/>
                  </a:cubicBezTo>
                  <a:close/>
                  <a:moveTo>
                    <a:pt x="119" y="87"/>
                  </a:moveTo>
                  <a:cubicBezTo>
                    <a:pt x="119" y="87"/>
                    <a:pt x="119" y="87"/>
                    <a:pt x="119" y="87"/>
                  </a:cubicBezTo>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0" name="Freeform 40">
              <a:extLst>
                <a:ext uri="{FF2B5EF4-FFF2-40B4-BE49-F238E27FC236}">
                  <a16:creationId xmlns:a16="http://schemas.microsoft.com/office/drawing/2014/main" id="{2C4844E8-3C31-BB47-87F4-3708C09C5CC7}"/>
                </a:ext>
              </a:extLst>
            </p:cNvPr>
            <p:cNvSpPr>
              <a:spLocks noEditPoints="1"/>
            </p:cNvSpPr>
            <p:nvPr/>
          </p:nvSpPr>
          <p:spPr bwMode="auto">
            <a:xfrm>
              <a:off x="2866489" y="4453096"/>
              <a:ext cx="40737" cy="71775"/>
            </a:xfrm>
            <a:custGeom>
              <a:avLst/>
              <a:gdLst>
                <a:gd name="T0" fmla="*/ 13 w 22"/>
                <a:gd name="T1" fmla="*/ 1 h 40"/>
                <a:gd name="T2" fmla="*/ 2 w 22"/>
                <a:gd name="T3" fmla="*/ 7 h 40"/>
                <a:gd name="T4" fmla="*/ 6 w 22"/>
                <a:gd name="T5" fmla="*/ 19 h 40"/>
                <a:gd name="T6" fmla="*/ 7 w 22"/>
                <a:gd name="T7" fmla="*/ 21 h 40"/>
                <a:gd name="T8" fmla="*/ 7 w 22"/>
                <a:gd name="T9" fmla="*/ 34 h 40"/>
                <a:gd name="T10" fmla="*/ 14 w 22"/>
                <a:gd name="T11" fmla="*/ 38 h 40"/>
                <a:gd name="T12" fmla="*/ 17 w 22"/>
                <a:gd name="T13" fmla="*/ 34 h 40"/>
                <a:gd name="T14" fmla="*/ 17 w 22"/>
                <a:gd name="T15" fmla="*/ 21 h 40"/>
                <a:gd name="T16" fmla="*/ 18 w 22"/>
                <a:gd name="T17" fmla="*/ 19 h 40"/>
                <a:gd name="T18" fmla="*/ 22 w 22"/>
                <a:gd name="T19" fmla="*/ 11 h 40"/>
                <a:gd name="T20" fmla="*/ 13 w 22"/>
                <a:gd name="T21" fmla="*/ 1 h 40"/>
                <a:gd name="T22" fmla="*/ 13 w 22"/>
                <a:gd name="T23" fmla="*/ 1 h 40"/>
                <a:gd name="T24" fmla="*/ 13 w 22"/>
                <a:gd name="T25"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0">
                  <a:moveTo>
                    <a:pt x="13" y="1"/>
                  </a:moveTo>
                  <a:cubicBezTo>
                    <a:pt x="9" y="0"/>
                    <a:pt x="4" y="3"/>
                    <a:pt x="2" y="7"/>
                  </a:cubicBezTo>
                  <a:cubicBezTo>
                    <a:pt x="0" y="11"/>
                    <a:pt x="2" y="16"/>
                    <a:pt x="6" y="19"/>
                  </a:cubicBezTo>
                  <a:cubicBezTo>
                    <a:pt x="6" y="20"/>
                    <a:pt x="7" y="20"/>
                    <a:pt x="7" y="21"/>
                  </a:cubicBezTo>
                  <a:cubicBezTo>
                    <a:pt x="7" y="34"/>
                    <a:pt x="7" y="34"/>
                    <a:pt x="7" y="34"/>
                  </a:cubicBezTo>
                  <a:cubicBezTo>
                    <a:pt x="7" y="38"/>
                    <a:pt x="10" y="40"/>
                    <a:pt x="14" y="38"/>
                  </a:cubicBezTo>
                  <a:cubicBezTo>
                    <a:pt x="16" y="38"/>
                    <a:pt x="17" y="36"/>
                    <a:pt x="17" y="34"/>
                  </a:cubicBezTo>
                  <a:cubicBezTo>
                    <a:pt x="17" y="21"/>
                    <a:pt x="17" y="21"/>
                    <a:pt x="17" y="21"/>
                  </a:cubicBezTo>
                  <a:cubicBezTo>
                    <a:pt x="17" y="20"/>
                    <a:pt x="17" y="20"/>
                    <a:pt x="18" y="19"/>
                  </a:cubicBezTo>
                  <a:cubicBezTo>
                    <a:pt x="20" y="17"/>
                    <a:pt x="22" y="14"/>
                    <a:pt x="22" y="11"/>
                  </a:cubicBezTo>
                  <a:cubicBezTo>
                    <a:pt x="22" y="6"/>
                    <a:pt x="18" y="2"/>
                    <a:pt x="13" y="1"/>
                  </a:cubicBezTo>
                  <a:close/>
                  <a:moveTo>
                    <a:pt x="13" y="1"/>
                  </a:moveTo>
                  <a:cubicBezTo>
                    <a:pt x="13" y="1"/>
                    <a:pt x="13" y="1"/>
                    <a:pt x="13" y="1"/>
                  </a:cubicBezTo>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211" name="Group 210">
            <a:extLst>
              <a:ext uri="{FF2B5EF4-FFF2-40B4-BE49-F238E27FC236}">
                <a16:creationId xmlns:a16="http://schemas.microsoft.com/office/drawing/2014/main" id="{64A878AE-2EDF-2446-AAC4-888604CBAC43}"/>
              </a:ext>
            </a:extLst>
          </p:cNvPr>
          <p:cNvGrpSpPr>
            <a:grpSpLocks noChangeAspect="1"/>
          </p:cNvGrpSpPr>
          <p:nvPr/>
        </p:nvGrpSpPr>
        <p:grpSpPr>
          <a:xfrm>
            <a:off x="4525108" y="3352640"/>
            <a:ext cx="239096" cy="264481"/>
            <a:chOff x="5354637" y="1417637"/>
            <a:chExt cx="566738" cy="569913"/>
          </a:xfrm>
        </p:grpSpPr>
        <p:sp>
          <p:nvSpPr>
            <p:cNvPr id="212" name="Freeform 61">
              <a:extLst>
                <a:ext uri="{FF2B5EF4-FFF2-40B4-BE49-F238E27FC236}">
                  <a16:creationId xmlns:a16="http://schemas.microsoft.com/office/drawing/2014/main" id="{F639DB82-5870-1B47-A434-DB39A689A4B9}"/>
                </a:ext>
              </a:extLst>
            </p:cNvPr>
            <p:cNvSpPr>
              <a:spLocks noEditPoints="1"/>
            </p:cNvSpPr>
            <p:nvPr/>
          </p:nvSpPr>
          <p:spPr bwMode="auto">
            <a:xfrm>
              <a:off x="5732463" y="1795463"/>
              <a:ext cx="130175" cy="111125"/>
            </a:xfrm>
            <a:custGeom>
              <a:avLst/>
              <a:gdLst>
                <a:gd name="T0" fmla="*/ 51 w 60"/>
                <a:gd name="T1" fmla="*/ 3 h 51"/>
                <a:gd name="T2" fmla="*/ 26 w 60"/>
                <a:gd name="T3" fmla="*/ 40 h 51"/>
                <a:gd name="T4" fmla="*/ 8 w 60"/>
                <a:gd name="T5" fmla="*/ 25 h 51"/>
                <a:gd name="T6" fmla="*/ 1 w 60"/>
                <a:gd name="T7" fmla="*/ 26 h 51"/>
                <a:gd name="T8" fmla="*/ 2 w 60"/>
                <a:gd name="T9" fmla="*/ 32 h 51"/>
                <a:gd name="T10" fmla="*/ 24 w 60"/>
                <a:gd name="T11" fmla="*/ 50 h 51"/>
                <a:gd name="T12" fmla="*/ 27 w 60"/>
                <a:gd name="T13" fmla="*/ 51 h 51"/>
                <a:gd name="T14" fmla="*/ 27 w 60"/>
                <a:gd name="T15" fmla="*/ 51 h 51"/>
                <a:gd name="T16" fmla="*/ 31 w 60"/>
                <a:gd name="T17" fmla="*/ 49 h 51"/>
                <a:gd name="T18" fmla="*/ 59 w 60"/>
                <a:gd name="T19" fmla="*/ 8 h 51"/>
                <a:gd name="T20" fmla="*/ 58 w 60"/>
                <a:gd name="T21" fmla="*/ 2 h 51"/>
                <a:gd name="T22" fmla="*/ 51 w 60"/>
                <a:gd name="T23" fmla="*/ 3 h 51"/>
                <a:gd name="T24" fmla="*/ 51 w 60"/>
                <a:gd name="T25" fmla="*/ 3 h 51"/>
                <a:gd name="T26" fmla="*/ 51 w 60"/>
                <a:gd name="T27"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51" y="3"/>
                  </a:moveTo>
                  <a:cubicBezTo>
                    <a:pt x="26" y="40"/>
                    <a:pt x="26" y="40"/>
                    <a:pt x="26" y="40"/>
                  </a:cubicBezTo>
                  <a:cubicBezTo>
                    <a:pt x="8" y="25"/>
                    <a:pt x="8" y="25"/>
                    <a:pt x="8" y="25"/>
                  </a:cubicBezTo>
                  <a:cubicBezTo>
                    <a:pt x="6" y="23"/>
                    <a:pt x="3" y="24"/>
                    <a:pt x="1" y="26"/>
                  </a:cubicBezTo>
                  <a:cubicBezTo>
                    <a:pt x="0" y="27"/>
                    <a:pt x="0" y="30"/>
                    <a:pt x="2" y="32"/>
                  </a:cubicBezTo>
                  <a:cubicBezTo>
                    <a:pt x="24" y="50"/>
                    <a:pt x="24" y="50"/>
                    <a:pt x="24" y="50"/>
                  </a:cubicBezTo>
                  <a:cubicBezTo>
                    <a:pt x="25" y="51"/>
                    <a:pt x="26" y="51"/>
                    <a:pt x="27" y="51"/>
                  </a:cubicBezTo>
                  <a:cubicBezTo>
                    <a:pt x="27" y="51"/>
                    <a:pt x="27" y="51"/>
                    <a:pt x="27" y="51"/>
                  </a:cubicBezTo>
                  <a:cubicBezTo>
                    <a:pt x="29" y="51"/>
                    <a:pt x="30" y="50"/>
                    <a:pt x="31" y="49"/>
                  </a:cubicBezTo>
                  <a:cubicBezTo>
                    <a:pt x="59" y="8"/>
                    <a:pt x="59" y="8"/>
                    <a:pt x="59" y="8"/>
                  </a:cubicBezTo>
                  <a:cubicBezTo>
                    <a:pt x="60" y="6"/>
                    <a:pt x="60" y="3"/>
                    <a:pt x="58" y="2"/>
                  </a:cubicBezTo>
                  <a:cubicBezTo>
                    <a:pt x="56" y="0"/>
                    <a:pt x="53" y="1"/>
                    <a:pt x="51" y="3"/>
                  </a:cubicBezTo>
                  <a:close/>
                  <a:moveTo>
                    <a:pt x="51" y="3"/>
                  </a:moveTo>
                  <a:cubicBezTo>
                    <a:pt x="51" y="3"/>
                    <a:pt x="51" y="3"/>
                    <a:pt x="51" y="3"/>
                  </a:cubicBezTo>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3" name="Freeform 62">
              <a:extLst>
                <a:ext uri="{FF2B5EF4-FFF2-40B4-BE49-F238E27FC236}">
                  <a16:creationId xmlns:a16="http://schemas.microsoft.com/office/drawing/2014/main" id="{3D155D1C-03EF-3C48-A043-F4F656253A17}"/>
                </a:ext>
              </a:extLst>
            </p:cNvPr>
            <p:cNvSpPr>
              <a:spLocks noEditPoints="1"/>
            </p:cNvSpPr>
            <p:nvPr/>
          </p:nvSpPr>
          <p:spPr bwMode="auto">
            <a:xfrm>
              <a:off x="5354637" y="1417637"/>
              <a:ext cx="566738" cy="569913"/>
            </a:xfrm>
            <a:custGeom>
              <a:avLst/>
              <a:gdLst>
                <a:gd name="T0" fmla="*/ 248 w 261"/>
                <a:gd name="T1" fmla="*/ 55 h 261"/>
                <a:gd name="T2" fmla="*/ 56 w 261"/>
                <a:gd name="T3" fmla="*/ 0 h 261"/>
                <a:gd name="T4" fmla="*/ 0 w 261"/>
                <a:gd name="T5" fmla="*/ 191 h 261"/>
                <a:gd name="T6" fmla="*/ 164 w 261"/>
                <a:gd name="T7" fmla="*/ 247 h 261"/>
                <a:gd name="T8" fmla="*/ 261 w 261"/>
                <a:gd name="T9" fmla="*/ 201 h 261"/>
                <a:gd name="T10" fmla="*/ 56 w 261"/>
                <a:gd name="T11" fmla="*/ 238 h 261"/>
                <a:gd name="T12" fmla="*/ 9 w 261"/>
                <a:gd name="T13" fmla="*/ 55 h 261"/>
                <a:gd name="T14" fmla="*/ 192 w 261"/>
                <a:gd name="T15" fmla="*/ 9 h 261"/>
                <a:gd name="T16" fmla="*/ 238 w 261"/>
                <a:gd name="T17" fmla="*/ 154 h 261"/>
                <a:gd name="T18" fmla="*/ 234 w 261"/>
                <a:gd name="T19" fmla="*/ 151 h 261"/>
                <a:gd name="T20" fmla="*/ 227 w 261"/>
                <a:gd name="T21" fmla="*/ 147 h 261"/>
                <a:gd name="T22" fmla="*/ 223 w 261"/>
                <a:gd name="T23" fmla="*/ 145 h 261"/>
                <a:gd name="T24" fmla="*/ 218 w 261"/>
                <a:gd name="T25" fmla="*/ 144 h 261"/>
                <a:gd name="T26" fmla="*/ 213 w 261"/>
                <a:gd name="T27" fmla="*/ 143 h 261"/>
                <a:gd name="T28" fmla="*/ 207 w 261"/>
                <a:gd name="T29" fmla="*/ 142 h 261"/>
                <a:gd name="T30" fmla="*/ 144 w 261"/>
                <a:gd name="T31" fmla="*/ 187 h 261"/>
                <a:gd name="T32" fmla="*/ 119 w 261"/>
                <a:gd name="T33" fmla="*/ 192 h 261"/>
                <a:gd name="T34" fmla="*/ 142 w 261"/>
                <a:gd name="T35" fmla="*/ 197 h 261"/>
                <a:gd name="T36" fmla="*/ 142 w 261"/>
                <a:gd name="T37" fmla="*/ 207 h 261"/>
                <a:gd name="T38" fmla="*/ 143 w 261"/>
                <a:gd name="T39" fmla="*/ 212 h 261"/>
                <a:gd name="T40" fmla="*/ 144 w 261"/>
                <a:gd name="T41" fmla="*/ 217 h 261"/>
                <a:gd name="T42" fmla="*/ 146 w 261"/>
                <a:gd name="T43" fmla="*/ 222 h 261"/>
                <a:gd name="T44" fmla="*/ 148 w 261"/>
                <a:gd name="T45" fmla="*/ 226 h 261"/>
                <a:gd name="T46" fmla="*/ 152 w 261"/>
                <a:gd name="T47" fmla="*/ 234 h 261"/>
                <a:gd name="T48" fmla="*/ 155 w 261"/>
                <a:gd name="T49" fmla="*/ 238 h 261"/>
                <a:gd name="T50" fmla="*/ 202 w 261"/>
                <a:gd name="T51" fmla="*/ 251 h 261"/>
                <a:gd name="T52" fmla="*/ 165 w 261"/>
                <a:gd name="T53" fmla="*/ 235 h 261"/>
                <a:gd name="T54" fmla="*/ 162 w 261"/>
                <a:gd name="T55" fmla="*/ 231 h 261"/>
                <a:gd name="T56" fmla="*/ 159 w 261"/>
                <a:gd name="T57" fmla="*/ 227 h 261"/>
                <a:gd name="T58" fmla="*/ 156 w 261"/>
                <a:gd name="T59" fmla="*/ 222 h 261"/>
                <a:gd name="T60" fmla="*/ 154 w 261"/>
                <a:gd name="T61" fmla="*/ 217 h 261"/>
                <a:gd name="T62" fmla="*/ 153 w 261"/>
                <a:gd name="T63" fmla="*/ 212 h 261"/>
                <a:gd name="T64" fmla="*/ 152 w 261"/>
                <a:gd name="T65" fmla="*/ 207 h 261"/>
                <a:gd name="T66" fmla="*/ 151 w 261"/>
                <a:gd name="T67" fmla="*/ 201 h 261"/>
                <a:gd name="T68" fmla="*/ 207 w 261"/>
                <a:gd name="T69" fmla="*/ 151 h 261"/>
                <a:gd name="T70" fmla="*/ 212 w 261"/>
                <a:gd name="T71" fmla="*/ 152 h 261"/>
                <a:gd name="T72" fmla="*/ 217 w 261"/>
                <a:gd name="T73" fmla="*/ 153 h 261"/>
                <a:gd name="T74" fmla="*/ 222 w 261"/>
                <a:gd name="T75" fmla="*/ 155 h 261"/>
                <a:gd name="T76" fmla="*/ 227 w 261"/>
                <a:gd name="T77" fmla="*/ 157 h 261"/>
                <a:gd name="T78" fmla="*/ 231 w 261"/>
                <a:gd name="T79" fmla="*/ 160 h 261"/>
                <a:gd name="T80" fmla="*/ 235 w 261"/>
                <a:gd name="T81" fmla="*/ 164 h 261"/>
                <a:gd name="T82" fmla="*/ 239 w 261"/>
                <a:gd name="T83" fmla="*/ 168 h 261"/>
                <a:gd name="T84" fmla="*/ 202 w 261"/>
                <a:gd name="T85" fmla="*/ 251 h 261"/>
                <a:gd name="T86" fmla="*/ 202 w 261"/>
                <a:gd name="T87" fmla="*/ 2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1" h="261">
                  <a:moveTo>
                    <a:pt x="248" y="163"/>
                  </a:moveTo>
                  <a:cubicBezTo>
                    <a:pt x="248" y="55"/>
                    <a:pt x="248" y="55"/>
                    <a:pt x="248" y="55"/>
                  </a:cubicBezTo>
                  <a:cubicBezTo>
                    <a:pt x="248" y="25"/>
                    <a:pt x="223" y="0"/>
                    <a:pt x="192" y="0"/>
                  </a:cubicBezTo>
                  <a:cubicBezTo>
                    <a:pt x="56" y="0"/>
                    <a:pt x="56" y="0"/>
                    <a:pt x="56" y="0"/>
                  </a:cubicBezTo>
                  <a:cubicBezTo>
                    <a:pt x="25" y="0"/>
                    <a:pt x="0" y="25"/>
                    <a:pt x="0" y="55"/>
                  </a:cubicBezTo>
                  <a:cubicBezTo>
                    <a:pt x="0" y="191"/>
                    <a:pt x="0" y="191"/>
                    <a:pt x="0" y="191"/>
                  </a:cubicBezTo>
                  <a:cubicBezTo>
                    <a:pt x="0" y="222"/>
                    <a:pt x="25" y="247"/>
                    <a:pt x="56" y="247"/>
                  </a:cubicBezTo>
                  <a:cubicBezTo>
                    <a:pt x="164" y="247"/>
                    <a:pt x="164" y="247"/>
                    <a:pt x="164" y="247"/>
                  </a:cubicBezTo>
                  <a:cubicBezTo>
                    <a:pt x="174" y="255"/>
                    <a:pt x="187" y="261"/>
                    <a:pt x="202" y="261"/>
                  </a:cubicBezTo>
                  <a:cubicBezTo>
                    <a:pt x="235" y="261"/>
                    <a:pt x="261" y="234"/>
                    <a:pt x="261" y="201"/>
                  </a:cubicBezTo>
                  <a:cubicBezTo>
                    <a:pt x="261" y="187"/>
                    <a:pt x="256" y="173"/>
                    <a:pt x="248" y="163"/>
                  </a:cubicBezTo>
                  <a:close/>
                  <a:moveTo>
                    <a:pt x="56" y="238"/>
                  </a:moveTo>
                  <a:cubicBezTo>
                    <a:pt x="30" y="238"/>
                    <a:pt x="9" y="217"/>
                    <a:pt x="9" y="191"/>
                  </a:cubicBezTo>
                  <a:cubicBezTo>
                    <a:pt x="9" y="55"/>
                    <a:pt x="9" y="55"/>
                    <a:pt x="9" y="55"/>
                  </a:cubicBezTo>
                  <a:cubicBezTo>
                    <a:pt x="9" y="30"/>
                    <a:pt x="30" y="9"/>
                    <a:pt x="56" y="9"/>
                  </a:cubicBezTo>
                  <a:cubicBezTo>
                    <a:pt x="192" y="9"/>
                    <a:pt x="192" y="9"/>
                    <a:pt x="192" y="9"/>
                  </a:cubicBezTo>
                  <a:cubicBezTo>
                    <a:pt x="217" y="9"/>
                    <a:pt x="238" y="30"/>
                    <a:pt x="238" y="55"/>
                  </a:cubicBezTo>
                  <a:cubicBezTo>
                    <a:pt x="238" y="154"/>
                    <a:pt x="238" y="154"/>
                    <a:pt x="238" y="154"/>
                  </a:cubicBezTo>
                  <a:cubicBezTo>
                    <a:pt x="238" y="154"/>
                    <a:pt x="238" y="154"/>
                    <a:pt x="237" y="153"/>
                  </a:cubicBezTo>
                  <a:cubicBezTo>
                    <a:pt x="236" y="153"/>
                    <a:pt x="235" y="152"/>
                    <a:pt x="234" y="151"/>
                  </a:cubicBezTo>
                  <a:cubicBezTo>
                    <a:pt x="234" y="151"/>
                    <a:pt x="234" y="151"/>
                    <a:pt x="234" y="151"/>
                  </a:cubicBezTo>
                  <a:cubicBezTo>
                    <a:pt x="232" y="150"/>
                    <a:pt x="229" y="148"/>
                    <a:pt x="227" y="147"/>
                  </a:cubicBezTo>
                  <a:cubicBezTo>
                    <a:pt x="226" y="147"/>
                    <a:pt x="226" y="147"/>
                    <a:pt x="226" y="147"/>
                  </a:cubicBezTo>
                  <a:cubicBezTo>
                    <a:pt x="225" y="146"/>
                    <a:pt x="224" y="146"/>
                    <a:pt x="223" y="145"/>
                  </a:cubicBezTo>
                  <a:cubicBezTo>
                    <a:pt x="222" y="145"/>
                    <a:pt x="221" y="145"/>
                    <a:pt x="221" y="145"/>
                  </a:cubicBezTo>
                  <a:cubicBezTo>
                    <a:pt x="220" y="144"/>
                    <a:pt x="219" y="144"/>
                    <a:pt x="218" y="144"/>
                  </a:cubicBezTo>
                  <a:cubicBezTo>
                    <a:pt x="217" y="144"/>
                    <a:pt x="216" y="143"/>
                    <a:pt x="215" y="143"/>
                  </a:cubicBezTo>
                  <a:cubicBezTo>
                    <a:pt x="214" y="143"/>
                    <a:pt x="213" y="143"/>
                    <a:pt x="213" y="143"/>
                  </a:cubicBezTo>
                  <a:cubicBezTo>
                    <a:pt x="212" y="142"/>
                    <a:pt x="210" y="142"/>
                    <a:pt x="209" y="142"/>
                  </a:cubicBezTo>
                  <a:cubicBezTo>
                    <a:pt x="209" y="142"/>
                    <a:pt x="208" y="142"/>
                    <a:pt x="207" y="142"/>
                  </a:cubicBezTo>
                  <a:cubicBezTo>
                    <a:pt x="205" y="142"/>
                    <a:pt x="204" y="142"/>
                    <a:pt x="202" y="142"/>
                  </a:cubicBezTo>
                  <a:cubicBezTo>
                    <a:pt x="174" y="142"/>
                    <a:pt x="150" y="161"/>
                    <a:pt x="144" y="187"/>
                  </a:cubicBezTo>
                  <a:cubicBezTo>
                    <a:pt x="124" y="187"/>
                    <a:pt x="124" y="187"/>
                    <a:pt x="124" y="187"/>
                  </a:cubicBezTo>
                  <a:cubicBezTo>
                    <a:pt x="121" y="187"/>
                    <a:pt x="119" y="189"/>
                    <a:pt x="119" y="192"/>
                  </a:cubicBezTo>
                  <a:cubicBezTo>
                    <a:pt x="119" y="194"/>
                    <a:pt x="121" y="197"/>
                    <a:pt x="124" y="197"/>
                  </a:cubicBezTo>
                  <a:cubicBezTo>
                    <a:pt x="142" y="197"/>
                    <a:pt x="142" y="197"/>
                    <a:pt x="142" y="197"/>
                  </a:cubicBezTo>
                  <a:cubicBezTo>
                    <a:pt x="142" y="198"/>
                    <a:pt x="142" y="200"/>
                    <a:pt x="142" y="201"/>
                  </a:cubicBezTo>
                  <a:cubicBezTo>
                    <a:pt x="142" y="203"/>
                    <a:pt x="142" y="205"/>
                    <a:pt x="142" y="207"/>
                  </a:cubicBezTo>
                  <a:cubicBezTo>
                    <a:pt x="143" y="207"/>
                    <a:pt x="143" y="208"/>
                    <a:pt x="143" y="209"/>
                  </a:cubicBezTo>
                  <a:cubicBezTo>
                    <a:pt x="143" y="210"/>
                    <a:pt x="143" y="211"/>
                    <a:pt x="143" y="212"/>
                  </a:cubicBezTo>
                  <a:cubicBezTo>
                    <a:pt x="143" y="213"/>
                    <a:pt x="144" y="214"/>
                    <a:pt x="144" y="215"/>
                  </a:cubicBezTo>
                  <a:cubicBezTo>
                    <a:pt x="144" y="215"/>
                    <a:pt x="144" y="216"/>
                    <a:pt x="144" y="217"/>
                  </a:cubicBezTo>
                  <a:cubicBezTo>
                    <a:pt x="145" y="218"/>
                    <a:pt x="145" y="219"/>
                    <a:pt x="145" y="220"/>
                  </a:cubicBezTo>
                  <a:cubicBezTo>
                    <a:pt x="146" y="221"/>
                    <a:pt x="146" y="221"/>
                    <a:pt x="146" y="222"/>
                  </a:cubicBezTo>
                  <a:cubicBezTo>
                    <a:pt x="146" y="223"/>
                    <a:pt x="147" y="224"/>
                    <a:pt x="147" y="225"/>
                  </a:cubicBezTo>
                  <a:cubicBezTo>
                    <a:pt x="147" y="225"/>
                    <a:pt x="148" y="226"/>
                    <a:pt x="148" y="226"/>
                  </a:cubicBezTo>
                  <a:cubicBezTo>
                    <a:pt x="149" y="229"/>
                    <a:pt x="150" y="231"/>
                    <a:pt x="152" y="234"/>
                  </a:cubicBezTo>
                  <a:cubicBezTo>
                    <a:pt x="152" y="234"/>
                    <a:pt x="152" y="234"/>
                    <a:pt x="152" y="234"/>
                  </a:cubicBezTo>
                  <a:cubicBezTo>
                    <a:pt x="153" y="235"/>
                    <a:pt x="153" y="236"/>
                    <a:pt x="154" y="237"/>
                  </a:cubicBezTo>
                  <a:cubicBezTo>
                    <a:pt x="154" y="237"/>
                    <a:pt x="155" y="237"/>
                    <a:pt x="155" y="238"/>
                  </a:cubicBezTo>
                  <a:lnTo>
                    <a:pt x="56" y="238"/>
                  </a:lnTo>
                  <a:close/>
                  <a:moveTo>
                    <a:pt x="202" y="251"/>
                  </a:moveTo>
                  <a:cubicBezTo>
                    <a:pt x="189" y="251"/>
                    <a:pt x="177" y="247"/>
                    <a:pt x="168" y="239"/>
                  </a:cubicBezTo>
                  <a:cubicBezTo>
                    <a:pt x="167" y="238"/>
                    <a:pt x="166" y="236"/>
                    <a:pt x="165" y="235"/>
                  </a:cubicBezTo>
                  <a:cubicBezTo>
                    <a:pt x="165" y="235"/>
                    <a:pt x="165" y="235"/>
                    <a:pt x="164" y="235"/>
                  </a:cubicBezTo>
                  <a:cubicBezTo>
                    <a:pt x="163" y="234"/>
                    <a:pt x="162" y="233"/>
                    <a:pt x="162" y="231"/>
                  </a:cubicBezTo>
                  <a:cubicBezTo>
                    <a:pt x="161" y="231"/>
                    <a:pt x="161" y="231"/>
                    <a:pt x="161" y="231"/>
                  </a:cubicBezTo>
                  <a:cubicBezTo>
                    <a:pt x="160" y="229"/>
                    <a:pt x="159" y="228"/>
                    <a:pt x="159" y="227"/>
                  </a:cubicBezTo>
                  <a:cubicBezTo>
                    <a:pt x="158" y="227"/>
                    <a:pt x="158" y="226"/>
                    <a:pt x="158" y="226"/>
                  </a:cubicBezTo>
                  <a:cubicBezTo>
                    <a:pt x="157" y="225"/>
                    <a:pt x="157" y="224"/>
                    <a:pt x="156" y="222"/>
                  </a:cubicBezTo>
                  <a:cubicBezTo>
                    <a:pt x="156" y="222"/>
                    <a:pt x="156" y="222"/>
                    <a:pt x="156" y="222"/>
                  </a:cubicBezTo>
                  <a:cubicBezTo>
                    <a:pt x="155" y="220"/>
                    <a:pt x="155" y="219"/>
                    <a:pt x="154" y="217"/>
                  </a:cubicBezTo>
                  <a:cubicBezTo>
                    <a:pt x="154" y="217"/>
                    <a:pt x="154" y="217"/>
                    <a:pt x="154" y="217"/>
                  </a:cubicBezTo>
                  <a:cubicBezTo>
                    <a:pt x="153" y="215"/>
                    <a:pt x="153" y="214"/>
                    <a:pt x="153" y="212"/>
                  </a:cubicBezTo>
                  <a:cubicBezTo>
                    <a:pt x="153" y="212"/>
                    <a:pt x="153" y="212"/>
                    <a:pt x="152" y="212"/>
                  </a:cubicBezTo>
                  <a:cubicBezTo>
                    <a:pt x="152" y="210"/>
                    <a:pt x="152" y="209"/>
                    <a:pt x="152" y="207"/>
                  </a:cubicBezTo>
                  <a:cubicBezTo>
                    <a:pt x="152" y="207"/>
                    <a:pt x="152" y="207"/>
                    <a:pt x="152" y="206"/>
                  </a:cubicBezTo>
                  <a:cubicBezTo>
                    <a:pt x="151" y="205"/>
                    <a:pt x="151" y="203"/>
                    <a:pt x="151" y="201"/>
                  </a:cubicBezTo>
                  <a:cubicBezTo>
                    <a:pt x="151" y="173"/>
                    <a:pt x="174" y="151"/>
                    <a:pt x="202" y="151"/>
                  </a:cubicBezTo>
                  <a:cubicBezTo>
                    <a:pt x="204" y="151"/>
                    <a:pt x="205" y="151"/>
                    <a:pt x="207" y="151"/>
                  </a:cubicBezTo>
                  <a:cubicBezTo>
                    <a:pt x="207" y="151"/>
                    <a:pt x="207" y="151"/>
                    <a:pt x="208" y="151"/>
                  </a:cubicBezTo>
                  <a:cubicBezTo>
                    <a:pt x="209" y="151"/>
                    <a:pt x="211" y="152"/>
                    <a:pt x="212" y="152"/>
                  </a:cubicBezTo>
                  <a:cubicBezTo>
                    <a:pt x="212" y="152"/>
                    <a:pt x="213" y="152"/>
                    <a:pt x="213" y="152"/>
                  </a:cubicBezTo>
                  <a:cubicBezTo>
                    <a:pt x="214" y="152"/>
                    <a:pt x="216" y="153"/>
                    <a:pt x="217" y="153"/>
                  </a:cubicBezTo>
                  <a:cubicBezTo>
                    <a:pt x="218" y="153"/>
                    <a:pt x="218" y="153"/>
                    <a:pt x="218" y="153"/>
                  </a:cubicBezTo>
                  <a:cubicBezTo>
                    <a:pt x="219" y="154"/>
                    <a:pt x="221" y="154"/>
                    <a:pt x="222" y="155"/>
                  </a:cubicBezTo>
                  <a:cubicBezTo>
                    <a:pt x="222" y="155"/>
                    <a:pt x="223" y="155"/>
                    <a:pt x="223" y="155"/>
                  </a:cubicBezTo>
                  <a:cubicBezTo>
                    <a:pt x="224" y="156"/>
                    <a:pt x="226" y="157"/>
                    <a:pt x="227" y="157"/>
                  </a:cubicBezTo>
                  <a:cubicBezTo>
                    <a:pt x="227" y="158"/>
                    <a:pt x="227" y="158"/>
                    <a:pt x="228" y="158"/>
                  </a:cubicBezTo>
                  <a:cubicBezTo>
                    <a:pt x="229" y="159"/>
                    <a:pt x="230" y="159"/>
                    <a:pt x="231" y="160"/>
                  </a:cubicBezTo>
                  <a:cubicBezTo>
                    <a:pt x="232" y="161"/>
                    <a:pt x="232" y="161"/>
                    <a:pt x="232" y="161"/>
                  </a:cubicBezTo>
                  <a:cubicBezTo>
                    <a:pt x="233" y="162"/>
                    <a:pt x="234" y="163"/>
                    <a:pt x="235" y="164"/>
                  </a:cubicBezTo>
                  <a:cubicBezTo>
                    <a:pt x="236" y="164"/>
                    <a:pt x="236" y="164"/>
                    <a:pt x="236" y="164"/>
                  </a:cubicBezTo>
                  <a:cubicBezTo>
                    <a:pt x="237" y="165"/>
                    <a:pt x="238" y="166"/>
                    <a:pt x="239" y="168"/>
                  </a:cubicBezTo>
                  <a:cubicBezTo>
                    <a:pt x="247" y="176"/>
                    <a:pt x="252" y="188"/>
                    <a:pt x="252" y="201"/>
                  </a:cubicBezTo>
                  <a:cubicBezTo>
                    <a:pt x="252" y="229"/>
                    <a:pt x="230" y="251"/>
                    <a:pt x="202" y="251"/>
                  </a:cubicBezTo>
                  <a:close/>
                  <a:moveTo>
                    <a:pt x="202" y="251"/>
                  </a:moveTo>
                  <a:cubicBezTo>
                    <a:pt x="202" y="251"/>
                    <a:pt x="202" y="251"/>
                    <a:pt x="202" y="251"/>
                  </a:cubicBezTo>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4" name="Freeform 63">
              <a:extLst>
                <a:ext uri="{FF2B5EF4-FFF2-40B4-BE49-F238E27FC236}">
                  <a16:creationId xmlns:a16="http://schemas.microsoft.com/office/drawing/2014/main" id="{EB478474-5337-A648-8584-A22272B7A26D}"/>
                </a:ext>
              </a:extLst>
            </p:cNvPr>
            <p:cNvSpPr>
              <a:spLocks noEditPoints="1"/>
            </p:cNvSpPr>
            <p:nvPr/>
          </p:nvSpPr>
          <p:spPr bwMode="auto">
            <a:xfrm>
              <a:off x="5611813" y="1536700"/>
              <a:ext cx="200025" cy="20638"/>
            </a:xfrm>
            <a:custGeom>
              <a:avLst/>
              <a:gdLst>
                <a:gd name="T0" fmla="*/ 5 w 92"/>
                <a:gd name="T1" fmla="*/ 9 h 9"/>
                <a:gd name="T2" fmla="*/ 87 w 92"/>
                <a:gd name="T3" fmla="*/ 9 h 9"/>
                <a:gd name="T4" fmla="*/ 92 w 92"/>
                <a:gd name="T5" fmla="*/ 4 h 9"/>
                <a:gd name="T6" fmla="*/ 87 w 92"/>
                <a:gd name="T7" fmla="*/ 0 h 9"/>
                <a:gd name="T8" fmla="*/ 5 w 92"/>
                <a:gd name="T9" fmla="*/ 0 h 9"/>
                <a:gd name="T10" fmla="*/ 0 w 92"/>
                <a:gd name="T11" fmla="*/ 4 h 9"/>
                <a:gd name="T12" fmla="*/ 5 w 92"/>
                <a:gd name="T13" fmla="*/ 9 h 9"/>
                <a:gd name="T14" fmla="*/ 5 w 92"/>
                <a:gd name="T15" fmla="*/ 9 h 9"/>
                <a:gd name="T16" fmla="*/ 5 w 9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
                  <a:moveTo>
                    <a:pt x="5" y="9"/>
                  </a:moveTo>
                  <a:cubicBezTo>
                    <a:pt x="87" y="9"/>
                    <a:pt x="87" y="9"/>
                    <a:pt x="87" y="9"/>
                  </a:cubicBezTo>
                  <a:cubicBezTo>
                    <a:pt x="90" y="9"/>
                    <a:pt x="92" y="7"/>
                    <a:pt x="92" y="4"/>
                  </a:cubicBezTo>
                  <a:cubicBezTo>
                    <a:pt x="92" y="2"/>
                    <a:pt x="90" y="0"/>
                    <a:pt x="87" y="0"/>
                  </a:cubicBezTo>
                  <a:cubicBezTo>
                    <a:pt x="5" y="0"/>
                    <a:pt x="5" y="0"/>
                    <a:pt x="5" y="0"/>
                  </a:cubicBezTo>
                  <a:cubicBezTo>
                    <a:pt x="2" y="0"/>
                    <a:pt x="0" y="2"/>
                    <a:pt x="0" y="4"/>
                  </a:cubicBezTo>
                  <a:cubicBezTo>
                    <a:pt x="0" y="7"/>
                    <a:pt x="2" y="9"/>
                    <a:pt x="5" y="9"/>
                  </a:cubicBezTo>
                  <a:close/>
                  <a:moveTo>
                    <a:pt x="5" y="9"/>
                  </a:moveTo>
                  <a:cubicBezTo>
                    <a:pt x="5" y="9"/>
                    <a:pt x="5" y="9"/>
                    <a:pt x="5" y="9"/>
                  </a:cubicBezTo>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5" name="Freeform 64">
              <a:extLst>
                <a:ext uri="{FF2B5EF4-FFF2-40B4-BE49-F238E27FC236}">
                  <a16:creationId xmlns:a16="http://schemas.microsoft.com/office/drawing/2014/main" id="{6053A656-E05A-DA49-9C7B-2C7ED032BFDA}"/>
                </a:ext>
              </a:extLst>
            </p:cNvPr>
            <p:cNvSpPr>
              <a:spLocks noEditPoints="1"/>
            </p:cNvSpPr>
            <p:nvPr/>
          </p:nvSpPr>
          <p:spPr bwMode="auto">
            <a:xfrm>
              <a:off x="5611813" y="1676400"/>
              <a:ext cx="200025" cy="20638"/>
            </a:xfrm>
            <a:custGeom>
              <a:avLst/>
              <a:gdLst>
                <a:gd name="T0" fmla="*/ 5 w 92"/>
                <a:gd name="T1" fmla="*/ 9 h 9"/>
                <a:gd name="T2" fmla="*/ 87 w 92"/>
                <a:gd name="T3" fmla="*/ 9 h 9"/>
                <a:gd name="T4" fmla="*/ 92 w 92"/>
                <a:gd name="T5" fmla="*/ 4 h 9"/>
                <a:gd name="T6" fmla="*/ 87 w 92"/>
                <a:gd name="T7" fmla="*/ 0 h 9"/>
                <a:gd name="T8" fmla="*/ 5 w 92"/>
                <a:gd name="T9" fmla="*/ 0 h 9"/>
                <a:gd name="T10" fmla="*/ 0 w 92"/>
                <a:gd name="T11" fmla="*/ 4 h 9"/>
                <a:gd name="T12" fmla="*/ 5 w 92"/>
                <a:gd name="T13" fmla="*/ 9 h 9"/>
                <a:gd name="T14" fmla="*/ 5 w 92"/>
                <a:gd name="T15" fmla="*/ 9 h 9"/>
                <a:gd name="T16" fmla="*/ 5 w 9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
                  <a:moveTo>
                    <a:pt x="5" y="9"/>
                  </a:moveTo>
                  <a:cubicBezTo>
                    <a:pt x="87" y="9"/>
                    <a:pt x="87" y="9"/>
                    <a:pt x="87" y="9"/>
                  </a:cubicBezTo>
                  <a:cubicBezTo>
                    <a:pt x="90" y="9"/>
                    <a:pt x="92" y="7"/>
                    <a:pt x="92" y="4"/>
                  </a:cubicBezTo>
                  <a:cubicBezTo>
                    <a:pt x="92" y="2"/>
                    <a:pt x="90" y="0"/>
                    <a:pt x="87" y="0"/>
                  </a:cubicBezTo>
                  <a:cubicBezTo>
                    <a:pt x="5" y="0"/>
                    <a:pt x="5" y="0"/>
                    <a:pt x="5" y="0"/>
                  </a:cubicBezTo>
                  <a:cubicBezTo>
                    <a:pt x="2" y="0"/>
                    <a:pt x="0" y="2"/>
                    <a:pt x="0" y="4"/>
                  </a:cubicBezTo>
                  <a:cubicBezTo>
                    <a:pt x="0" y="7"/>
                    <a:pt x="2" y="9"/>
                    <a:pt x="5" y="9"/>
                  </a:cubicBezTo>
                  <a:close/>
                  <a:moveTo>
                    <a:pt x="5" y="9"/>
                  </a:moveTo>
                  <a:cubicBezTo>
                    <a:pt x="5" y="9"/>
                    <a:pt x="5" y="9"/>
                    <a:pt x="5" y="9"/>
                  </a:cubicBezTo>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6" name="Freeform 65">
              <a:extLst>
                <a:ext uri="{FF2B5EF4-FFF2-40B4-BE49-F238E27FC236}">
                  <a16:creationId xmlns:a16="http://schemas.microsoft.com/office/drawing/2014/main" id="{9A7F6FB5-2F65-9D43-AC06-A5A712E58D02}"/>
                </a:ext>
              </a:extLst>
            </p:cNvPr>
            <p:cNvSpPr>
              <a:spLocks noEditPoints="1"/>
            </p:cNvSpPr>
            <p:nvPr/>
          </p:nvSpPr>
          <p:spPr bwMode="auto">
            <a:xfrm>
              <a:off x="5427663" y="1484313"/>
              <a:ext cx="136525" cy="101600"/>
            </a:xfrm>
            <a:custGeom>
              <a:avLst/>
              <a:gdLst>
                <a:gd name="T0" fmla="*/ 54 w 63"/>
                <a:gd name="T1" fmla="*/ 2 h 46"/>
                <a:gd name="T2" fmla="*/ 25 w 63"/>
                <a:gd name="T3" fmla="*/ 36 h 46"/>
                <a:gd name="T4" fmla="*/ 8 w 63"/>
                <a:gd name="T5" fmla="*/ 22 h 46"/>
                <a:gd name="T6" fmla="*/ 1 w 63"/>
                <a:gd name="T7" fmla="*/ 23 h 46"/>
                <a:gd name="T8" fmla="*/ 2 w 63"/>
                <a:gd name="T9" fmla="*/ 30 h 46"/>
                <a:gd name="T10" fmla="*/ 23 w 63"/>
                <a:gd name="T11" fmla="*/ 45 h 46"/>
                <a:gd name="T12" fmla="*/ 26 w 63"/>
                <a:gd name="T13" fmla="*/ 46 h 46"/>
                <a:gd name="T14" fmla="*/ 30 w 63"/>
                <a:gd name="T15" fmla="*/ 45 h 46"/>
                <a:gd name="T16" fmla="*/ 61 w 63"/>
                <a:gd name="T17" fmla="*/ 8 h 46"/>
                <a:gd name="T18" fmla="*/ 60 w 63"/>
                <a:gd name="T19" fmla="*/ 2 h 46"/>
                <a:gd name="T20" fmla="*/ 54 w 63"/>
                <a:gd name="T21" fmla="*/ 2 h 46"/>
                <a:gd name="T22" fmla="*/ 54 w 63"/>
                <a:gd name="T23" fmla="*/ 2 h 46"/>
                <a:gd name="T24" fmla="*/ 54 w 63"/>
                <a:gd name="T2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54" y="2"/>
                  </a:moveTo>
                  <a:cubicBezTo>
                    <a:pt x="25" y="36"/>
                    <a:pt x="25" y="36"/>
                    <a:pt x="25" y="36"/>
                  </a:cubicBezTo>
                  <a:cubicBezTo>
                    <a:pt x="8" y="22"/>
                    <a:pt x="8" y="22"/>
                    <a:pt x="8" y="22"/>
                  </a:cubicBezTo>
                  <a:cubicBezTo>
                    <a:pt x="6" y="21"/>
                    <a:pt x="3" y="21"/>
                    <a:pt x="1" y="23"/>
                  </a:cubicBezTo>
                  <a:cubicBezTo>
                    <a:pt x="0" y="25"/>
                    <a:pt x="0" y="28"/>
                    <a:pt x="2" y="30"/>
                  </a:cubicBezTo>
                  <a:cubicBezTo>
                    <a:pt x="23" y="45"/>
                    <a:pt x="23" y="45"/>
                    <a:pt x="23" y="45"/>
                  </a:cubicBezTo>
                  <a:cubicBezTo>
                    <a:pt x="24" y="46"/>
                    <a:pt x="25" y="46"/>
                    <a:pt x="26" y="46"/>
                  </a:cubicBezTo>
                  <a:cubicBezTo>
                    <a:pt x="27" y="46"/>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7" name="Freeform 66">
              <a:extLst>
                <a:ext uri="{FF2B5EF4-FFF2-40B4-BE49-F238E27FC236}">
                  <a16:creationId xmlns:a16="http://schemas.microsoft.com/office/drawing/2014/main" id="{2F47E85C-29D0-2347-A33B-A00D5F22F740}"/>
                </a:ext>
              </a:extLst>
            </p:cNvPr>
            <p:cNvSpPr>
              <a:spLocks noEditPoints="1"/>
            </p:cNvSpPr>
            <p:nvPr/>
          </p:nvSpPr>
          <p:spPr bwMode="auto">
            <a:xfrm>
              <a:off x="5427663" y="1624013"/>
              <a:ext cx="136525" cy="103188"/>
            </a:xfrm>
            <a:custGeom>
              <a:avLst/>
              <a:gdLst>
                <a:gd name="T0" fmla="*/ 54 w 63"/>
                <a:gd name="T1" fmla="*/ 2 h 47"/>
                <a:gd name="T2" fmla="*/ 25 w 63"/>
                <a:gd name="T3" fmla="*/ 36 h 47"/>
                <a:gd name="T4" fmla="*/ 8 w 63"/>
                <a:gd name="T5" fmla="*/ 23 h 47"/>
                <a:gd name="T6" fmla="*/ 1 w 63"/>
                <a:gd name="T7" fmla="*/ 24 h 47"/>
                <a:gd name="T8" fmla="*/ 2 w 63"/>
                <a:gd name="T9" fmla="*/ 30 h 47"/>
                <a:gd name="T10" fmla="*/ 23 w 63"/>
                <a:gd name="T11" fmla="*/ 46 h 47"/>
                <a:gd name="T12" fmla="*/ 26 w 63"/>
                <a:gd name="T13" fmla="*/ 47 h 47"/>
                <a:gd name="T14" fmla="*/ 30 w 63"/>
                <a:gd name="T15" fmla="*/ 45 h 47"/>
                <a:gd name="T16" fmla="*/ 61 w 63"/>
                <a:gd name="T17" fmla="*/ 8 h 47"/>
                <a:gd name="T18" fmla="*/ 60 w 63"/>
                <a:gd name="T19" fmla="*/ 2 h 47"/>
                <a:gd name="T20" fmla="*/ 54 w 63"/>
                <a:gd name="T21" fmla="*/ 2 h 47"/>
                <a:gd name="T22" fmla="*/ 54 w 63"/>
                <a:gd name="T23" fmla="*/ 2 h 47"/>
                <a:gd name="T24" fmla="*/ 54 w 63"/>
                <a:gd name="T25"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7">
                  <a:moveTo>
                    <a:pt x="54" y="2"/>
                  </a:moveTo>
                  <a:cubicBezTo>
                    <a:pt x="25" y="36"/>
                    <a:pt x="25" y="36"/>
                    <a:pt x="25" y="36"/>
                  </a:cubicBezTo>
                  <a:cubicBezTo>
                    <a:pt x="8" y="23"/>
                    <a:pt x="8" y="23"/>
                    <a:pt x="8" y="23"/>
                  </a:cubicBezTo>
                  <a:cubicBezTo>
                    <a:pt x="6" y="21"/>
                    <a:pt x="3" y="21"/>
                    <a:pt x="1" y="24"/>
                  </a:cubicBezTo>
                  <a:cubicBezTo>
                    <a:pt x="0" y="26"/>
                    <a:pt x="0" y="28"/>
                    <a:pt x="2" y="30"/>
                  </a:cubicBezTo>
                  <a:cubicBezTo>
                    <a:pt x="23" y="46"/>
                    <a:pt x="23" y="46"/>
                    <a:pt x="23" y="46"/>
                  </a:cubicBezTo>
                  <a:cubicBezTo>
                    <a:pt x="24" y="46"/>
                    <a:pt x="25" y="47"/>
                    <a:pt x="26" y="47"/>
                  </a:cubicBezTo>
                  <a:cubicBezTo>
                    <a:pt x="27" y="47"/>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8" name="Freeform 67">
              <a:extLst>
                <a:ext uri="{FF2B5EF4-FFF2-40B4-BE49-F238E27FC236}">
                  <a16:creationId xmlns:a16="http://schemas.microsoft.com/office/drawing/2014/main" id="{9BD386AA-8BF9-FB41-A004-6B4B03062120}"/>
                </a:ext>
              </a:extLst>
            </p:cNvPr>
            <p:cNvSpPr>
              <a:spLocks noEditPoints="1"/>
            </p:cNvSpPr>
            <p:nvPr/>
          </p:nvSpPr>
          <p:spPr bwMode="auto">
            <a:xfrm>
              <a:off x="5427663" y="1774825"/>
              <a:ext cx="136525" cy="101600"/>
            </a:xfrm>
            <a:custGeom>
              <a:avLst/>
              <a:gdLst>
                <a:gd name="T0" fmla="*/ 54 w 63"/>
                <a:gd name="T1" fmla="*/ 2 h 46"/>
                <a:gd name="T2" fmla="*/ 25 w 63"/>
                <a:gd name="T3" fmla="*/ 35 h 46"/>
                <a:gd name="T4" fmla="*/ 8 w 63"/>
                <a:gd name="T5" fmla="*/ 22 h 46"/>
                <a:gd name="T6" fmla="*/ 1 w 63"/>
                <a:gd name="T7" fmla="*/ 23 h 46"/>
                <a:gd name="T8" fmla="*/ 2 w 63"/>
                <a:gd name="T9" fmla="*/ 30 h 46"/>
                <a:gd name="T10" fmla="*/ 23 w 63"/>
                <a:gd name="T11" fmla="*/ 45 h 46"/>
                <a:gd name="T12" fmla="*/ 26 w 63"/>
                <a:gd name="T13" fmla="*/ 46 h 46"/>
                <a:gd name="T14" fmla="*/ 30 w 63"/>
                <a:gd name="T15" fmla="*/ 45 h 46"/>
                <a:gd name="T16" fmla="*/ 61 w 63"/>
                <a:gd name="T17" fmla="*/ 8 h 46"/>
                <a:gd name="T18" fmla="*/ 60 w 63"/>
                <a:gd name="T19" fmla="*/ 2 h 46"/>
                <a:gd name="T20" fmla="*/ 54 w 63"/>
                <a:gd name="T21" fmla="*/ 2 h 46"/>
                <a:gd name="T22" fmla="*/ 54 w 63"/>
                <a:gd name="T23" fmla="*/ 2 h 46"/>
                <a:gd name="T24" fmla="*/ 54 w 63"/>
                <a:gd name="T2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54" y="2"/>
                  </a:moveTo>
                  <a:cubicBezTo>
                    <a:pt x="25" y="35"/>
                    <a:pt x="25" y="35"/>
                    <a:pt x="25" y="35"/>
                  </a:cubicBezTo>
                  <a:cubicBezTo>
                    <a:pt x="8" y="22"/>
                    <a:pt x="8" y="22"/>
                    <a:pt x="8" y="22"/>
                  </a:cubicBezTo>
                  <a:cubicBezTo>
                    <a:pt x="6" y="21"/>
                    <a:pt x="3" y="21"/>
                    <a:pt x="1" y="23"/>
                  </a:cubicBezTo>
                  <a:cubicBezTo>
                    <a:pt x="0" y="25"/>
                    <a:pt x="0" y="28"/>
                    <a:pt x="2" y="30"/>
                  </a:cubicBezTo>
                  <a:cubicBezTo>
                    <a:pt x="23" y="45"/>
                    <a:pt x="23" y="45"/>
                    <a:pt x="23" y="45"/>
                  </a:cubicBezTo>
                  <a:cubicBezTo>
                    <a:pt x="24" y="46"/>
                    <a:pt x="25" y="46"/>
                    <a:pt x="26" y="46"/>
                  </a:cubicBezTo>
                  <a:cubicBezTo>
                    <a:pt x="27" y="46"/>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219" name="Group 218">
            <a:extLst>
              <a:ext uri="{FF2B5EF4-FFF2-40B4-BE49-F238E27FC236}">
                <a16:creationId xmlns:a16="http://schemas.microsoft.com/office/drawing/2014/main" id="{087E9EFF-29D6-304A-912C-90BF347E11C0}"/>
              </a:ext>
            </a:extLst>
          </p:cNvPr>
          <p:cNvGrpSpPr>
            <a:grpSpLocks noChangeAspect="1"/>
          </p:cNvGrpSpPr>
          <p:nvPr/>
        </p:nvGrpSpPr>
        <p:grpSpPr>
          <a:xfrm>
            <a:off x="3755586" y="3171628"/>
            <a:ext cx="293176" cy="274064"/>
            <a:chOff x="946529" y="1102671"/>
            <a:chExt cx="479217" cy="404611"/>
          </a:xfrm>
        </p:grpSpPr>
        <p:grpSp>
          <p:nvGrpSpPr>
            <p:cNvPr id="220" name="Group 219">
              <a:extLst>
                <a:ext uri="{FF2B5EF4-FFF2-40B4-BE49-F238E27FC236}">
                  <a16:creationId xmlns:a16="http://schemas.microsoft.com/office/drawing/2014/main" id="{CC3A58BD-4B45-9F48-91F5-E39296ABF90F}"/>
                </a:ext>
              </a:extLst>
            </p:cNvPr>
            <p:cNvGrpSpPr/>
            <p:nvPr/>
          </p:nvGrpSpPr>
          <p:grpSpPr>
            <a:xfrm>
              <a:off x="1033332" y="1102671"/>
              <a:ext cx="295452" cy="303997"/>
              <a:chOff x="10261600" y="1665288"/>
              <a:chExt cx="620713" cy="623887"/>
            </a:xfrm>
          </p:grpSpPr>
          <p:sp>
            <p:nvSpPr>
              <p:cNvPr id="222" name="Freeform 72">
                <a:extLst>
                  <a:ext uri="{FF2B5EF4-FFF2-40B4-BE49-F238E27FC236}">
                    <a16:creationId xmlns:a16="http://schemas.microsoft.com/office/drawing/2014/main" id="{39EACF08-F1E3-B04B-9CF0-2D055F940DCA}"/>
                  </a:ext>
                </a:extLst>
              </p:cNvPr>
              <p:cNvSpPr>
                <a:spLocks noEditPoints="1"/>
              </p:cNvSpPr>
              <p:nvPr/>
            </p:nvSpPr>
            <p:spPr bwMode="auto">
              <a:xfrm>
                <a:off x="10261600" y="1665288"/>
                <a:ext cx="620713" cy="623887"/>
              </a:xfrm>
              <a:custGeom>
                <a:avLst/>
                <a:gdLst>
                  <a:gd name="T0" fmla="*/ 13 w 157"/>
                  <a:gd name="T1" fmla="*/ 152 h 157"/>
                  <a:gd name="T2" fmla="*/ 5 w 157"/>
                  <a:gd name="T3" fmla="*/ 58 h 157"/>
                  <a:gd name="T4" fmla="*/ 151 w 157"/>
                  <a:gd name="T5" fmla="*/ 144 h 157"/>
                  <a:gd name="T6" fmla="*/ 13 w 157"/>
                  <a:gd name="T7" fmla="*/ 16 h 157"/>
                  <a:gd name="T8" fmla="*/ 31 w 157"/>
                  <a:gd name="T9" fmla="*/ 24 h 157"/>
                  <a:gd name="T10" fmla="*/ 33 w 157"/>
                  <a:gd name="T11" fmla="*/ 47 h 157"/>
                  <a:gd name="T12" fmla="*/ 57 w 157"/>
                  <a:gd name="T13" fmla="*/ 36 h 157"/>
                  <a:gd name="T14" fmla="*/ 47 w 157"/>
                  <a:gd name="T15" fmla="*/ 16 h 157"/>
                  <a:gd name="T16" fmla="*/ 110 w 157"/>
                  <a:gd name="T17" fmla="*/ 24 h 157"/>
                  <a:gd name="T18" fmla="*/ 111 w 157"/>
                  <a:gd name="T19" fmla="*/ 47 h 157"/>
                  <a:gd name="T20" fmla="*/ 136 w 157"/>
                  <a:gd name="T21" fmla="*/ 36 h 157"/>
                  <a:gd name="T22" fmla="*/ 125 w 157"/>
                  <a:gd name="T23" fmla="*/ 16 h 157"/>
                  <a:gd name="T24" fmla="*/ 151 w 157"/>
                  <a:gd name="T25" fmla="*/ 24 h 157"/>
                  <a:gd name="T26" fmla="*/ 5 w 157"/>
                  <a:gd name="T27" fmla="*/ 53 h 157"/>
                  <a:gd name="T28" fmla="*/ 13 w 157"/>
                  <a:gd name="T29" fmla="*/ 16 h 157"/>
                  <a:gd name="T30" fmla="*/ 39 w 157"/>
                  <a:gd name="T31" fmla="*/ 6 h 157"/>
                  <a:gd name="T32" fmla="*/ 42 w 157"/>
                  <a:gd name="T33" fmla="*/ 29 h 157"/>
                  <a:gd name="T34" fmla="*/ 37 w 157"/>
                  <a:gd name="T35" fmla="*/ 29 h 157"/>
                  <a:gd name="T36" fmla="*/ 31 w 157"/>
                  <a:gd name="T37" fmla="*/ 29 h 157"/>
                  <a:gd name="T38" fmla="*/ 47 w 157"/>
                  <a:gd name="T39" fmla="*/ 29 h 157"/>
                  <a:gd name="T40" fmla="*/ 46 w 157"/>
                  <a:gd name="T41" fmla="*/ 42 h 157"/>
                  <a:gd name="T42" fmla="*/ 26 w 157"/>
                  <a:gd name="T43" fmla="*/ 36 h 157"/>
                  <a:gd name="T44" fmla="*/ 115 w 157"/>
                  <a:gd name="T45" fmla="*/ 8 h 157"/>
                  <a:gd name="T46" fmla="*/ 120 w 157"/>
                  <a:gd name="T47" fmla="*/ 8 h 157"/>
                  <a:gd name="T48" fmla="*/ 117 w 157"/>
                  <a:gd name="T49" fmla="*/ 32 h 157"/>
                  <a:gd name="T50" fmla="*/ 115 w 157"/>
                  <a:gd name="T51" fmla="*/ 8 h 157"/>
                  <a:gd name="T52" fmla="*/ 117 w 157"/>
                  <a:gd name="T53" fmla="*/ 37 h 157"/>
                  <a:gd name="T54" fmla="*/ 130 w 157"/>
                  <a:gd name="T55" fmla="*/ 36 h 157"/>
                  <a:gd name="T56" fmla="*/ 111 w 157"/>
                  <a:gd name="T57" fmla="*/ 42 h 157"/>
                  <a:gd name="T58" fmla="*/ 110 w 157"/>
                  <a:gd name="T59" fmla="*/ 29 h 157"/>
                  <a:gd name="T60" fmla="*/ 125 w 157"/>
                  <a:gd name="T61" fmla="*/ 11 h 157"/>
                  <a:gd name="T62" fmla="*/ 117 w 157"/>
                  <a:gd name="T63" fmla="*/ 0 h 157"/>
                  <a:gd name="T64" fmla="*/ 110 w 157"/>
                  <a:gd name="T65" fmla="*/ 11 h 157"/>
                  <a:gd name="T66" fmla="*/ 47 w 157"/>
                  <a:gd name="T67" fmla="*/ 8 h 157"/>
                  <a:gd name="T68" fmla="*/ 31 w 157"/>
                  <a:gd name="T69" fmla="*/ 8 h 157"/>
                  <a:gd name="T70" fmla="*/ 13 w 157"/>
                  <a:gd name="T71" fmla="*/ 11 h 157"/>
                  <a:gd name="T72" fmla="*/ 0 w 157"/>
                  <a:gd name="T73" fmla="*/ 144 h 157"/>
                  <a:gd name="T74" fmla="*/ 143 w 157"/>
                  <a:gd name="T75" fmla="*/ 157 h 157"/>
                  <a:gd name="T76" fmla="*/ 157 w 157"/>
                  <a:gd name="T77" fmla="*/ 2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7" h="157">
                    <a:moveTo>
                      <a:pt x="143" y="152"/>
                    </a:moveTo>
                    <a:cubicBezTo>
                      <a:pt x="13" y="152"/>
                      <a:pt x="13" y="152"/>
                      <a:pt x="13" y="152"/>
                    </a:cubicBezTo>
                    <a:cubicBezTo>
                      <a:pt x="9" y="152"/>
                      <a:pt x="5" y="148"/>
                      <a:pt x="5" y="144"/>
                    </a:cubicBezTo>
                    <a:cubicBezTo>
                      <a:pt x="5" y="58"/>
                      <a:pt x="5" y="58"/>
                      <a:pt x="5" y="58"/>
                    </a:cubicBezTo>
                    <a:cubicBezTo>
                      <a:pt x="151" y="58"/>
                      <a:pt x="151" y="58"/>
                      <a:pt x="151" y="58"/>
                    </a:cubicBezTo>
                    <a:cubicBezTo>
                      <a:pt x="151" y="144"/>
                      <a:pt x="151" y="144"/>
                      <a:pt x="151" y="144"/>
                    </a:cubicBezTo>
                    <a:cubicBezTo>
                      <a:pt x="151" y="148"/>
                      <a:pt x="148" y="152"/>
                      <a:pt x="143" y="152"/>
                    </a:cubicBezTo>
                    <a:close/>
                    <a:moveTo>
                      <a:pt x="13" y="16"/>
                    </a:moveTo>
                    <a:cubicBezTo>
                      <a:pt x="31" y="16"/>
                      <a:pt x="31" y="16"/>
                      <a:pt x="31" y="16"/>
                    </a:cubicBezTo>
                    <a:cubicBezTo>
                      <a:pt x="31" y="24"/>
                      <a:pt x="31" y="24"/>
                      <a:pt x="31" y="24"/>
                    </a:cubicBezTo>
                    <a:cubicBezTo>
                      <a:pt x="26" y="25"/>
                      <a:pt x="21" y="30"/>
                      <a:pt x="21" y="36"/>
                    </a:cubicBezTo>
                    <a:cubicBezTo>
                      <a:pt x="21" y="42"/>
                      <a:pt x="26" y="47"/>
                      <a:pt x="33" y="47"/>
                    </a:cubicBezTo>
                    <a:cubicBezTo>
                      <a:pt x="46" y="47"/>
                      <a:pt x="46" y="47"/>
                      <a:pt x="46" y="47"/>
                    </a:cubicBezTo>
                    <a:cubicBezTo>
                      <a:pt x="52" y="47"/>
                      <a:pt x="57" y="42"/>
                      <a:pt x="57" y="36"/>
                    </a:cubicBezTo>
                    <a:cubicBezTo>
                      <a:pt x="57" y="30"/>
                      <a:pt x="53" y="25"/>
                      <a:pt x="47" y="24"/>
                    </a:cubicBezTo>
                    <a:cubicBezTo>
                      <a:pt x="47" y="16"/>
                      <a:pt x="47" y="16"/>
                      <a:pt x="47" y="16"/>
                    </a:cubicBezTo>
                    <a:cubicBezTo>
                      <a:pt x="110" y="16"/>
                      <a:pt x="110" y="16"/>
                      <a:pt x="110" y="16"/>
                    </a:cubicBezTo>
                    <a:cubicBezTo>
                      <a:pt x="110" y="24"/>
                      <a:pt x="110" y="24"/>
                      <a:pt x="110" y="24"/>
                    </a:cubicBezTo>
                    <a:cubicBezTo>
                      <a:pt x="104" y="25"/>
                      <a:pt x="99" y="30"/>
                      <a:pt x="99" y="36"/>
                    </a:cubicBezTo>
                    <a:cubicBezTo>
                      <a:pt x="99" y="42"/>
                      <a:pt x="104" y="47"/>
                      <a:pt x="111" y="47"/>
                    </a:cubicBezTo>
                    <a:cubicBezTo>
                      <a:pt x="124" y="47"/>
                      <a:pt x="124" y="47"/>
                      <a:pt x="124" y="47"/>
                    </a:cubicBezTo>
                    <a:cubicBezTo>
                      <a:pt x="130" y="47"/>
                      <a:pt x="136" y="42"/>
                      <a:pt x="136" y="36"/>
                    </a:cubicBezTo>
                    <a:cubicBezTo>
                      <a:pt x="136" y="30"/>
                      <a:pt x="131" y="25"/>
                      <a:pt x="125" y="24"/>
                    </a:cubicBezTo>
                    <a:cubicBezTo>
                      <a:pt x="125" y="16"/>
                      <a:pt x="125" y="16"/>
                      <a:pt x="125" y="16"/>
                    </a:cubicBezTo>
                    <a:cubicBezTo>
                      <a:pt x="143" y="16"/>
                      <a:pt x="143" y="16"/>
                      <a:pt x="143" y="16"/>
                    </a:cubicBezTo>
                    <a:cubicBezTo>
                      <a:pt x="148" y="16"/>
                      <a:pt x="151" y="20"/>
                      <a:pt x="151" y="24"/>
                    </a:cubicBezTo>
                    <a:cubicBezTo>
                      <a:pt x="151" y="53"/>
                      <a:pt x="151" y="53"/>
                      <a:pt x="151" y="53"/>
                    </a:cubicBezTo>
                    <a:cubicBezTo>
                      <a:pt x="5" y="53"/>
                      <a:pt x="5" y="53"/>
                      <a:pt x="5" y="53"/>
                    </a:cubicBezTo>
                    <a:cubicBezTo>
                      <a:pt x="5" y="24"/>
                      <a:pt x="5" y="24"/>
                      <a:pt x="5" y="24"/>
                    </a:cubicBezTo>
                    <a:cubicBezTo>
                      <a:pt x="5" y="20"/>
                      <a:pt x="9" y="16"/>
                      <a:pt x="13" y="16"/>
                    </a:cubicBezTo>
                    <a:close/>
                    <a:moveTo>
                      <a:pt x="37" y="8"/>
                    </a:moveTo>
                    <a:cubicBezTo>
                      <a:pt x="37" y="7"/>
                      <a:pt x="38" y="6"/>
                      <a:pt x="39" y="6"/>
                    </a:cubicBezTo>
                    <a:cubicBezTo>
                      <a:pt x="41" y="6"/>
                      <a:pt x="42" y="7"/>
                      <a:pt x="42" y="8"/>
                    </a:cubicBezTo>
                    <a:cubicBezTo>
                      <a:pt x="42" y="29"/>
                      <a:pt x="42" y="29"/>
                      <a:pt x="42" y="29"/>
                    </a:cubicBezTo>
                    <a:cubicBezTo>
                      <a:pt x="42" y="31"/>
                      <a:pt x="41" y="32"/>
                      <a:pt x="39" y="32"/>
                    </a:cubicBezTo>
                    <a:cubicBezTo>
                      <a:pt x="38" y="32"/>
                      <a:pt x="37" y="31"/>
                      <a:pt x="37" y="29"/>
                    </a:cubicBezTo>
                    <a:cubicBezTo>
                      <a:pt x="37" y="8"/>
                      <a:pt x="37" y="8"/>
                      <a:pt x="37" y="8"/>
                    </a:cubicBezTo>
                    <a:close/>
                    <a:moveTo>
                      <a:pt x="31" y="29"/>
                    </a:moveTo>
                    <a:cubicBezTo>
                      <a:pt x="31" y="34"/>
                      <a:pt x="35" y="37"/>
                      <a:pt x="39" y="37"/>
                    </a:cubicBezTo>
                    <a:cubicBezTo>
                      <a:pt x="43" y="37"/>
                      <a:pt x="47" y="34"/>
                      <a:pt x="47" y="29"/>
                    </a:cubicBezTo>
                    <a:cubicBezTo>
                      <a:pt x="50" y="30"/>
                      <a:pt x="52" y="32"/>
                      <a:pt x="52" y="36"/>
                    </a:cubicBezTo>
                    <a:cubicBezTo>
                      <a:pt x="52" y="39"/>
                      <a:pt x="49" y="42"/>
                      <a:pt x="46" y="42"/>
                    </a:cubicBezTo>
                    <a:cubicBezTo>
                      <a:pt x="33" y="42"/>
                      <a:pt x="33" y="42"/>
                      <a:pt x="33" y="42"/>
                    </a:cubicBezTo>
                    <a:cubicBezTo>
                      <a:pt x="29" y="42"/>
                      <a:pt x="26" y="39"/>
                      <a:pt x="26" y="36"/>
                    </a:cubicBezTo>
                    <a:cubicBezTo>
                      <a:pt x="26" y="32"/>
                      <a:pt x="28" y="30"/>
                      <a:pt x="31" y="29"/>
                    </a:cubicBezTo>
                    <a:close/>
                    <a:moveTo>
                      <a:pt x="115" y="8"/>
                    </a:moveTo>
                    <a:cubicBezTo>
                      <a:pt x="115" y="7"/>
                      <a:pt x="116" y="6"/>
                      <a:pt x="117" y="6"/>
                    </a:cubicBezTo>
                    <a:cubicBezTo>
                      <a:pt x="119" y="6"/>
                      <a:pt x="120" y="7"/>
                      <a:pt x="120" y="8"/>
                    </a:cubicBezTo>
                    <a:cubicBezTo>
                      <a:pt x="120" y="29"/>
                      <a:pt x="120" y="29"/>
                      <a:pt x="120" y="29"/>
                    </a:cubicBezTo>
                    <a:cubicBezTo>
                      <a:pt x="120" y="31"/>
                      <a:pt x="119" y="32"/>
                      <a:pt x="117" y="32"/>
                    </a:cubicBezTo>
                    <a:cubicBezTo>
                      <a:pt x="116" y="32"/>
                      <a:pt x="115" y="31"/>
                      <a:pt x="115" y="29"/>
                    </a:cubicBezTo>
                    <a:cubicBezTo>
                      <a:pt x="115" y="8"/>
                      <a:pt x="115" y="8"/>
                      <a:pt x="115" y="8"/>
                    </a:cubicBezTo>
                    <a:close/>
                    <a:moveTo>
                      <a:pt x="110" y="29"/>
                    </a:moveTo>
                    <a:cubicBezTo>
                      <a:pt x="110" y="34"/>
                      <a:pt x="113" y="37"/>
                      <a:pt x="117" y="37"/>
                    </a:cubicBezTo>
                    <a:cubicBezTo>
                      <a:pt x="122" y="37"/>
                      <a:pt x="125" y="34"/>
                      <a:pt x="125" y="29"/>
                    </a:cubicBezTo>
                    <a:cubicBezTo>
                      <a:pt x="128" y="30"/>
                      <a:pt x="130" y="32"/>
                      <a:pt x="130" y="36"/>
                    </a:cubicBezTo>
                    <a:cubicBezTo>
                      <a:pt x="130" y="39"/>
                      <a:pt x="128" y="42"/>
                      <a:pt x="124" y="42"/>
                    </a:cubicBezTo>
                    <a:cubicBezTo>
                      <a:pt x="111" y="42"/>
                      <a:pt x="111" y="42"/>
                      <a:pt x="111" y="42"/>
                    </a:cubicBezTo>
                    <a:cubicBezTo>
                      <a:pt x="107" y="42"/>
                      <a:pt x="104" y="39"/>
                      <a:pt x="104" y="36"/>
                    </a:cubicBezTo>
                    <a:cubicBezTo>
                      <a:pt x="104" y="32"/>
                      <a:pt x="107" y="30"/>
                      <a:pt x="110" y="29"/>
                    </a:cubicBezTo>
                    <a:close/>
                    <a:moveTo>
                      <a:pt x="143" y="11"/>
                    </a:moveTo>
                    <a:cubicBezTo>
                      <a:pt x="125" y="11"/>
                      <a:pt x="125" y="11"/>
                      <a:pt x="125" y="11"/>
                    </a:cubicBezTo>
                    <a:cubicBezTo>
                      <a:pt x="125" y="8"/>
                      <a:pt x="125" y="8"/>
                      <a:pt x="125" y="8"/>
                    </a:cubicBezTo>
                    <a:cubicBezTo>
                      <a:pt x="125" y="4"/>
                      <a:pt x="122" y="0"/>
                      <a:pt x="117" y="0"/>
                    </a:cubicBezTo>
                    <a:cubicBezTo>
                      <a:pt x="113" y="0"/>
                      <a:pt x="110" y="4"/>
                      <a:pt x="110" y="8"/>
                    </a:cubicBezTo>
                    <a:cubicBezTo>
                      <a:pt x="110" y="11"/>
                      <a:pt x="110" y="11"/>
                      <a:pt x="110" y="11"/>
                    </a:cubicBezTo>
                    <a:cubicBezTo>
                      <a:pt x="47" y="11"/>
                      <a:pt x="47" y="11"/>
                      <a:pt x="47" y="11"/>
                    </a:cubicBezTo>
                    <a:cubicBezTo>
                      <a:pt x="47" y="8"/>
                      <a:pt x="47" y="8"/>
                      <a:pt x="47" y="8"/>
                    </a:cubicBezTo>
                    <a:cubicBezTo>
                      <a:pt x="47" y="4"/>
                      <a:pt x="44" y="0"/>
                      <a:pt x="39" y="0"/>
                    </a:cubicBezTo>
                    <a:cubicBezTo>
                      <a:pt x="35" y="0"/>
                      <a:pt x="31" y="4"/>
                      <a:pt x="31" y="8"/>
                    </a:cubicBezTo>
                    <a:cubicBezTo>
                      <a:pt x="31" y="11"/>
                      <a:pt x="31" y="11"/>
                      <a:pt x="31" y="11"/>
                    </a:cubicBezTo>
                    <a:cubicBezTo>
                      <a:pt x="13" y="11"/>
                      <a:pt x="13" y="11"/>
                      <a:pt x="13" y="11"/>
                    </a:cubicBezTo>
                    <a:cubicBezTo>
                      <a:pt x="6" y="11"/>
                      <a:pt x="0" y="17"/>
                      <a:pt x="0" y="24"/>
                    </a:cubicBezTo>
                    <a:cubicBezTo>
                      <a:pt x="0" y="144"/>
                      <a:pt x="0" y="144"/>
                      <a:pt x="0" y="144"/>
                    </a:cubicBezTo>
                    <a:cubicBezTo>
                      <a:pt x="0" y="151"/>
                      <a:pt x="6" y="157"/>
                      <a:pt x="13" y="157"/>
                    </a:cubicBezTo>
                    <a:cubicBezTo>
                      <a:pt x="143" y="157"/>
                      <a:pt x="143" y="157"/>
                      <a:pt x="143" y="157"/>
                    </a:cubicBezTo>
                    <a:cubicBezTo>
                      <a:pt x="151" y="157"/>
                      <a:pt x="157" y="151"/>
                      <a:pt x="157" y="144"/>
                    </a:cubicBezTo>
                    <a:cubicBezTo>
                      <a:pt x="157" y="24"/>
                      <a:pt x="157" y="24"/>
                      <a:pt x="157" y="24"/>
                    </a:cubicBezTo>
                    <a:cubicBezTo>
                      <a:pt x="157" y="17"/>
                      <a:pt x="151" y="11"/>
                      <a:pt x="143" y="11"/>
                    </a:cubicBez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23" name="Freeform 73">
                <a:extLst>
                  <a:ext uri="{FF2B5EF4-FFF2-40B4-BE49-F238E27FC236}">
                    <a16:creationId xmlns:a16="http://schemas.microsoft.com/office/drawing/2014/main" id="{87D55504-A87A-C843-8789-03B0F77E63C3}"/>
                  </a:ext>
                </a:extLst>
              </p:cNvPr>
              <p:cNvSpPr>
                <a:spLocks/>
              </p:cNvSpPr>
              <p:nvPr/>
            </p:nvSpPr>
            <p:spPr bwMode="auto">
              <a:xfrm>
                <a:off x="10383838" y="1914525"/>
                <a:ext cx="23813" cy="20637"/>
              </a:xfrm>
              <a:custGeom>
                <a:avLst/>
                <a:gdLst>
                  <a:gd name="T0" fmla="*/ 0 w 15"/>
                  <a:gd name="T1" fmla="*/ 0 h 13"/>
                  <a:gd name="T2" fmla="*/ 15 w 15"/>
                  <a:gd name="T3" fmla="*/ 0 h 13"/>
                  <a:gd name="T4" fmla="*/ 15 w 15"/>
                  <a:gd name="T5" fmla="*/ 13 h 13"/>
                  <a:gd name="T6" fmla="*/ 0 w 15"/>
                  <a:gd name="T7" fmla="*/ 13 h 13"/>
                  <a:gd name="T8" fmla="*/ 0 w 15"/>
                  <a:gd name="T9" fmla="*/ 0 h 13"/>
                  <a:gd name="T10" fmla="*/ 0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0" y="0"/>
                    </a:moveTo>
                    <a:lnTo>
                      <a:pt x="15" y="0"/>
                    </a:lnTo>
                    <a:lnTo>
                      <a:pt x="15" y="13"/>
                    </a:lnTo>
                    <a:lnTo>
                      <a:pt x="0" y="13"/>
                    </a:lnTo>
                    <a:lnTo>
                      <a:pt x="0" y="0"/>
                    </a:lnTo>
                    <a:lnTo>
                      <a:pt x="0" y="0"/>
                    </a:ln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24" name="Freeform 74">
                <a:extLst>
                  <a:ext uri="{FF2B5EF4-FFF2-40B4-BE49-F238E27FC236}">
                    <a16:creationId xmlns:a16="http://schemas.microsoft.com/office/drawing/2014/main" id="{4454CBEB-3812-7D4E-904A-86C0F7E56C7D}"/>
                  </a:ext>
                </a:extLst>
              </p:cNvPr>
              <p:cNvSpPr>
                <a:spLocks/>
              </p:cNvSpPr>
              <p:nvPr/>
            </p:nvSpPr>
            <p:spPr bwMode="auto">
              <a:xfrm>
                <a:off x="10344150" y="1914525"/>
                <a:ext cx="19050" cy="20637"/>
              </a:xfrm>
              <a:custGeom>
                <a:avLst/>
                <a:gdLst>
                  <a:gd name="T0" fmla="*/ 0 w 12"/>
                  <a:gd name="T1" fmla="*/ 0 h 13"/>
                  <a:gd name="T2" fmla="*/ 12 w 12"/>
                  <a:gd name="T3" fmla="*/ 0 h 13"/>
                  <a:gd name="T4" fmla="*/ 12 w 12"/>
                  <a:gd name="T5" fmla="*/ 13 h 13"/>
                  <a:gd name="T6" fmla="*/ 0 w 12"/>
                  <a:gd name="T7" fmla="*/ 13 h 13"/>
                  <a:gd name="T8" fmla="*/ 0 w 12"/>
                  <a:gd name="T9" fmla="*/ 0 h 13"/>
                  <a:gd name="T10" fmla="*/ 0 w 12"/>
                  <a:gd name="T11" fmla="*/ 0 h 13"/>
                </a:gdLst>
                <a:ahLst/>
                <a:cxnLst>
                  <a:cxn ang="0">
                    <a:pos x="T0" y="T1"/>
                  </a:cxn>
                  <a:cxn ang="0">
                    <a:pos x="T2" y="T3"/>
                  </a:cxn>
                  <a:cxn ang="0">
                    <a:pos x="T4" y="T5"/>
                  </a:cxn>
                  <a:cxn ang="0">
                    <a:pos x="T6" y="T7"/>
                  </a:cxn>
                  <a:cxn ang="0">
                    <a:pos x="T8" y="T9"/>
                  </a:cxn>
                  <a:cxn ang="0">
                    <a:pos x="T10" y="T11"/>
                  </a:cxn>
                </a:cxnLst>
                <a:rect l="0" t="0" r="r" b="b"/>
                <a:pathLst>
                  <a:path w="12" h="13">
                    <a:moveTo>
                      <a:pt x="0" y="0"/>
                    </a:moveTo>
                    <a:lnTo>
                      <a:pt x="12" y="0"/>
                    </a:lnTo>
                    <a:lnTo>
                      <a:pt x="12" y="13"/>
                    </a:lnTo>
                    <a:lnTo>
                      <a:pt x="0" y="13"/>
                    </a:lnTo>
                    <a:lnTo>
                      <a:pt x="0" y="0"/>
                    </a:lnTo>
                    <a:lnTo>
                      <a:pt x="0" y="0"/>
                    </a:ln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25" name="Freeform 75">
                <a:extLst>
                  <a:ext uri="{FF2B5EF4-FFF2-40B4-BE49-F238E27FC236}">
                    <a16:creationId xmlns:a16="http://schemas.microsoft.com/office/drawing/2014/main" id="{EA60866F-FAE5-5343-A7C2-E0EB111EDCBD}"/>
                  </a:ext>
                </a:extLst>
              </p:cNvPr>
              <p:cNvSpPr>
                <a:spLocks/>
              </p:cNvSpPr>
              <p:nvPr/>
            </p:nvSpPr>
            <p:spPr bwMode="auto">
              <a:xfrm>
                <a:off x="10304463" y="1914525"/>
                <a:ext cx="19050" cy="20637"/>
              </a:xfrm>
              <a:custGeom>
                <a:avLst/>
                <a:gdLst>
                  <a:gd name="T0" fmla="*/ 0 w 12"/>
                  <a:gd name="T1" fmla="*/ 0 h 13"/>
                  <a:gd name="T2" fmla="*/ 12 w 12"/>
                  <a:gd name="T3" fmla="*/ 0 h 13"/>
                  <a:gd name="T4" fmla="*/ 12 w 12"/>
                  <a:gd name="T5" fmla="*/ 13 h 13"/>
                  <a:gd name="T6" fmla="*/ 0 w 12"/>
                  <a:gd name="T7" fmla="*/ 13 h 13"/>
                  <a:gd name="T8" fmla="*/ 0 w 12"/>
                  <a:gd name="T9" fmla="*/ 0 h 13"/>
                  <a:gd name="T10" fmla="*/ 0 w 12"/>
                  <a:gd name="T11" fmla="*/ 0 h 13"/>
                </a:gdLst>
                <a:ahLst/>
                <a:cxnLst>
                  <a:cxn ang="0">
                    <a:pos x="T0" y="T1"/>
                  </a:cxn>
                  <a:cxn ang="0">
                    <a:pos x="T2" y="T3"/>
                  </a:cxn>
                  <a:cxn ang="0">
                    <a:pos x="T4" y="T5"/>
                  </a:cxn>
                  <a:cxn ang="0">
                    <a:pos x="T6" y="T7"/>
                  </a:cxn>
                  <a:cxn ang="0">
                    <a:pos x="T8" y="T9"/>
                  </a:cxn>
                  <a:cxn ang="0">
                    <a:pos x="T10" y="T11"/>
                  </a:cxn>
                </a:cxnLst>
                <a:rect l="0" t="0" r="r" b="b"/>
                <a:pathLst>
                  <a:path w="12" h="13">
                    <a:moveTo>
                      <a:pt x="0" y="0"/>
                    </a:moveTo>
                    <a:lnTo>
                      <a:pt x="12" y="0"/>
                    </a:lnTo>
                    <a:lnTo>
                      <a:pt x="12" y="13"/>
                    </a:lnTo>
                    <a:lnTo>
                      <a:pt x="0" y="13"/>
                    </a:lnTo>
                    <a:lnTo>
                      <a:pt x="0" y="0"/>
                    </a:lnTo>
                    <a:lnTo>
                      <a:pt x="0" y="0"/>
                    </a:lnTo>
                    <a:close/>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26" name="Freeform 76">
                <a:extLst>
                  <a:ext uri="{FF2B5EF4-FFF2-40B4-BE49-F238E27FC236}">
                    <a16:creationId xmlns:a16="http://schemas.microsoft.com/office/drawing/2014/main" id="{AF587ED9-2A20-CF4F-995E-FB2A9B791364}"/>
                  </a:ext>
                </a:extLst>
              </p:cNvPr>
              <p:cNvSpPr>
                <a:spLocks noEditPoints="1"/>
              </p:cNvSpPr>
              <p:nvPr/>
            </p:nvSpPr>
            <p:spPr bwMode="auto">
              <a:xfrm>
                <a:off x="10312400" y="2122488"/>
                <a:ext cx="514350" cy="122237"/>
              </a:xfrm>
              <a:custGeom>
                <a:avLst/>
                <a:gdLst>
                  <a:gd name="T0" fmla="*/ 125 w 130"/>
                  <a:gd name="T1" fmla="*/ 19 h 31"/>
                  <a:gd name="T2" fmla="*/ 113 w 130"/>
                  <a:gd name="T3" fmla="*/ 21 h 31"/>
                  <a:gd name="T4" fmla="*/ 111 w 130"/>
                  <a:gd name="T5" fmla="*/ 19 h 31"/>
                  <a:gd name="T6" fmla="*/ 110 w 130"/>
                  <a:gd name="T7" fmla="*/ 18 h 31"/>
                  <a:gd name="T8" fmla="*/ 73 w 130"/>
                  <a:gd name="T9" fmla="*/ 18 h 31"/>
                  <a:gd name="T10" fmla="*/ 73 w 130"/>
                  <a:gd name="T11" fmla="*/ 13 h 31"/>
                  <a:gd name="T12" fmla="*/ 110 w 130"/>
                  <a:gd name="T13" fmla="*/ 13 h 31"/>
                  <a:gd name="T14" fmla="*/ 111 w 130"/>
                  <a:gd name="T15" fmla="*/ 12 h 31"/>
                  <a:gd name="T16" fmla="*/ 113 w 130"/>
                  <a:gd name="T17" fmla="*/ 11 h 31"/>
                  <a:gd name="T18" fmla="*/ 125 w 130"/>
                  <a:gd name="T19" fmla="*/ 13 h 31"/>
                  <a:gd name="T20" fmla="*/ 125 w 130"/>
                  <a:gd name="T21" fmla="*/ 19 h 31"/>
                  <a:gd name="T22" fmla="*/ 68 w 130"/>
                  <a:gd name="T23" fmla="*/ 26 h 31"/>
                  <a:gd name="T24" fmla="*/ 61 w 130"/>
                  <a:gd name="T25" fmla="*/ 26 h 31"/>
                  <a:gd name="T26" fmla="*/ 57 w 130"/>
                  <a:gd name="T27" fmla="*/ 22 h 31"/>
                  <a:gd name="T28" fmla="*/ 53 w 130"/>
                  <a:gd name="T29" fmla="*/ 22 h 31"/>
                  <a:gd name="T30" fmla="*/ 49 w 130"/>
                  <a:gd name="T31" fmla="*/ 26 h 31"/>
                  <a:gd name="T32" fmla="*/ 5 w 130"/>
                  <a:gd name="T33" fmla="*/ 26 h 31"/>
                  <a:gd name="T34" fmla="*/ 5 w 130"/>
                  <a:gd name="T35" fmla="*/ 5 h 31"/>
                  <a:gd name="T36" fmla="*/ 48 w 130"/>
                  <a:gd name="T37" fmla="*/ 5 h 31"/>
                  <a:gd name="T38" fmla="*/ 53 w 130"/>
                  <a:gd name="T39" fmla="*/ 10 h 31"/>
                  <a:gd name="T40" fmla="*/ 55 w 130"/>
                  <a:gd name="T41" fmla="*/ 11 h 31"/>
                  <a:gd name="T42" fmla="*/ 57 w 130"/>
                  <a:gd name="T43" fmla="*/ 10 h 31"/>
                  <a:gd name="T44" fmla="*/ 61 w 130"/>
                  <a:gd name="T45" fmla="*/ 5 h 31"/>
                  <a:gd name="T46" fmla="*/ 68 w 130"/>
                  <a:gd name="T47" fmla="*/ 5 h 31"/>
                  <a:gd name="T48" fmla="*/ 68 w 130"/>
                  <a:gd name="T49" fmla="*/ 11 h 31"/>
                  <a:gd name="T50" fmla="*/ 68 w 130"/>
                  <a:gd name="T51" fmla="*/ 21 h 31"/>
                  <a:gd name="T52" fmla="*/ 68 w 130"/>
                  <a:gd name="T53" fmla="*/ 26 h 31"/>
                  <a:gd name="T54" fmla="*/ 128 w 130"/>
                  <a:gd name="T55" fmla="*/ 8 h 31"/>
                  <a:gd name="T56" fmla="*/ 113 w 130"/>
                  <a:gd name="T57" fmla="*/ 5 h 31"/>
                  <a:gd name="T58" fmla="*/ 110 w 130"/>
                  <a:gd name="T59" fmla="*/ 6 h 31"/>
                  <a:gd name="T60" fmla="*/ 109 w 130"/>
                  <a:gd name="T61" fmla="*/ 8 h 31"/>
                  <a:gd name="T62" fmla="*/ 73 w 130"/>
                  <a:gd name="T63" fmla="*/ 8 h 31"/>
                  <a:gd name="T64" fmla="*/ 73 w 130"/>
                  <a:gd name="T65" fmla="*/ 3 h 31"/>
                  <a:gd name="T66" fmla="*/ 71 w 130"/>
                  <a:gd name="T67" fmla="*/ 0 h 31"/>
                  <a:gd name="T68" fmla="*/ 60 w 130"/>
                  <a:gd name="T69" fmla="*/ 0 h 31"/>
                  <a:gd name="T70" fmla="*/ 58 w 130"/>
                  <a:gd name="T71" fmla="*/ 1 h 31"/>
                  <a:gd name="T72" fmla="*/ 55 w 130"/>
                  <a:gd name="T73" fmla="*/ 4 h 31"/>
                  <a:gd name="T74" fmla="*/ 51 w 130"/>
                  <a:gd name="T75" fmla="*/ 1 h 31"/>
                  <a:gd name="T76" fmla="*/ 49 w 130"/>
                  <a:gd name="T77" fmla="*/ 0 h 31"/>
                  <a:gd name="T78" fmla="*/ 3 w 130"/>
                  <a:gd name="T79" fmla="*/ 0 h 31"/>
                  <a:gd name="T80" fmla="*/ 0 w 130"/>
                  <a:gd name="T81" fmla="*/ 3 h 31"/>
                  <a:gd name="T82" fmla="*/ 0 w 130"/>
                  <a:gd name="T83" fmla="*/ 29 h 31"/>
                  <a:gd name="T84" fmla="*/ 3 w 130"/>
                  <a:gd name="T85" fmla="*/ 31 h 31"/>
                  <a:gd name="T86" fmla="*/ 50 w 130"/>
                  <a:gd name="T87" fmla="*/ 31 h 31"/>
                  <a:gd name="T88" fmla="*/ 52 w 130"/>
                  <a:gd name="T89" fmla="*/ 31 h 31"/>
                  <a:gd name="T90" fmla="*/ 55 w 130"/>
                  <a:gd name="T91" fmla="*/ 27 h 31"/>
                  <a:gd name="T92" fmla="*/ 58 w 130"/>
                  <a:gd name="T93" fmla="*/ 31 h 31"/>
                  <a:gd name="T94" fmla="*/ 60 w 130"/>
                  <a:gd name="T95" fmla="*/ 31 h 31"/>
                  <a:gd name="T96" fmla="*/ 71 w 130"/>
                  <a:gd name="T97" fmla="*/ 31 h 31"/>
                  <a:gd name="T98" fmla="*/ 73 w 130"/>
                  <a:gd name="T99" fmla="*/ 29 h 31"/>
                  <a:gd name="T100" fmla="*/ 73 w 130"/>
                  <a:gd name="T101" fmla="*/ 24 h 31"/>
                  <a:gd name="T102" fmla="*/ 109 w 130"/>
                  <a:gd name="T103" fmla="*/ 24 h 31"/>
                  <a:gd name="T104" fmla="*/ 110 w 130"/>
                  <a:gd name="T105" fmla="*/ 25 h 31"/>
                  <a:gd name="T106" fmla="*/ 112 w 130"/>
                  <a:gd name="T107" fmla="*/ 26 h 31"/>
                  <a:gd name="T108" fmla="*/ 113 w 130"/>
                  <a:gd name="T109" fmla="*/ 26 h 31"/>
                  <a:gd name="T110" fmla="*/ 128 w 130"/>
                  <a:gd name="T111" fmla="*/ 24 h 31"/>
                  <a:gd name="T112" fmla="*/ 130 w 130"/>
                  <a:gd name="T113" fmla="*/ 21 h 31"/>
                  <a:gd name="T114" fmla="*/ 130 w 130"/>
                  <a:gd name="T115" fmla="*/ 11 h 31"/>
                  <a:gd name="T116" fmla="*/ 128 w 130"/>
                  <a:gd name="T117"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0" h="31">
                    <a:moveTo>
                      <a:pt x="125" y="19"/>
                    </a:moveTo>
                    <a:cubicBezTo>
                      <a:pt x="113" y="21"/>
                      <a:pt x="113" y="21"/>
                      <a:pt x="113" y="21"/>
                    </a:cubicBezTo>
                    <a:cubicBezTo>
                      <a:pt x="111" y="19"/>
                      <a:pt x="111" y="19"/>
                      <a:pt x="111" y="19"/>
                    </a:cubicBezTo>
                    <a:cubicBezTo>
                      <a:pt x="111" y="19"/>
                      <a:pt x="110" y="18"/>
                      <a:pt x="110" y="18"/>
                    </a:cubicBezTo>
                    <a:cubicBezTo>
                      <a:pt x="73" y="18"/>
                      <a:pt x="73" y="18"/>
                      <a:pt x="73" y="18"/>
                    </a:cubicBezTo>
                    <a:cubicBezTo>
                      <a:pt x="73" y="13"/>
                      <a:pt x="73" y="13"/>
                      <a:pt x="73" y="13"/>
                    </a:cubicBezTo>
                    <a:cubicBezTo>
                      <a:pt x="110" y="13"/>
                      <a:pt x="110" y="13"/>
                      <a:pt x="110" y="13"/>
                    </a:cubicBezTo>
                    <a:cubicBezTo>
                      <a:pt x="110" y="13"/>
                      <a:pt x="111" y="13"/>
                      <a:pt x="111" y="12"/>
                    </a:cubicBezTo>
                    <a:cubicBezTo>
                      <a:pt x="113" y="11"/>
                      <a:pt x="113" y="11"/>
                      <a:pt x="113" y="11"/>
                    </a:cubicBezTo>
                    <a:cubicBezTo>
                      <a:pt x="125" y="13"/>
                      <a:pt x="125" y="13"/>
                      <a:pt x="125" y="13"/>
                    </a:cubicBezTo>
                    <a:cubicBezTo>
                      <a:pt x="125" y="19"/>
                      <a:pt x="125" y="19"/>
                      <a:pt x="125" y="19"/>
                    </a:cubicBezTo>
                    <a:close/>
                    <a:moveTo>
                      <a:pt x="68" y="26"/>
                    </a:moveTo>
                    <a:cubicBezTo>
                      <a:pt x="61" y="26"/>
                      <a:pt x="61" y="26"/>
                      <a:pt x="61" y="26"/>
                    </a:cubicBezTo>
                    <a:cubicBezTo>
                      <a:pt x="57" y="22"/>
                      <a:pt x="57" y="22"/>
                      <a:pt x="57" y="22"/>
                    </a:cubicBezTo>
                    <a:cubicBezTo>
                      <a:pt x="56" y="21"/>
                      <a:pt x="54" y="21"/>
                      <a:pt x="53" y="22"/>
                    </a:cubicBezTo>
                    <a:cubicBezTo>
                      <a:pt x="49" y="26"/>
                      <a:pt x="49" y="26"/>
                      <a:pt x="49" y="26"/>
                    </a:cubicBezTo>
                    <a:cubicBezTo>
                      <a:pt x="5" y="26"/>
                      <a:pt x="5" y="26"/>
                      <a:pt x="5" y="26"/>
                    </a:cubicBezTo>
                    <a:cubicBezTo>
                      <a:pt x="5" y="5"/>
                      <a:pt x="5" y="5"/>
                      <a:pt x="5" y="5"/>
                    </a:cubicBezTo>
                    <a:cubicBezTo>
                      <a:pt x="48" y="5"/>
                      <a:pt x="48" y="5"/>
                      <a:pt x="48" y="5"/>
                    </a:cubicBezTo>
                    <a:cubicBezTo>
                      <a:pt x="53" y="10"/>
                      <a:pt x="53" y="10"/>
                      <a:pt x="53" y="10"/>
                    </a:cubicBezTo>
                    <a:cubicBezTo>
                      <a:pt x="54" y="10"/>
                      <a:pt x="54" y="11"/>
                      <a:pt x="55" y="11"/>
                    </a:cubicBezTo>
                    <a:cubicBezTo>
                      <a:pt x="56" y="11"/>
                      <a:pt x="56" y="10"/>
                      <a:pt x="57" y="10"/>
                    </a:cubicBezTo>
                    <a:cubicBezTo>
                      <a:pt x="61" y="5"/>
                      <a:pt x="61" y="5"/>
                      <a:pt x="61" y="5"/>
                    </a:cubicBezTo>
                    <a:cubicBezTo>
                      <a:pt x="68" y="5"/>
                      <a:pt x="68" y="5"/>
                      <a:pt x="68" y="5"/>
                    </a:cubicBezTo>
                    <a:cubicBezTo>
                      <a:pt x="68" y="11"/>
                      <a:pt x="68" y="11"/>
                      <a:pt x="68" y="11"/>
                    </a:cubicBezTo>
                    <a:cubicBezTo>
                      <a:pt x="68" y="21"/>
                      <a:pt x="68" y="21"/>
                      <a:pt x="68" y="21"/>
                    </a:cubicBezTo>
                    <a:cubicBezTo>
                      <a:pt x="68" y="26"/>
                      <a:pt x="68" y="26"/>
                      <a:pt x="68" y="26"/>
                    </a:cubicBezTo>
                    <a:close/>
                    <a:moveTo>
                      <a:pt x="128" y="8"/>
                    </a:moveTo>
                    <a:cubicBezTo>
                      <a:pt x="113" y="5"/>
                      <a:pt x="113" y="5"/>
                      <a:pt x="113" y="5"/>
                    </a:cubicBezTo>
                    <a:cubicBezTo>
                      <a:pt x="112" y="5"/>
                      <a:pt x="111" y="6"/>
                      <a:pt x="110" y="6"/>
                    </a:cubicBezTo>
                    <a:cubicBezTo>
                      <a:pt x="109" y="8"/>
                      <a:pt x="109" y="8"/>
                      <a:pt x="109" y="8"/>
                    </a:cubicBezTo>
                    <a:cubicBezTo>
                      <a:pt x="73" y="8"/>
                      <a:pt x="73" y="8"/>
                      <a:pt x="73" y="8"/>
                    </a:cubicBezTo>
                    <a:cubicBezTo>
                      <a:pt x="73" y="3"/>
                      <a:pt x="73" y="3"/>
                      <a:pt x="73" y="3"/>
                    </a:cubicBezTo>
                    <a:cubicBezTo>
                      <a:pt x="73" y="1"/>
                      <a:pt x="72" y="0"/>
                      <a:pt x="71" y="0"/>
                    </a:cubicBezTo>
                    <a:cubicBezTo>
                      <a:pt x="60" y="0"/>
                      <a:pt x="60" y="0"/>
                      <a:pt x="60" y="0"/>
                    </a:cubicBezTo>
                    <a:cubicBezTo>
                      <a:pt x="59" y="0"/>
                      <a:pt x="58" y="0"/>
                      <a:pt x="58" y="1"/>
                    </a:cubicBezTo>
                    <a:cubicBezTo>
                      <a:pt x="55" y="4"/>
                      <a:pt x="55" y="4"/>
                      <a:pt x="55" y="4"/>
                    </a:cubicBezTo>
                    <a:cubicBezTo>
                      <a:pt x="51" y="1"/>
                      <a:pt x="51" y="1"/>
                      <a:pt x="51" y="1"/>
                    </a:cubicBezTo>
                    <a:cubicBezTo>
                      <a:pt x="51" y="0"/>
                      <a:pt x="50" y="0"/>
                      <a:pt x="49" y="0"/>
                    </a:cubicBezTo>
                    <a:cubicBezTo>
                      <a:pt x="3" y="0"/>
                      <a:pt x="3" y="0"/>
                      <a:pt x="3" y="0"/>
                    </a:cubicBezTo>
                    <a:cubicBezTo>
                      <a:pt x="1" y="0"/>
                      <a:pt x="0" y="1"/>
                      <a:pt x="0" y="3"/>
                    </a:cubicBezTo>
                    <a:cubicBezTo>
                      <a:pt x="0" y="29"/>
                      <a:pt x="0" y="29"/>
                      <a:pt x="0" y="29"/>
                    </a:cubicBezTo>
                    <a:cubicBezTo>
                      <a:pt x="0" y="30"/>
                      <a:pt x="1" y="31"/>
                      <a:pt x="3" y="31"/>
                    </a:cubicBezTo>
                    <a:cubicBezTo>
                      <a:pt x="50" y="31"/>
                      <a:pt x="50" y="31"/>
                      <a:pt x="50" y="31"/>
                    </a:cubicBezTo>
                    <a:cubicBezTo>
                      <a:pt x="50" y="31"/>
                      <a:pt x="51" y="31"/>
                      <a:pt x="52" y="31"/>
                    </a:cubicBezTo>
                    <a:cubicBezTo>
                      <a:pt x="55" y="27"/>
                      <a:pt x="55" y="27"/>
                      <a:pt x="55" y="27"/>
                    </a:cubicBezTo>
                    <a:cubicBezTo>
                      <a:pt x="58" y="31"/>
                      <a:pt x="58" y="31"/>
                      <a:pt x="58" y="31"/>
                    </a:cubicBezTo>
                    <a:cubicBezTo>
                      <a:pt x="59" y="31"/>
                      <a:pt x="59" y="31"/>
                      <a:pt x="60" y="31"/>
                    </a:cubicBezTo>
                    <a:cubicBezTo>
                      <a:pt x="71" y="31"/>
                      <a:pt x="71" y="31"/>
                      <a:pt x="71" y="31"/>
                    </a:cubicBezTo>
                    <a:cubicBezTo>
                      <a:pt x="72" y="31"/>
                      <a:pt x="73" y="30"/>
                      <a:pt x="73" y="29"/>
                    </a:cubicBezTo>
                    <a:cubicBezTo>
                      <a:pt x="73" y="24"/>
                      <a:pt x="73" y="24"/>
                      <a:pt x="73" y="24"/>
                    </a:cubicBezTo>
                    <a:cubicBezTo>
                      <a:pt x="109" y="24"/>
                      <a:pt x="109" y="24"/>
                      <a:pt x="109" y="24"/>
                    </a:cubicBezTo>
                    <a:cubicBezTo>
                      <a:pt x="110" y="25"/>
                      <a:pt x="110" y="25"/>
                      <a:pt x="110" y="25"/>
                    </a:cubicBezTo>
                    <a:cubicBezTo>
                      <a:pt x="111" y="26"/>
                      <a:pt x="112" y="26"/>
                      <a:pt x="112" y="26"/>
                    </a:cubicBezTo>
                    <a:cubicBezTo>
                      <a:pt x="112" y="26"/>
                      <a:pt x="113" y="26"/>
                      <a:pt x="113" y="26"/>
                    </a:cubicBezTo>
                    <a:cubicBezTo>
                      <a:pt x="128" y="24"/>
                      <a:pt x="128" y="24"/>
                      <a:pt x="128" y="24"/>
                    </a:cubicBezTo>
                    <a:cubicBezTo>
                      <a:pt x="130" y="23"/>
                      <a:pt x="130" y="22"/>
                      <a:pt x="130" y="21"/>
                    </a:cubicBezTo>
                    <a:cubicBezTo>
                      <a:pt x="130" y="11"/>
                      <a:pt x="130" y="11"/>
                      <a:pt x="130" y="11"/>
                    </a:cubicBezTo>
                    <a:cubicBezTo>
                      <a:pt x="130" y="9"/>
                      <a:pt x="130" y="8"/>
                      <a:pt x="128" y="8"/>
                    </a:cubicBez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27" name="Freeform 77">
                <a:extLst>
                  <a:ext uri="{FF2B5EF4-FFF2-40B4-BE49-F238E27FC236}">
                    <a16:creationId xmlns:a16="http://schemas.microsoft.com/office/drawing/2014/main" id="{51F8A66F-C2F5-CD43-8766-7D42DB640E9F}"/>
                  </a:ext>
                </a:extLst>
              </p:cNvPr>
              <p:cNvSpPr>
                <a:spLocks noEditPoints="1"/>
              </p:cNvSpPr>
              <p:nvPr/>
            </p:nvSpPr>
            <p:spPr bwMode="auto">
              <a:xfrm>
                <a:off x="10304463" y="1914525"/>
                <a:ext cx="514350" cy="207962"/>
              </a:xfrm>
              <a:custGeom>
                <a:avLst/>
                <a:gdLst>
                  <a:gd name="T0" fmla="*/ 10 w 130"/>
                  <a:gd name="T1" fmla="*/ 21 h 52"/>
                  <a:gd name="T2" fmla="*/ 86 w 130"/>
                  <a:gd name="T3" fmla="*/ 21 h 52"/>
                  <a:gd name="T4" fmla="*/ 87 w 130"/>
                  <a:gd name="T5" fmla="*/ 20 h 52"/>
                  <a:gd name="T6" fmla="*/ 102 w 130"/>
                  <a:gd name="T7" fmla="*/ 5 h 52"/>
                  <a:gd name="T8" fmla="*/ 116 w 130"/>
                  <a:gd name="T9" fmla="*/ 5 h 52"/>
                  <a:gd name="T10" fmla="*/ 122 w 130"/>
                  <a:gd name="T11" fmla="*/ 13 h 52"/>
                  <a:gd name="T12" fmla="*/ 109 w 130"/>
                  <a:gd name="T13" fmla="*/ 13 h 52"/>
                  <a:gd name="T14" fmla="*/ 107 w 130"/>
                  <a:gd name="T15" fmla="*/ 14 h 52"/>
                  <a:gd name="T16" fmla="*/ 99 w 130"/>
                  <a:gd name="T17" fmla="*/ 25 h 52"/>
                  <a:gd name="T18" fmla="*/ 99 w 130"/>
                  <a:gd name="T19" fmla="*/ 28 h 52"/>
                  <a:gd name="T20" fmla="*/ 107 w 130"/>
                  <a:gd name="T21" fmla="*/ 38 h 52"/>
                  <a:gd name="T22" fmla="*/ 109 w 130"/>
                  <a:gd name="T23" fmla="*/ 39 h 52"/>
                  <a:gd name="T24" fmla="*/ 122 w 130"/>
                  <a:gd name="T25" fmla="*/ 39 h 52"/>
                  <a:gd name="T26" fmla="*/ 116 w 130"/>
                  <a:gd name="T27" fmla="*/ 47 h 52"/>
                  <a:gd name="T28" fmla="*/ 102 w 130"/>
                  <a:gd name="T29" fmla="*/ 47 h 52"/>
                  <a:gd name="T30" fmla="*/ 87 w 130"/>
                  <a:gd name="T31" fmla="*/ 32 h 52"/>
                  <a:gd name="T32" fmla="*/ 86 w 130"/>
                  <a:gd name="T33" fmla="*/ 31 h 52"/>
                  <a:gd name="T34" fmla="*/ 10 w 130"/>
                  <a:gd name="T35" fmla="*/ 31 h 52"/>
                  <a:gd name="T36" fmla="*/ 5 w 130"/>
                  <a:gd name="T37" fmla="*/ 26 h 52"/>
                  <a:gd name="T38" fmla="*/ 10 w 130"/>
                  <a:gd name="T39" fmla="*/ 21 h 52"/>
                  <a:gd name="T40" fmla="*/ 10 w 130"/>
                  <a:gd name="T41" fmla="*/ 37 h 52"/>
                  <a:gd name="T42" fmla="*/ 84 w 130"/>
                  <a:gd name="T43" fmla="*/ 37 h 52"/>
                  <a:gd name="T44" fmla="*/ 99 w 130"/>
                  <a:gd name="T45" fmla="*/ 51 h 52"/>
                  <a:gd name="T46" fmla="*/ 101 w 130"/>
                  <a:gd name="T47" fmla="*/ 52 h 52"/>
                  <a:gd name="T48" fmla="*/ 117 w 130"/>
                  <a:gd name="T49" fmla="*/ 52 h 52"/>
                  <a:gd name="T50" fmla="*/ 119 w 130"/>
                  <a:gd name="T51" fmla="*/ 51 h 52"/>
                  <a:gd name="T52" fmla="*/ 129 w 130"/>
                  <a:gd name="T53" fmla="*/ 38 h 52"/>
                  <a:gd name="T54" fmla="*/ 130 w 130"/>
                  <a:gd name="T55" fmla="*/ 35 h 52"/>
                  <a:gd name="T56" fmla="*/ 127 w 130"/>
                  <a:gd name="T57" fmla="*/ 34 h 52"/>
                  <a:gd name="T58" fmla="*/ 110 w 130"/>
                  <a:gd name="T59" fmla="*/ 34 h 52"/>
                  <a:gd name="T60" fmla="*/ 104 w 130"/>
                  <a:gd name="T61" fmla="*/ 26 h 52"/>
                  <a:gd name="T62" fmla="*/ 110 w 130"/>
                  <a:gd name="T63" fmla="*/ 18 h 52"/>
                  <a:gd name="T64" fmla="*/ 127 w 130"/>
                  <a:gd name="T65" fmla="*/ 18 h 52"/>
                  <a:gd name="T66" fmla="*/ 130 w 130"/>
                  <a:gd name="T67" fmla="*/ 17 h 52"/>
                  <a:gd name="T68" fmla="*/ 129 w 130"/>
                  <a:gd name="T69" fmla="*/ 14 h 52"/>
                  <a:gd name="T70" fmla="*/ 119 w 130"/>
                  <a:gd name="T71" fmla="*/ 1 h 52"/>
                  <a:gd name="T72" fmla="*/ 117 w 130"/>
                  <a:gd name="T73" fmla="*/ 0 h 52"/>
                  <a:gd name="T74" fmla="*/ 101 w 130"/>
                  <a:gd name="T75" fmla="*/ 0 h 52"/>
                  <a:gd name="T76" fmla="*/ 99 w 130"/>
                  <a:gd name="T77" fmla="*/ 1 h 52"/>
                  <a:gd name="T78" fmla="*/ 84 w 130"/>
                  <a:gd name="T79" fmla="*/ 16 h 52"/>
                  <a:gd name="T80" fmla="*/ 10 w 130"/>
                  <a:gd name="T81" fmla="*/ 16 h 52"/>
                  <a:gd name="T82" fmla="*/ 0 w 130"/>
                  <a:gd name="T83" fmla="*/ 26 h 52"/>
                  <a:gd name="T84" fmla="*/ 10 w 130"/>
                  <a:gd name="T85" fmla="*/ 3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52">
                    <a:moveTo>
                      <a:pt x="10" y="21"/>
                    </a:moveTo>
                    <a:cubicBezTo>
                      <a:pt x="86" y="21"/>
                      <a:pt x="86" y="21"/>
                      <a:pt x="86" y="21"/>
                    </a:cubicBezTo>
                    <a:cubicBezTo>
                      <a:pt x="86" y="21"/>
                      <a:pt x="87" y="21"/>
                      <a:pt x="87" y="20"/>
                    </a:cubicBezTo>
                    <a:cubicBezTo>
                      <a:pt x="102" y="5"/>
                      <a:pt x="102" y="5"/>
                      <a:pt x="102" y="5"/>
                    </a:cubicBezTo>
                    <a:cubicBezTo>
                      <a:pt x="116" y="5"/>
                      <a:pt x="116" y="5"/>
                      <a:pt x="116" y="5"/>
                    </a:cubicBezTo>
                    <a:cubicBezTo>
                      <a:pt x="122" y="13"/>
                      <a:pt x="122" y="13"/>
                      <a:pt x="122" y="13"/>
                    </a:cubicBezTo>
                    <a:cubicBezTo>
                      <a:pt x="109" y="13"/>
                      <a:pt x="109" y="13"/>
                      <a:pt x="109" y="13"/>
                    </a:cubicBezTo>
                    <a:cubicBezTo>
                      <a:pt x="108" y="13"/>
                      <a:pt x="107" y="13"/>
                      <a:pt x="107" y="14"/>
                    </a:cubicBezTo>
                    <a:cubicBezTo>
                      <a:pt x="99" y="25"/>
                      <a:pt x="99" y="25"/>
                      <a:pt x="99" y="25"/>
                    </a:cubicBezTo>
                    <a:cubicBezTo>
                      <a:pt x="98" y="25"/>
                      <a:pt x="98" y="27"/>
                      <a:pt x="99" y="28"/>
                    </a:cubicBezTo>
                    <a:cubicBezTo>
                      <a:pt x="107" y="38"/>
                      <a:pt x="107" y="38"/>
                      <a:pt x="107" y="38"/>
                    </a:cubicBezTo>
                    <a:cubicBezTo>
                      <a:pt x="107" y="39"/>
                      <a:pt x="108" y="39"/>
                      <a:pt x="109" y="39"/>
                    </a:cubicBezTo>
                    <a:cubicBezTo>
                      <a:pt x="122" y="39"/>
                      <a:pt x="122" y="39"/>
                      <a:pt x="122" y="39"/>
                    </a:cubicBezTo>
                    <a:cubicBezTo>
                      <a:pt x="116" y="47"/>
                      <a:pt x="116" y="47"/>
                      <a:pt x="116" y="47"/>
                    </a:cubicBezTo>
                    <a:cubicBezTo>
                      <a:pt x="102" y="47"/>
                      <a:pt x="102" y="47"/>
                      <a:pt x="102" y="47"/>
                    </a:cubicBezTo>
                    <a:cubicBezTo>
                      <a:pt x="87" y="32"/>
                      <a:pt x="87" y="32"/>
                      <a:pt x="87" y="32"/>
                    </a:cubicBezTo>
                    <a:cubicBezTo>
                      <a:pt x="87" y="32"/>
                      <a:pt x="86" y="31"/>
                      <a:pt x="86" y="31"/>
                    </a:cubicBezTo>
                    <a:cubicBezTo>
                      <a:pt x="10" y="31"/>
                      <a:pt x="10" y="31"/>
                      <a:pt x="10" y="31"/>
                    </a:cubicBezTo>
                    <a:cubicBezTo>
                      <a:pt x="7" y="31"/>
                      <a:pt x="5" y="29"/>
                      <a:pt x="5" y="26"/>
                    </a:cubicBezTo>
                    <a:cubicBezTo>
                      <a:pt x="5" y="23"/>
                      <a:pt x="7" y="21"/>
                      <a:pt x="10" y="21"/>
                    </a:cubicBezTo>
                    <a:close/>
                    <a:moveTo>
                      <a:pt x="10" y="37"/>
                    </a:moveTo>
                    <a:cubicBezTo>
                      <a:pt x="84" y="37"/>
                      <a:pt x="84" y="37"/>
                      <a:pt x="84" y="37"/>
                    </a:cubicBezTo>
                    <a:cubicBezTo>
                      <a:pt x="99" y="51"/>
                      <a:pt x="99" y="51"/>
                      <a:pt x="99" y="51"/>
                    </a:cubicBezTo>
                    <a:cubicBezTo>
                      <a:pt x="100" y="52"/>
                      <a:pt x="101" y="52"/>
                      <a:pt x="101" y="52"/>
                    </a:cubicBezTo>
                    <a:cubicBezTo>
                      <a:pt x="117" y="52"/>
                      <a:pt x="117" y="52"/>
                      <a:pt x="117" y="52"/>
                    </a:cubicBezTo>
                    <a:cubicBezTo>
                      <a:pt x="118" y="52"/>
                      <a:pt x="118" y="52"/>
                      <a:pt x="119" y="51"/>
                    </a:cubicBezTo>
                    <a:cubicBezTo>
                      <a:pt x="129" y="38"/>
                      <a:pt x="129" y="38"/>
                      <a:pt x="129" y="38"/>
                    </a:cubicBezTo>
                    <a:cubicBezTo>
                      <a:pt x="130" y="37"/>
                      <a:pt x="130" y="36"/>
                      <a:pt x="130" y="35"/>
                    </a:cubicBezTo>
                    <a:cubicBezTo>
                      <a:pt x="129" y="34"/>
                      <a:pt x="128" y="34"/>
                      <a:pt x="127" y="34"/>
                    </a:cubicBezTo>
                    <a:cubicBezTo>
                      <a:pt x="110" y="34"/>
                      <a:pt x="110" y="34"/>
                      <a:pt x="110" y="34"/>
                    </a:cubicBezTo>
                    <a:cubicBezTo>
                      <a:pt x="104" y="26"/>
                      <a:pt x="104" y="26"/>
                      <a:pt x="104" y="26"/>
                    </a:cubicBezTo>
                    <a:cubicBezTo>
                      <a:pt x="110" y="18"/>
                      <a:pt x="110" y="18"/>
                      <a:pt x="110" y="18"/>
                    </a:cubicBezTo>
                    <a:cubicBezTo>
                      <a:pt x="127" y="18"/>
                      <a:pt x="127" y="18"/>
                      <a:pt x="127" y="18"/>
                    </a:cubicBezTo>
                    <a:cubicBezTo>
                      <a:pt x="128" y="18"/>
                      <a:pt x="129" y="18"/>
                      <a:pt x="130" y="17"/>
                    </a:cubicBezTo>
                    <a:cubicBezTo>
                      <a:pt x="130" y="16"/>
                      <a:pt x="130" y="15"/>
                      <a:pt x="129" y="14"/>
                    </a:cubicBezTo>
                    <a:cubicBezTo>
                      <a:pt x="119" y="1"/>
                      <a:pt x="119" y="1"/>
                      <a:pt x="119" y="1"/>
                    </a:cubicBezTo>
                    <a:cubicBezTo>
                      <a:pt x="118" y="0"/>
                      <a:pt x="118" y="0"/>
                      <a:pt x="117" y="0"/>
                    </a:cubicBezTo>
                    <a:cubicBezTo>
                      <a:pt x="101" y="0"/>
                      <a:pt x="101" y="0"/>
                      <a:pt x="101" y="0"/>
                    </a:cubicBezTo>
                    <a:cubicBezTo>
                      <a:pt x="101" y="0"/>
                      <a:pt x="100" y="0"/>
                      <a:pt x="99" y="1"/>
                    </a:cubicBezTo>
                    <a:cubicBezTo>
                      <a:pt x="84" y="16"/>
                      <a:pt x="84" y="16"/>
                      <a:pt x="84" y="16"/>
                    </a:cubicBezTo>
                    <a:cubicBezTo>
                      <a:pt x="10" y="16"/>
                      <a:pt x="10" y="16"/>
                      <a:pt x="10" y="16"/>
                    </a:cubicBezTo>
                    <a:cubicBezTo>
                      <a:pt x="4" y="16"/>
                      <a:pt x="0" y="20"/>
                      <a:pt x="0" y="26"/>
                    </a:cubicBezTo>
                    <a:cubicBezTo>
                      <a:pt x="0" y="32"/>
                      <a:pt x="4" y="37"/>
                      <a:pt x="10" y="37"/>
                    </a:cubicBez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28" name="Freeform 78">
                <a:extLst>
                  <a:ext uri="{FF2B5EF4-FFF2-40B4-BE49-F238E27FC236}">
                    <a16:creationId xmlns:a16="http://schemas.microsoft.com/office/drawing/2014/main" id="{947BE581-BD85-7045-844A-7B86168168F9}"/>
                  </a:ext>
                </a:extLst>
              </p:cNvPr>
              <p:cNvSpPr>
                <a:spLocks/>
              </p:cNvSpPr>
              <p:nvPr/>
            </p:nvSpPr>
            <p:spPr bwMode="auto">
              <a:xfrm>
                <a:off x="10355263" y="2165350"/>
                <a:ext cx="71438" cy="20637"/>
              </a:xfrm>
              <a:custGeom>
                <a:avLst/>
                <a:gdLst>
                  <a:gd name="T0" fmla="*/ 0 w 45"/>
                  <a:gd name="T1" fmla="*/ 0 h 13"/>
                  <a:gd name="T2" fmla="*/ 45 w 45"/>
                  <a:gd name="T3" fmla="*/ 0 h 13"/>
                  <a:gd name="T4" fmla="*/ 45 w 45"/>
                  <a:gd name="T5" fmla="*/ 13 h 13"/>
                  <a:gd name="T6" fmla="*/ 0 w 45"/>
                  <a:gd name="T7" fmla="*/ 13 h 13"/>
                  <a:gd name="T8" fmla="*/ 0 w 45"/>
                  <a:gd name="T9" fmla="*/ 0 h 13"/>
                  <a:gd name="T10" fmla="*/ 0 w 45"/>
                  <a:gd name="T11" fmla="*/ 0 h 13"/>
                </a:gdLst>
                <a:ahLst/>
                <a:cxnLst>
                  <a:cxn ang="0">
                    <a:pos x="T0" y="T1"/>
                  </a:cxn>
                  <a:cxn ang="0">
                    <a:pos x="T2" y="T3"/>
                  </a:cxn>
                  <a:cxn ang="0">
                    <a:pos x="T4" y="T5"/>
                  </a:cxn>
                  <a:cxn ang="0">
                    <a:pos x="T6" y="T7"/>
                  </a:cxn>
                  <a:cxn ang="0">
                    <a:pos x="T8" y="T9"/>
                  </a:cxn>
                  <a:cxn ang="0">
                    <a:pos x="T10" y="T11"/>
                  </a:cxn>
                </a:cxnLst>
                <a:rect l="0" t="0" r="r" b="b"/>
                <a:pathLst>
                  <a:path w="45" h="13">
                    <a:moveTo>
                      <a:pt x="0" y="0"/>
                    </a:moveTo>
                    <a:lnTo>
                      <a:pt x="45" y="0"/>
                    </a:lnTo>
                    <a:lnTo>
                      <a:pt x="45" y="13"/>
                    </a:lnTo>
                    <a:lnTo>
                      <a:pt x="0" y="13"/>
                    </a:lnTo>
                    <a:lnTo>
                      <a:pt x="0" y="0"/>
                    </a:lnTo>
                    <a:lnTo>
                      <a:pt x="0" y="0"/>
                    </a:ln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29" name="Freeform 79">
                <a:extLst>
                  <a:ext uri="{FF2B5EF4-FFF2-40B4-BE49-F238E27FC236}">
                    <a16:creationId xmlns:a16="http://schemas.microsoft.com/office/drawing/2014/main" id="{49B1BD97-31D5-7C4B-AFEA-BC7D9992E37A}"/>
                  </a:ext>
                </a:extLst>
              </p:cNvPr>
              <p:cNvSpPr>
                <a:spLocks/>
              </p:cNvSpPr>
              <p:nvPr/>
            </p:nvSpPr>
            <p:spPr bwMode="auto">
              <a:xfrm>
                <a:off x="10447338" y="2165350"/>
                <a:ext cx="19050" cy="20637"/>
              </a:xfrm>
              <a:custGeom>
                <a:avLst/>
                <a:gdLst>
                  <a:gd name="T0" fmla="*/ 0 w 12"/>
                  <a:gd name="T1" fmla="*/ 0 h 13"/>
                  <a:gd name="T2" fmla="*/ 12 w 12"/>
                  <a:gd name="T3" fmla="*/ 0 h 13"/>
                  <a:gd name="T4" fmla="*/ 12 w 12"/>
                  <a:gd name="T5" fmla="*/ 13 h 13"/>
                  <a:gd name="T6" fmla="*/ 0 w 12"/>
                  <a:gd name="T7" fmla="*/ 13 h 13"/>
                  <a:gd name="T8" fmla="*/ 0 w 12"/>
                  <a:gd name="T9" fmla="*/ 0 h 13"/>
                  <a:gd name="T10" fmla="*/ 0 w 12"/>
                  <a:gd name="T11" fmla="*/ 0 h 13"/>
                </a:gdLst>
                <a:ahLst/>
                <a:cxnLst>
                  <a:cxn ang="0">
                    <a:pos x="T0" y="T1"/>
                  </a:cxn>
                  <a:cxn ang="0">
                    <a:pos x="T2" y="T3"/>
                  </a:cxn>
                  <a:cxn ang="0">
                    <a:pos x="T4" y="T5"/>
                  </a:cxn>
                  <a:cxn ang="0">
                    <a:pos x="T6" y="T7"/>
                  </a:cxn>
                  <a:cxn ang="0">
                    <a:pos x="T8" y="T9"/>
                  </a:cxn>
                  <a:cxn ang="0">
                    <a:pos x="T10" y="T11"/>
                  </a:cxn>
                </a:cxnLst>
                <a:rect l="0" t="0" r="r" b="b"/>
                <a:pathLst>
                  <a:path w="12" h="13">
                    <a:moveTo>
                      <a:pt x="0" y="0"/>
                    </a:moveTo>
                    <a:lnTo>
                      <a:pt x="12" y="0"/>
                    </a:lnTo>
                    <a:lnTo>
                      <a:pt x="12" y="13"/>
                    </a:lnTo>
                    <a:lnTo>
                      <a:pt x="0" y="13"/>
                    </a:lnTo>
                    <a:lnTo>
                      <a:pt x="0" y="0"/>
                    </a:lnTo>
                    <a:lnTo>
                      <a:pt x="0" y="0"/>
                    </a:lnTo>
                    <a:close/>
                  </a:path>
                </a:pathLst>
              </a:custGeom>
              <a:solidFill>
                <a:srgbClr val="F7A838"/>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sp>
          <p:nvSpPr>
            <p:cNvPr id="221" name="Freeform 5">
              <a:extLst>
                <a:ext uri="{FF2B5EF4-FFF2-40B4-BE49-F238E27FC236}">
                  <a16:creationId xmlns:a16="http://schemas.microsoft.com/office/drawing/2014/main" id="{5D1118CA-9FBD-E24B-B25C-1E9F720E8628}"/>
                </a:ext>
              </a:extLst>
            </p:cNvPr>
            <p:cNvSpPr>
              <a:spLocks noEditPoints="1"/>
            </p:cNvSpPr>
            <p:nvPr/>
          </p:nvSpPr>
          <p:spPr bwMode="auto">
            <a:xfrm>
              <a:off x="946529" y="1105322"/>
              <a:ext cx="479217" cy="401960"/>
            </a:xfrm>
            <a:custGeom>
              <a:avLst/>
              <a:gdLst>
                <a:gd name="T0" fmla="*/ 220 w 232"/>
                <a:gd name="T1" fmla="*/ 0 h 194"/>
                <a:gd name="T2" fmla="*/ 220 w 232"/>
                <a:gd name="T3" fmla="*/ 0 h 194"/>
                <a:gd name="T4" fmla="*/ 12 w 232"/>
                <a:gd name="T5" fmla="*/ 0 h 194"/>
                <a:gd name="T6" fmla="*/ 12 w 232"/>
                <a:gd name="T7" fmla="*/ 0 h 194"/>
                <a:gd name="T8" fmla="*/ 0 w 232"/>
                <a:gd name="T9" fmla="*/ 12 h 194"/>
                <a:gd name="T10" fmla="*/ 0 w 232"/>
                <a:gd name="T11" fmla="*/ 148 h 194"/>
                <a:gd name="T12" fmla="*/ 1 w 232"/>
                <a:gd name="T13" fmla="*/ 155 h 194"/>
                <a:gd name="T14" fmla="*/ 13 w 232"/>
                <a:gd name="T15" fmla="*/ 162 h 194"/>
                <a:gd name="T16" fmla="*/ 88 w 232"/>
                <a:gd name="T17" fmla="*/ 162 h 194"/>
                <a:gd name="T18" fmla="*/ 88 w 232"/>
                <a:gd name="T19" fmla="*/ 181 h 194"/>
                <a:gd name="T20" fmla="*/ 74 w 232"/>
                <a:gd name="T21" fmla="*/ 181 h 194"/>
                <a:gd name="T22" fmla="*/ 68 w 232"/>
                <a:gd name="T23" fmla="*/ 187 h 194"/>
                <a:gd name="T24" fmla="*/ 74 w 232"/>
                <a:gd name="T25" fmla="*/ 194 h 194"/>
                <a:gd name="T26" fmla="*/ 158 w 232"/>
                <a:gd name="T27" fmla="*/ 194 h 194"/>
                <a:gd name="T28" fmla="*/ 164 w 232"/>
                <a:gd name="T29" fmla="*/ 187 h 194"/>
                <a:gd name="T30" fmla="*/ 158 w 232"/>
                <a:gd name="T31" fmla="*/ 181 h 194"/>
                <a:gd name="T32" fmla="*/ 144 w 232"/>
                <a:gd name="T33" fmla="*/ 181 h 194"/>
                <a:gd name="T34" fmla="*/ 144 w 232"/>
                <a:gd name="T35" fmla="*/ 162 h 194"/>
                <a:gd name="T36" fmla="*/ 218 w 232"/>
                <a:gd name="T37" fmla="*/ 162 h 194"/>
                <a:gd name="T38" fmla="*/ 230 w 232"/>
                <a:gd name="T39" fmla="*/ 155 h 194"/>
                <a:gd name="T40" fmla="*/ 232 w 232"/>
                <a:gd name="T41" fmla="*/ 148 h 194"/>
                <a:gd name="T42" fmla="*/ 232 w 232"/>
                <a:gd name="T43" fmla="*/ 12 h 194"/>
                <a:gd name="T44" fmla="*/ 220 w 232"/>
                <a:gd name="T45" fmla="*/ 0 h 194"/>
                <a:gd name="T46" fmla="*/ 220 w 232"/>
                <a:gd name="T47" fmla="*/ 13 h 194"/>
                <a:gd name="T48" fmla="*/ 220 w 232"/>
                <a:gd name="T49" fmla="*/ 148 h 194"/>
                <a:gd name="T50" fmla="*/ 218 w 232"/>
                <a:gd name="T51" fmla="*/ 150 h 194"/>
                <a:gd name="T52" fmla="*/ 13 w 232"/>
                <a:gd name="T53" fmla="*/ 150 h 194"/>
                <a:gd name="T54" fmla="*/ 12 w 232"/>
                <a:gd name="T55" fmla="*/ 148 h 194"/>
                <a:gd name="T56" fmla="*/ 12 w 232"/>
                <a:gd name="T57" fmla="*/ 12 h 194"/>
                <a:gd name="T58" fmla="*/ 220 w 232"/>
                <a:gd name="T59" fmla="*/ 12 h 194"/>
                <a:gd name="T60" fmla="*/ 220 w 232"/>
                <a:gd name="T61" fmla="*/ 13 h 194"/>
                <a:gd name="T62" fmla="*/ 220 w 232"/>
                <a:gd name="T63" fmla="*/ 13 h 194"/>
                <a:gd name="T64" fmla="*/ 220 w 232"/>
                <a:gd name="T65" fmla="*/ 1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194">
                  <a:moveTo>
                    <a:pt x="220" y="0"/>
                  </a:moveTo>
                  <a:cubicBezTo>
                    <a:pt x="220" y="0"/>
                    <a:pt x="220" y="0"/>
                    <a:pt x="220" y="0"/>
                  </a:cubicBezTo>
                  <a:cubicBezTo>
                    <a:pt x="12" y="0"/>
                    <a:pt x="12" y="0"/>
                    <a:pt x="12" y="0"/>
                  </a:cubicBezTo>
                  <a:cubicBezTo>
                    <a:pt x="12" y="0"/>
                    <a:pt x="12" y="0"/>
                    <a:pt x="12" y="0"/>
                  </a:cubicBezTo>
                  <a:cubicBezTo>
                    <a:pt x="5" y="0"/>
                    <a:pt x="0" y="6"/>
                    <a:pt x="0" y="12"/>
                  </a:cubicBezTo>
                  <a:cubicBezTo>
                    <a:pt x="0" y="148"/>
                    <a:pt x="0" y="148"/>
                    <a:pt x="0" y="148"/>
                  </a:cubicBezTo>
                  <a:cubicBezTo>
                    <a:pt x="0" y="151"/>
                    <a:pt x="0" y="153"/>
                    <a:pt x="1" y="155"/>
                  </a:cubicBezTo>
                  <a:cubicBezTo>
                    <a:pt x="4" y="160"/>
                    <a:pt x="8" y="162"/>
                    <a:pt x="13" y="162"/>
                  </a:cubicBezTo>
                  <a:cubicBezTo>
                    <a:pt x="88" y="162"/>
                    <a:pt x="88" y="162"/>
                    <a:pt x="88" y="162"/>
                  </a:cubicBezTo>
                  <a:cubicBezTo>
                    <a:pt x="88" y="181"/>
                    <a:pt x="88" y="181"/>
                    <a:pt x="88" y="181"/>
                  </a:cubicBezTo>
                  <a:cubicBezTo>
                    <a:pt x="74" y="181"/>
                    <a:pt x="74" y="181"/>
                    <a:pt x="74" y="181"/>
                  </a:cubicBezTo>
                  <a:cubicBezTo>
                    <a:pt x="70" y="181"/>
                    <a:pt x="68" y="184"/>
                    <a:pt x="68" y="187"/>
                  </a:cubicBezTo>
                  <a:cubicBezTo>
                    <a:pt x="68" y="191"/>
                    <a:pt x="70" y="194"/>
                    <a:pt x="74" y="194"/>
                  </a:cubicBezTo>
                  <a:cubicBezTo>
                    <a:pt x="158" y="194"/>
                    <a:pt x="158" y="194"/>
                    <a:pt x="158" y="194"/>
                  </a:cubicBezTo>
                  <a:cubicBezTo>
                    <a:pt x="161" y="194"/>
                    <a:pt x="164" y="191"/>
                    <a:pt x="164" y="187"/>
                  </a:cubicBezTo>
                  <a:cubicBezTo>
                    <a:pt x="164" y="184"/>
                    <a:pt x="161" y="181"/>
                    <a:pt x="158" y="181"/>
                  </a:cubicBezTo>
                  <a:cubicBezTo>
                    <a:pt x="144" y="181"/>
                    <a:pt x="144" y="181"/>
                    <a:pt x="144" y="181"/>
                  </a:cubicBezTo>
                  <a:cubicBezTo>
                    <a:pt x="144" y="162"/>
                    <a:pt x="144" y="162"/>
                    <a:pt x="144" y="162"/>
                  </a:cubicBezTo>
                  <a:cubicBezTo>
                    <a:pt x="218" y="162"/>
                    <a:pt x="218" y="162"/>
                    <a:pt x="218" y="162"/>
                  </a:cubicBezTo>
                  <a:cubicBezTo>
                    <a:pt x="224" y="162"/>
                    <a:pt x="228" y="160"/>
                    <a:pt x="230" y="155"/>
                  </a:cubicBezTo>
                  <a:cubicBezTo>
                    <a:pt x="231" y="153"/>
                    <a:pt x="232" y="151"/>
                    <a:pt x="232" y="148"/>
                  </a:cubicBezTo>
                  <a:cubicBezTo>
                    <a:pt x="232" y="12"/>
                    <a:pt x="232" y="12"/>
                    <a:pt x="232" y="12"/>
                  </a:cubicBezTo>
                  <a:cubicBezTo>
                    <a:pt x="231" y="6"/>
                    <a:pt x="226" y="0"/>
                    <a:pt x="220" y="0"/>
                  </a:cubicBezTo>
                  <a:close/>
                  <a:moveTo>
                    <a:pt x="220" y="13"/>
                  </a:moveTo>
                  <a:cubicBezTo>
                    <a:pt x="220" y="148"/>
                    <a:pt x="220" y="148"/>
                    <a:pt x="220" y="148"/>
                  </a:cubicBezTo>
                  <a:cubicBezTo>
                    <a:pt x="220" y="149"/>
                    <a:pt x="219" y="150"/>
                    <a:pt x="218" y="150"/>
                  </a:cubicBezTo>
                  <a:cubicBezTo>
                    <a:pt x="13" y="150"/>
                    <a:pt x="13" y="150"/>
                    <a:pt x="13" y="150"/>
                  </a:cubicBezTo>
                  <a:cubicBezTo>
                    <a:pt x="13" y="150"/>
                    <a:pt x="12" y="149"/>
                    <a:pt x="12" y="148"/>
                  </a:cubicBezTo>
                  <a:cubicBezTo>
                    <a:pt x="12" y="12"/>
                    <a:pt x="12" y="12"/>
                    <a:pt x="12" y="12"/>
                  </a:cubicBezTo>
                  <a:cubicBezTo>
                    <a:pt x="220" y="12"/>
                    <a:pt x="220" y="12"/>
                    <a:pt x="220" y="12"/>
                  </a:cubicBezTo>
                  <a:lnTo>
                    <a:pt x="220" y="13"/>
                  </a:lnTo>
                  <a:close/>
                  <a:moveTo>
                    <a:pt x="220" y="13"/>
                  </a:moveTo>
                  <a:cubicBezTo>
                    <a:pt x="220" y="13"/>
                    <a:pt x="220" y="13"/>
                    <a:pt x="220" y="13"/>
                  </a:cubicBezTo>
                </a:path>
              </a:pathLst>
            </a:custGeom>
            <a:solidFill>
              <a:srgbClr val="26CAD3"/>
            </a:solidFill>
            <a:ln w="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230" name="Group 229">
            <a:extLst>
              <a:ext uri="{FF2B5EF4-FFF2-40B4-BE49-F238E27FC236}">
                <a16:creationId xmlns:a16="http://schemas.microsoft.com/office/drawing/2014/main" id="{64F8BDD0-9607-C945-A4FC-974C3FA6E55E}"/>
              </a:ext>
            </a:extLst>
          </p:cNvPr>
          <p:cNvGrpSpPr>
            <a:grpSpLocks noChangeAspect="1"/>
          </p:cNvGrpSpPr>
          <p:nvPr/>
        </p:nvGrpSpPr>
        <p:grpSpPr>
          <a:xfrm>
            <a:off x="3482974" y="2391133"/>
            <a:ext cx="304187" cy="286285"/>
            <a:chOff x="6361429" y="4769716"/>
            <a:chExt cx="375920" cy="353796"/>
          </a:xfrm>
        </p:grpSpPr>
        <p:sp>
          <p:nvSpPr>
            <p:cNvPr id="231" name="object 108">
              <a:extLst>
                <a:ext uri="{FF2B5EF4-FFF2-40B4-BE49-F238E27FC236}">
                  <a16:creationId xmlns:a16="http://schemas.microsoft.com/office/drawing/2014/main" id="{4C8A0D59-8718-8645-9339-03A917FD2DCD}"/>
                </a:ext>
              </a:extLst>
            </p:cNvPr>
            <p:cNvSpPr/>
            <p:nvPr/>
          </p:nvSpPr>
          <p:spPr>
            <a:xfrm>
              <a:off x="6361429" y="4769716"/>
              <a:ext cx="375920" cy="231140"/>
            </a:xfrm>
            <a:custGeom>
              <a:avLst/>
              <a:gdLst/>
              <a:ahLst/>
              <a:cxnLst/>
              <a:rect l="l" t="t" r="r" b="b"/>
              <a:pathLst>
                <a:path w="375920" h="231139">
                  <a:moveTo>
                    <a:pt x="74079" y="82829"/>
                  </a:moveTo>
                  <a:lnTo>
                    <a:pt x="45268" y="88660"/>
                  </a:lnTo>
                  <a:lnTo>
                    <a:pt x="21718" y="104554"/>
                  </a:lnTo>
                  <a:lnTo>
                    <a:pt x="5829" y="128108"/>
                  </a:lnTo>
                  <a:lnTo>
                    <a:pt x="0" y="156921"/>
                  </a:lnTo>
                  <a:lnTo>
                    <a:pt x="5829" y="185715"/>
                  </a:lnTo>
                  <a:lnTo>
                    <a:pt x="21718" y="209253"/>
                  </a:lnTo>
                  <a:lnTo>
                    <a:pt x="45268" y="225135"/>
                  </a:lnTo>
                  <a:lnTo>
                    <a:pt x="74079" y="230962"/>
                  </a:lnTo>
                  <a:lnTo>
                    <a:pt x="74079" y="217550"/>
                  </a:lnTo>
                  <a:lnTo>
                    <a:pt x="50487" y="212778"/>
                  </a:lnTo>
                  <a:lnTo>
                    <a:pt x="31200" y="199770"/>
                  </a:lnTo>
                  <a:lnTo>
                    <a:pt x="18186" y="180496"/>
                  </a:lnTo>
                  <a:lnTo>
                    <a:pt x="13411" y="156921"/>
                  </a:lnTo>
                  <a:lnTo>
                    <a:pt x="18186" y="133322"/>
                  </a:lnTo>
                  <a:lnTo>
                    <a:pt x="31200" y="114031"/>
                  </a:lnTo>
                  <a:lnTo>
                    <a:pt x="50487" y="101015"/>
                  </a:lnTo>
                  <a:lnTo>
                    <a:pt x="74079" y="96240"/>
                  </a:lnTo>
                  <a:lnTo>
                    <a:pt x="87426" y="96240"/>
                  </a:lnTo>
                  <a:lnTo>
                    <a:pt x="88549" y="91605"/>
                  </a:lnTo>
                  <a:lnTo>
                    <a:pt x="92269" y="82892"/>
                  </a:lnTo>
                  <a:lnTo>
                    <a:pt x="76987" y="82892"/>
                  </a:lnTo>
                  <a:lnTo>
                    <a:pt x="75996" y="82854"/>
                  </a:lnTo>
                  <a:lnTo>
                    <a:pt x="74079" y="82829"/>
                  </a:lnTo>
                  <a:close/>
                </a:path>
                <a:path w="375920" h="231139">
                  <a:moveTo>
                    <a:pt x="341551" y="96240"/>
                  </a:moveTo>
                  <a:lnTo>
                    <a:pt x="301523" y="96240"/>
                  </a:lnTo>
                  <a:lnTo>
                    <a:pt x="325107" y="101015"/>
                  </a:lnTo>
                  <a:lnTo>
                    <a:pt x="344390" y="114031"/>
                  </a:lnTo>
                  <a:lnTo>
                    <a:pt x="357403" y="133322"/>
                  </a:lnTo>
                  <a:lnTo>
                    <a:pt x="362178" y="156921"/>
                  </a:lnTo>
                  <a:lnTo>
                    <a:pt x="357403" y="180496"/>
                  </a:lnTo>
                  <a:lnTo>
                    <a:pt x="344390" y="199770"/>
                  </a:lnTo>
                  <a:lnTo>
                    <a:pt x="325107" y="212778"/>
                  </a:lnTo>
                  <a:lnTo>
                    <a:pt x="301523" y="217550"/>
                  </a:lnTo>
                  <a:lnTo>
                    <a:pt x="301523" y="230962"/>
                  </a:lnTo>
                  <a:lnTo>
                    <a:pt x="330321" y="225135"/>
                  </a:lnTo>
                  <a:lnTo>
                    <a:pt x="353868" y="209253"/>
                  </a:lnTo>
                  <a:lnTo>
                    <a:pt x="369758" y="185715"/>
                  </a:lnTo>
                  <a:lnTo>
                    <a:pt x="375589" y="156921"/>
                  </a:lnTo>
                  <a:lnTo>
                    <a:pt x="369758" y="128108"/>
                  </a:lnTo>
                  <a:lnTo>
                    <a:pt x="353868" y="104554"/>
                  </a:lnTo>
                  <a:lnTo>
                    <a:pt x="341551" y="96240"/>
                  </a:lnTo>
                  <a:close/>
                </a:path>
                <a:path w="375920" h="231139">
                  <a:moveTo>
                    <a:pt x="87426" y="96240"/>
                  </a:moveTo>
                  <a:lnTo>
                    <a:pt x="76212" y="96240"/>
                  </a:lnTo>
                  <a:lnTo>
                    <a:pt x="78562" y="96392"/>
                  </a:lnTo>
                  <a:lnTo>
                    <a:pt x="87147" y="97396"/>
                  </a:lnTo>
                  <a:lnTo>
                    <a:pt x="87426" y="96240"/>
                  </a:lnTo>
                  <a:close/>
                </a:path>
                <a:path w="375920" h="231139">
                  <a:moveTo>
                    <a:pt x="238884" y="13411"/>
                  </a:moveTo>
                  <a:lnTo>
                    <a:pt x="187782" y="13411"/>
                  </a:lnTo>
                  <a:lnTo>
                    <a:pt x="221737" y="19155"/>
                  </a:lnTo>
                  <a:lnTo>
                    <a:pt x="251040" y="35245"/>
                  </a:lnTo>
                  <a:lnTo>
                    <a:pt x="273521" y="59970"/>
                  </a:lnTo>
                  <a:lnTo>
                    <a:pt x="287010" y="91617"/>
                  </a:lnTo>
                  <a:lnTo>
                    <a:pt x="288391" y="97396"/>
                  </a:lnTo>
                  <a:lnTo>
                    <a:pt x="297014" y="96392"/>
                  </a:lnTo>
                  <a:lnTo>
                    <a:pt x="299377" y="96240"/>
                  </a:lnTo>
                  <a:lnTo>
                    <a:pt x="341551" y="96240"/>
                  </a:lnTo>
                  <a:lnTo>
                    <a:pt x="330321" y="88660"/>
                  </a:lnTo>
                  <a:lnTo>
                    <a:pt x="301836" y="82892"/>
                  </a:lnTo>
                  <a:lnTo>
                    <a:pt x="298564" y="82892"/>
                  </a:lnTo>
                  <a:lnTo>
                    <a:pt x="282481" y="49232"/>
                  </a:lnTo>
                  <a:lnTo>
                    <a:pt x="257189" y="23039"/>
                  </a:lnTo>
                  <a:lnTo>
                    <a:pt x="238884" y="13411"/>
                  </a:lnTo>
                  <a:close/>
                </a:path>
                <a:path w="375920" h="231139">
                  <a:moveTo>
                    <a:pt x="187782" y="0"/>
                  </a:moveTo>
                  <a:lnTo>
                    <a:pt x="150701" y="6049"/>
                  </a:lnTo>
                  <a:lnTo>
                    <a:pt x="118406" y="23039"/>
                  </a:lnTo>
                  <a:lnTo>
                    <a:pt x="93100" y="49232"/>
                  </a:lnTo>
                  <a:lnTo>
                    <a:pt x="76987" y="82892"/>
                  </a:lnTo>
                  <a:lnTo>
                    <a:pt x="92269" y="82892"/>
                  </a:lnTo>
                  <a:lnTo>
                    <a:pt x="102062" y="59965"/>
                  </a:lnTo>
                  <a:lnTo>
                    <a:pt x="124554" y="35244"/>
                  </a:lnTo>
                  <a:lnTo>
                    <a:pt x="153853" y="19154"/>
                  </a:lnTo>
                  <a:lnTo>
                    <a:pt x="187782" y="13411"/>
                  </a:lnTo>
                  <a:lnTo>
                    <a:pt x="238884" y="13411"/>
                  </a:lnTo>
                  <a:lnTo>
                    <a:pt x="224889" y="6049"/>
                  </a:lnTo>
                  <a:lnTo>
                    <a:pt x="187782" y="0"/>
                  </a:lnTo>
                  <a:close/>
                </a:path>
                <a:path w="375920" h="231139">
                  <a:moveTo>
                    <a:pt x="301523" y="82829"/>
                  </a:moveTo>
                  <a:lnTo>
                    <a:pt x="300558" y="82829"/>
                  </a:lnTo>
                  <a:lnTo>
                    <a:pt x="298564" y="82892"/>
                  </a:lnTo>
                  <a:lnTo>
                    <a:pt x="301836" y="82892"/>
                  </a:lnTo>
                  <a:lnTo>
                    <a:pt x="301523" y="82829"/>
                  </a:lnTo>
                  <a:close/>
                </a:path>
              </a:pathLst>
            </a:custGeom>
            <a:solidFill>
              <a:srgbClr val="36B8CA"/>
            </a:solidFill>
            <a:ln>
              <a:solidFill>
                <a:schemeClr val="tx1"/>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32" name="object 109">
              <a:extLst>
                <a:ext uri="{FF2B5EF4-FFF2-40B4-BE49-F238E27FC236}">
                  <a16:creationId xmlns:a16="http://schemas.microsoft.com/office/drawing/2014/main" id="{5AF12845-14A1-8441-8F58-89064DB7BB22}"/>
                </a:ext>
              </a:extLst>
            </p:cNvPr>
            <p:cNvSpPr/>
            <p:nvPr/>
          </p:nvSpPr>
          <p:spPr>
            <a:xfrm>
              <a:off x="6464959" y="4831425"/>
              <a:ext cx="271780" cy="281940"/>
            </a:xfrm>
            <a:custGeom>
              <a:avLst/>
              <a:gdLst/>
              <a:ahLst/>
              <a:cxnLst/>
              <a:rect l="l" t="t" r="r" b="b"/>
              <a:pathLst>
                <a:path w="271779" h="281939">
                  <a:moveTo>
                    <a:pt x="62859" y="52069"/>
                  </a:moveTo>
                  <a:lnTo>
                    <a:pt x="11518" y="57149"/>
                  </a:lnTo>
                  <a:lnTo>
                    <a:pt x="0" y="69849"/>
                  </a:lnTo>
                  <a:lnTo>
                    <a:pt x="6553" y="85089"/>
                  </a:lnTo>
                  <a:lnTo>
                    <a:pt x="10154" y="92709"/>
                  </a:lnTo>
                  <a:lnTo>
                    <a:pt x="17430" y="105409"/>
                  </a:lnTo>
                  <a:lnTo>
                    <a:pt x="38633" y="140969"/>
                  </a:lnTo>
                  <a:lnTo>
                    <a:pt x="32359" y="143509"/>
                  </a:lnTo>
                  <a:lnTo>
                    <a:pt x="28816" y="148589"/>
                  </a:lnTo>
                  <a:lnTo>
                    <a:pt x="28803" y="154939"/>
                  </a:lnTo>
                  <a:lnTo>
                    <a:pt x="30734" y="163829"/>
                  </a:lnTo>
                  <a:lnTo>
                    <a:pt x="35885" y="170179"/>
                  </a:lnTo>
                  <a:lnTo>
                    <a:pt x="43296" y="173989"/>
                  </a:lnTo>
                  <a:lnTo>
                    <a:pt x="52006" y="177799"/>
                  </a:lnTo>
                  <a:lnTo>
                    <a:pt x="53936" y="177799"/>
                  </a:lnTo>
                  <a:lnTo>
                    <a:pt x="56794" y="179069"/>
                  </a:lnTo>
                  <a:lnTo>
                    <a:pt x="61213" y="179069"/>
                  </a:lnTo>
                  <a:lnTo>
                    <a:pt x="64160" y="184149"/>
                  </a:lnTo>
                  <a:lnTo>
                    <a:pt x="57340" y="184149"/>
                  </a:lnTo>
                  <a:lnTo>
                    <a:pt x="51942" y="187959"/>
                  </a:lnTo>
                  <a:lnTo>
                    <a:pt x="49949" y="190499"/>
                  </a:lnTo>
                  <a:lnTo>
                    <a:pt x="48983" y="194309"/>
                  </a:lnTo>
                  <a:lnTo>
                    <a:pt x="48529" y="201929"/>
                  </a:lnTo>
                  <a:lnTo>
                    <a:pt x="50682" y="208279"/>
                  </a:lnTo>
                  <a:lnTo>
                    <a:pt x="54859" y="213359"/>
                  </a:lnTo>
                  <a:lnTo>
                    <a:pt x="60477" y="218439"/>
                  </a:lnTo>
                  <a:lnTo>
                    <a:pt x="57073" y="219709"/>
                  </a:lnTo>
                  <a:lnTo>
                    <a:pt x="54698" y="222249"/>
                  </a:lnTo>
                  <a:lnTo>
                    <a:pt x="52235" y="232409"/>
                  </a:lnTo>
                  <a:lnTo>
                    <a:pt x="52730" y="236219"/>
                  </a:lnTo>
                  <a:lnTo>
                    <a:pt x="54432" y="240029"/>
                  </a:lnTo>
                  <a:lnTo>
                    <a:pt x="58154" y="250189"/>
                  </a:lnTo>
                  <a:lnTo>
                    <a:pt x="65143" y="261619"/>
                  </a:lnTo>
                  <a:lnTo>
                    <a:pt x="74443" y="273049"/>
                  </a:lnTo>
                  <a:lnTo>
                    <a:pt x="85102" y="281939"/>
                  </a:lnTo>
                  <a:lnTo>
                    <a:pt x="89407" y="281939"/>
                  </a:lnTo>
                  <a:lnTo>
                    <a:pt x="91262" y="279399"/>
                  </a:lnTo>
                  <a:lnTo>
                    <a:pt x="90893" y="276859"/>
                  </a:lnTo>
                  <a:lnTo>
                    <a:pt x="89280" y="275589"/>
                  </a:lnTo>
                  <a:lnTo>
                    <a:pt x="82968" y="270509"/>
                  </a:lnTo>
                  <a:lnTo>
                    <a:pt x="77204" y="265429"/>
                  </a:lnTo>
                  <a:lnTo>
                    <a:pt x="72119" y="259079"/>
                  </a:lnTo>
                  <a:lnTo>
                    <a:pt x="68708" y="254014"/>
                  </a:lnTo>
                  <a:lnTo>
                    <a:pt x="67843" y="252729"/>
                  </a:lnTo>
                  <a:lnTo>
                    <a:pt x="82315" y="252729"/>
                  </a:lnTo>
                  <a:lnTo>
                    <a:pt x="78968" y="251459"/>
                  </a:lnTo>
                  <a:lnTo>
                    <a:pt x="73977" y="248919"/>
                  </a:lnTo>
                  <a:lnTo>
                    <a:pt x="65937" y="242569"/>
                  </a:lnTo>
                  <a:lnTo>
                    <a:pt x="61536" y="238759"/>
                  </a:lnTo>
                  <a:lnTo>
                    <a:pt x="59981" y="233679"/>
                  </a:lnTo>
                  <a:lnTo>
                    <a:pt x="60477" y="228599"/>
                  </a:lnTo>
                  <a:lnTo>
                    <a:pt x="61467" y="224789"/>
                  </a:lnTo>
                  <a:lnTo>
                    <a:pt x="63614" y="223519"/>
                  </a:lnTo>
                  <a:lnTo>
                    <a:pt x="89103" y="223519"/>
                  </a:lnTo>
                  <a:lnTo>
                    <a:pt x="85496" y="222249"/>
                  </a:lnTo>
                  <a:lnTo>
                    <a:pt x="83426" y="220979"/>
                  </a:lnTo>
                  <a:lnTo>
                    <a:pt x="81457" y="219709"/>
                  </a:lnTo>
                  <a:lnTo>
                    <a:pt x="79552" y="218439"/>
                  </a:lnTo>
                  <a:lnTo>
                    <a:pt x="77736" y="218439"/>
                  </a:lnTo>
                  <a:lnTo>
                    <a:pt x="79806" y="217169"/>
                  </a:lnTo>
                  <a:lnTo>
                    <a:pt x="81622" y="215899"/>
                  </a:lnTo>
                  <a:lnTo>
                    <a:pt x="92525" y="215899"/>
                  </a:lnTo>
                  <a:lnTo>
                    <a:pt x="91630" y="214629"/>
                  </a:lnTo>
                  <a:lnTo>
                    <a:pt x="90703" y="213359"/>
                  </a:lnTo>
                  <a:lnTo>
                    <a:pt x="67792" y="213359"/>
                  </a:lnTo>
                  <a:lnTo>
                    <a:pt x="56045" y="207009"/>
                  </a:lnTo>
                  <a:lnTo>
                    <a:pt x="54521" y="201929"/>
                  </a:lnTo>
                  <a:lnTo>
                    <a:pt x="55968" y="195579"/>
                  </a:lnTo>
                  <a:lnTo>
                    <a:pt x="56616" y="193039"/>
                  </a:lnTo>
                  <a:lnTo>
                    <a:pt x="57683" y="191769"/>
                  </a:lnTo>
                  <a:lnTo>
                    <a:pt x="59372" y="191769"/>
                  </a:lnTo>
                  <a:lnTo>
                    <a:pt x="60680" y="190499"/>
                  </a:lnTo>
                  <a:lnTo>
                    <a:pt x="86973" y="190499"/>
                  </a:lnTo>
                  <a:lnTo>
                    <a:pt x="86156" y="189229"/>
                  </a:lnTo>
                  <a:lnTo>
                    <a:pt x="76644" y="186689"/>
                  </a:lnTo>
                  <a:lnTo>
                    <a:pt x="73596" y="185419"/>
                  </a:lnTo>
                  <a:lnTo>
                    <a:pt x="64952" y="171449"/>
                  </a:lnTo>
                  <a:lnTo>
                    <a:pt x="56362" y="171449"/>
                  </a:lnTo>
                  <a:lnTo>
                    <a:pt x="54609" y="170179"/>
                  </a:lnTo>
                  <a:lnTo>
                    <a:pt x="53911" y="170179"/>
                  </a:lnTo>
                  <a:lnTo>
                    <a:pt x="38900" y="166369"/>
                  </a:lnTo>
                  <a:lnTo>
                    <a:pt x="35966" y="161289"/>
                  </a:lnTo>
                  <a:lnTo>
                    <a:pt x="35966" y="151129"/>
                  </a:lnTo>
                  <a:lnTo>
                    <a:pt x="37985" y="148589"/>
                  </a:lnTo>
                  <a:lnTo>
                    <a:pt x="42430" y="147319"/>
                  </a:lnTo>
                  <a:lnTo>
                    <a:pt x="50469" y="147319"/>
                  </a:lnTo>
                  <a:lnTo>
                    <a:pt x="25445" y="104139"/>
                  </a:lnTo>
                  <a:lnTo>
                    <a:pt x="15608" y="87629"/>
                  </a:lnTo>
                  <a:lnTo>
                    <a:pt x="83362" y="82549"/>
                  </a:lnTo>
                  <a:lnTo>
                    <a:pt x="90566" y="82549"/>
                  </a:lnTo>
                  <a:lnTo>
                    <a:pt x="91029" y="80009"/>
                  </a:lnTo>
                  <a:lnTo>
                    <a:pt x="12255" y="80009"/>
                  </a:lnTo>
                  <a:lnTo>
                    <a:pt x="10248" y="74929"/>
                  </a:lnTo>
                  <a:lnTo>
                    <a:pt x="8039" y="69849"/>
                  </a:lnTo>
                  <a:lnTo>
                    <a:pt x="48217" y="59689"/>
                  </a:lnTo>
                  <a:lnTo>
                    <a:pt x="92650" y="59689"/>
                  </a:lnTo>
                  <a:lnTo>
                    <a:pt x="86447" y="53339"/>
                  </a:lnTo>
                  <a:lnTo>
                    <a:pt x="76212" y="53339"/>
                  </a:lnTo>
                  <a:lnTo>
                    <a:pt x="62859" y="52069"/>
                  </a:lnTo>
                  <a:close/>
                </a:path>
                <a:path w="271779" h="281939">
                  <a:moveTo>
                    <a:pt x="178027" y="139699"/>
                  </a:moveTo>
                  <a:lnTo>
                    <a:pt x="164528" y="139699"/>
                  </a:lnTo>
                  <a:lnTo>
                    <a:pt x="176778" y="147319"/>
                  </a:lnTo>
                  <a:lnTo>
                    <a:pt x="194379" y="158749"/>
                  </a:lnTo>
                  <a:lnTo>
                    <a:pt x="241028" y="208279"/>
                  </a:lnTo>
                  <a:lnTo>
                    <a:pt x="261998" y="261619"/>
                  </a:lnTo>
                  <a:lnTo>
                    <a:pt x="264350" y="271779"/>
                  </a:lnTo>
                  <a:lnTo>
                    <a:pt x="265874" y="273049"/>
                  </a:lnTo>
                  <a:lnTo>
                    <a:pt x="270141" y="273049"/>
                  </a:lnTo>
                  <a:lnTo>
                    <a:pt x="271449" y="270509"/>
                  </a:lnTo>
                  <a:lnTo>
                    <a:pt x="271119" y="269239"/>
                  </a:lnTo>
                  <a:lnTo>
                    <a:pt x="268866" y="259079"/>
                  </a:lnTo>
                  <a:lnTo>
                    <a:pt x="247191" y="204469"/>
                  </a:lnTo>
                  <a:lnTo>
                    <a:pt x="224193" y="172719"/>
                  </a:lnTo>
                  <a:lnTo>
                    <a:pt x="198291" y="153669"/>
                  </a:lnTo>
                  <a:lnTo>
                    <a:pt x="180137" y="140969"/>
                  </a:lnTo>
                  <a:lnTo>
                    <a:pt x="178027" y="139699"/>
                  </a:lnTo>
                  <a:close/>
                </a:path>
                <a:path w="271779" h="281939">
                  <a:moveTo>
                    <a:pt x="82315" y="252729"/>
                  </a:moveTo>
                  <a:lnTo>
                    <a:pt x="67843" y="252729"/>
                  </a:lnTo>
                  <a:lnTo>
                    <a:pt x="68708" y="254014"/>
                  </a:lnTo>
                  <a:lnTo>
                    <a:pt x="75793" y="257809"/>
                  </a:lnTo>
                  <a:lnTo>
                    <a:pt x="89446" y="262889"/>
                  </a:lnTo>
                  <a:lnTo>
                    <a:pt x="94449" y="265429"/>
                  </a:lnTo>
                  <a:lnTo>
                    <a:pt x="100114" y="266699"/>
                  </a:lnTo>
                  <a:lnTo>
                    <a:pt x="111620" y="266699"/>
                  </a:lnTo>
                  <a:lnTo>
                    <a:pt x="116509" y="264159"/>
                  </a:lnTo>
                  <a:lnTo>
                    <a:pt x="118744" y="260349"/>
                  </a:lnTo>
                  <a:lnTo>
                    <a:pt x="101142" y="260349"/>
                  </a:lnTo>
                  <a:lnTo>
                    <a:pt x="96596" y="259079"/>
                  </a:lnTo>
                  <a:lnTo>
                    <a:pt x="92354" y="256539"/>
                  </a:lnTo>
                  <a:lnTo>
                    <a:pt x="82315" y="252729"/>
                  </a:lnTo>
                  <a:close/>
                </a:path>
                <a:path w="271779" h="281939">
                  <a:moveTo>
                    <a:pt x="163742" y="173989"/>
                  </a:moveTo>
                  <a:lnTo>
                    <a:pt x="155638" y="173989"/>
                  </a:lnTo>
                  <a:lnTo>
                    <a:pt x="160591" y="185419"/>
                  </a:lnTo>
                  <a:lnTo>
                    <a:pt x="172986" y="196849"/>
                  </a:lnTo>
                  <a:lnTo>
                    <a:pt x="174040" y="198119"/>
                  </a:lnTo>
                  <a:lnTo>
                    <a:pt x="173977" y="199389"/>
                  </a:lnTo>
                  <a:lnTo>
                    <a:pt x="89839" y="207009"/>
                  </a:lnTo>
                  <a:lnTo>
                    <a:pt x="174002" y="207009"/>
                  </a:lnTo>
                  <a:lnTo>
                    <a:pt x="174409" y="213359"/>
                  </a:lnTo>
                  <a:lnTo>
                    <a:pt x="175844" y="218439"/>
                  </a:lnTo>
                  <a:lnTo>
                    <a:pt x="177850" y="222249"/>
                  </a:lnTo>
                  <a:lnTo>
                    <a:pt x="176136" y="223519"/>
                  </a:lnTo>
                  <a:lnTo>
                    <a:pt x="174739" y="223519"/>
                  </a:lnTo>
                  <a:lnTo>
                    <a:pt x="164739" y="226059"/>
                  </a:lnTo>
                  <a:lnTo>
                    <a:pt x="151139" y="228599"/>
                  </a:lnTo>
                  <a:lnTo>
                    <a:pt x="121691" y="231139"/>
                  </a:lnTo>
                  <a:lnTo>
                    <a:pt x="85928" y="231139"/>
                  </a:lnTo>
                  <a:lnTo>
                    <a:pt x="89179" y="232409"/>
                  </a:lnTo>
                  <a:lnTo>
                    <a:pt x="93573" y="234949"/>
                  </a:lnTo>
                  <a:lnTo>
                    <a:pt x="99390" y="238759"/>
                  </a:lnTo>
                  <a:lnTo>
                    <a:pt x="111861" y="246379"/>
                  </a:lnTo>
                  <a:lnTo>
                    <a:pt x="114160" y="252729"/>
                  </a:lnTo>
                  <a:lnTo>
                    <a:pt x="112344" y="256539"/>
                  </a:lnTo>
                  <a:lnTo>
                    <a:pt x="111048" y="259079"/>
                  </a:lnTo>
                  <a:lnTo>
                    <a:pt x="107175" y="260349"/>
                  </a:lnTo>
                  <a:lnTo>
                    <a:pt x="118744" y="260349"/>
                  </a:lnTo>
                  <a:lnTo>
                    <a:pt x="120002" y="255269"/>
                  </a:lnTo>
                  <a:lnTo>
                    <a:pt x="119268" y="250189"/>
                  </a:lnTo>
                  <a:lnTo>
                    <a:pt x="116073" y="243839"/>
                  </a:lnTo>
                  <a:lnTo>
                    <a:pt x="109943" y="237489"/>
                  </a:lnTo>
                  <a:lnTo>
                    <a:pt x="135484" y="237489"/>
                  </a:lnTo>
                  <a:lnTo>
                    <a:pt x="151152" y="236219"/>
                  </a:lnTo>
                  <a:lnTo>
                    <a:pt x="166091" y="233679"/>
                  </a:lnTo>
                  <a:lnTo>
                    <a:pt x="177711" y="229869"/>
                  </a:lnTo>
                  <a:lnTo>
                    <a:pt x="180365" y="228599"/>
                  </a:lnTo>
                  <a:lnTo>
                    <a:pt x="190254" y="228599"/>
                  </a:lnTo>
                  <a:lnTo>
                    <a:pt x="187334" y="224789"/>
                  </a:lnTo>
                  <a:lnTo>
                    <a:pt x="183541" y="217169"/>
                  </a:lnTo>
                  <a:lnTo>
                    <a:pt x="181352" y="208279"/>
                  </a:lnTo>
                  <a:lnTo>
                    <a:pt x="181381" y="196849"/>
                  </a:lnTo>
                  <a:lnTo>
                    <a:pt x="181127" y="195579"/>
                  </a:lnTo>
                  <a:lnTo>
                    <a:pt x="179069" y="193039"/>
                  </a:lnTo>
                  <a:lnTo>
                    <a:pt x="175348" y="189229"/>
                  </a:lnTo>
                  <a:lnTo>
                    <a:pt x="171860" y="185419"/>
                  </a:lnTo>
                  <a:lnTo>
                    <a:pt x="168138" y="181609"/>
                  </a:lnTo>
                  <a:lnTo>
                    <a:pt x="164354" y="175259"/>
                  </a:lnTo>
                  <a:lnTo>
                    <a:pt x="163742" y="173989"/>
                  </a:lnTo>
                  <a:close/>
                </a:path>
                <a:path w="271779" h="281939">
                  <a:moveTo>
                    <a:pt x="67843" y="252729"/>
                  </a:moveTo>
                  <a:lnTo>
                    <a:pt x="68681" y="253999"/>
                  </a:lnTo>
                  <a:lnTo>
                    <a:pt x="67843" y="252729"/>
                  </a:lnTo>
                  <a:close/>
                </a:path>
                <a:path w="271779" h="281939">
                  <a:moveTo>
                    <a:pt x="190254" y="228599"/>
                  </a:moveTo>
                  <a:lnTo>
                    <a:pt x="181432" y="228599"/>
                  </a:lnTo>
                  <a:lnTo>
                    <a:pt x="183019" y="231139"/>
                  </a:lnTo>
                  <a:lnTo>
                    <a:pt x="191084" y="241299"/>
                  </a:lnTo>
                  <a:lnTo>
                    <a:pt x="194259" y="246379"/>
                  </a:lnTo>
                  <a:lnTo>
                    <a:pt x="196443" y="246379"/>
                  </a:lnTo>
                  <a:lnTo>
                    <a:pt x="199821" y="245109"/>
                  </a:lnTo>
                  <a:lnTo>
                    <a:pt x="200342" y="242569"/>
                  </a:lnTo>
                  <a:lnTo>
                    <a:pt x="196989" y="237489"/>
                  </a:lnTo>
                  <a:lnTo>
                    <a:pt x="192201" y="231139"/>
                  </a:lnTo>
                  <a:lnTo>
                    <a:pt x="190254" y="228599"/>
                  </a:lnTo>
                  <a:close/>
                </a:path>
                <a:path w="271779" h="281939">
                  <a:moveTo>
                    <a:pt x="92525" y="215899"/>
                  </a:moveTo>
                  <a:lnTo>
                    <a:pt x="83223" y="215899"/>
                  </a:lnTo>
                  <a:lnTo>
                    <a:pt x="85636" y="219709"/>
                  </a:lnTo>
                  <a:lnTo>
                    <a:pt x="87972" y="222249"/>
                  </a:lnTo>
                  <a:lnTo>
                    <a:pt x="89103" y="223519"/>
                  </a:lnTo>
                  <a:lnTo>
                    <a:pt x="71577" y="223519"/>
                  </a:lnTo>
                  <a:lnTo>
                    <a:pt x="77647" y="227329"/>
                  </a:lnTo>
                  <a:lnTo>
                    <a:pt x="85750" y="231139"/>
                  </a:lnTo>
                  <a:lnTo>
                    <a:pt x="121691" y="231139"/>
                  </a:lnTo>
                  <a:lnTo>
                    <a:pt x="111591" y="229869"/>
                  </a:lnTo>
                  <a:lnTo>
                    <a:pt x="104128" y="228599"/>
                  </a:lnTo>
                  <a:lnTo>
                    <a:pt x="97896" y="223519"/>
                  </a:lnTo>
                  <a:lnTo>
                    <a:pt x="92525" y="215899"/>
                  </a:lnTo>
                  <a:close/>
                </a:path>
                <a:path w="271779" h="281939">
                  <a:moveTo>
                    <a:pt x="86973" y="190499"/>
                  </a:moveTo>
                  <a:lnTo>
                    <a:pt x="65570" y="190499"/>
                  </a:lnTo>
                  <a:lnTo>
                    <a:pt x="70167" y="191769"/>
                  </a:lnTo>
                  <a:lnTo>
                    <a:pt x="80746" y="195579"/>
                  </a:lnTo>
                  <a:lnTo>
                    <a:pt x="83667" y="199389"/>
                  </a:lnTo>
                  <a:lnTo>
                    <a:pt x="83057" y="207009"/>
                  </a:lnTo>
                  <a:lnTo>
                    <a:pt x="78778" y="212089"/>
                  </a:lnTo>
                  <a:lnTo>
                    <a:pt x="67792" y="213359"/>
                  </a:lnTo>
                  <a:lnTo>
                    <a:pt x="90703" y="213359"/>
                  </a:lnTo>
                  <a:lnTo>
                    <a:pt x="174002" y="207009"/>
                  </a:lnTo>
                  <a:lnTo>
                    <a:pt x="89839" y="207009"/>
                  </a:lnTo>
                  <a:lnTo>
                    <a:pt x="90157" y="205739"/>
                  </a:lnTo>
                  <a:lnTo>
                    <a:pt x="90411" y="204469"/>
                  </a:lnTo>
                  <a:lnTo>
                    <a:pt x="91058" y="196849"/>
                  </a:lnTo>
                  <a:lnTo>
                    <a:pt x="86973" y="190499"/>
                  </a:lnTo>
                  <a:close/>
                </a:path>
                <a:path w="271779" h="281939">
                  <a:moveTo>
                    <a:pt x="115138" y="87629"/>
                  </a:moveTo>
                  <a:lnTo>
                    <a:pt x="107048" y="87629"/>
                  </a:lnTo>
                  <a:lnTo>
                    <a:pt x="115794" y="101599"/>
                  </a:lnTo>
                  <a:lnTo>
                    <a:pt x="125074" y="115569"/>
                  </a:lnTo>
                  <a:lnTo>
                    <a:pt x="133399" y="128269"/>
                  </a:lnTo>
                  <a:lnTo>
                    <a:pt x="139280" y="138429"/>
                  </a:lnTo>
                  <a:lnTo>
                    <a:pt x="134111" y="139699"/>
                  </a:lnTo>
                  <a:lnTo>
                    <a:pt x="131368" y="140969"/>
                  </a:lnTo>
                  <a:lnTo>
                    <a:pt x="109255" y="148589"/>
                  </a:lnTo>
                  <a:lnTo>
                    <a:pt x="102260" y="149859"/>
                  </a:lnTo>
                  <a:lnTo>
                    <a:pt x="100672" y="149859"/>
                  </a:lnTo>
                  <a:lnTo>
                    <a:pt x="99491" y="151129"/>
                  </a:lnTo>
                  <a:lnTo>
                    <a:pt x="123093" y="179069"/>
                  </a:lnTo>
                  <a:lnTo>
                    <a:pt x="135199" y="179069"/>
                  </a:lnTo>
                  <a:lnTo>
                    <a:pt x="146650" y="177799"/>
                  </a:lnTo>
                  <a:lnTo>
                    <a:pt x="155638" y="173989"/>
                  </a:lnTo>
                  <a:lnTo>
                    <a:pt x="163742" y="173989"/>
                  </a:lnTo>
                  <a:lnTo>
                    <a:pt x="163129" y="172719"/>
                  </a:lnTo>
                  <a:lnTo>
                    <a:pt x="126571" y="172719"/>
                  </a:lnTo>
                  <a:lnTo>
                    <a:pt x="115176" y="170179"/>
                  </a:lnTo>
                  <a:lnTo>
                    <a:pt x="109689" y="167639"/>
                  </a:lnTo>
                  <a:lnTo>
                    <a:pt x="106857" y="162559"/>
                  </a:lnTo>
                  <a:lnTo>
                    <a:pt x="106552" y="156209"/>
                  </a:lnTo>
                  <a:lnTo>
                    <a:pt x="113242" y="154939"/>
                  </a:lnTo>
                  <a:lnTo>
                    <a:pt x="133819" y="147319"/>
                  </a:lnTo>
                  <a:lnTo>
                    <a:pt x="143159" y="144779"/>
                  </a:lnTo>
                  <a:lnTo>
                    <a:pt x="152084" y="140969"/>
                  </a:lnTo>
                  <a:lnTo>
                    <a:pt x="159553" y="139699"/>
                  </a:lnTo>
                  <a:lnTo>
                    <a:pt x="178027" y="139699"/>
                  </a:lnTo>
                  <a:lnTo>
                    <a:pt x="171695" y="135889"/>
                  </a:lnTo>
                  <a:lnTo>
                    <a:pt x="146253" y="135889"/>
                  </a:lnTo>
                  <a:lnTo>
                    <a:pt x="140854" y="126999"/>
                  </a:lnTo>
                  <a:lnTo>
                    <a:pt x="132446" y="114299"/>
                  </a:lnTo>
                  <a:lnTo>
                    <a:pt x="122741" y="99059"/>
                  </a:lnTo>
                  <a:lnTo>
                    <a:pt x="115138" y="87629"/>
                  </a:lnTo>
                  <a:close/>
                </a:path>
                <a:path w="271779" h="281939">
                  <a:moveTo>
                    <a:pt x="160235" y="166369"/>
                  </a:moveTo>
                  <a:lnTo>
                    <a:pt x="154914" y="166369"/>
                  </a:lnTo>
                  <a:lnTo>
                    <a:pt x="149291" y="168909"/>
                  </a:lnTo>
                  <a:lnTo>
                    <a:pt x="138893" y="171449"/>
                  </a:lnTo>
                  <a:lnTo>
                    <a:pt x="126571" y="172719"/>
                  </a:lnTo>
                  <a:lnTo>
                    <a:pt x="163129" y="172719"/>
                  </a:lnTo>
                  <a:lnTo>
                    <a:pt x="160680" y="167639"/>
                  </a:lnTo>
                  <a:lnTo>
                    <a:pt x="160235" y="166369"/>
                  </a:lnTo>
                  <a:close/>
                </a:path>
                <a:path w="271779" h="281939">
                  <a:moveTo>
                    <a:pt x="50469" y="147319"/>
                  </a:moveTo>
                  <a:lnTo>
                    <a:pt x="42430" y="147319"/>
                  </a:lnTo>
                  <a:lnTo>
                    <a:pt x="56362" y="171449"/>
                  </a:lnTo>
                  <a:lnTo>
                    <a:pt x="64952" y="171449"/>
                  </a:lnTo>
                  <a:lnTo>
                    <a:pt x="57093" y="158749"/>
                  </a:lnTo>
                  <a:lnTo>
                    <a:pt x="50469" y="147319"/>
                  </a:lnTo>
                  <a:close/>
                </a:path>
                <a:path w="271779" h="281939">
                  <a:moveTo>
                    <a:pt x="156984" y="165099"/>
                  </a:moveTo>
                  <a:lnTo>
                    <a:pt x="155778" y="166369"/>
                  </a:lnTo>
                  <a:lnTo>
                    <a:pt x="159283" y="166369"/>
                  </a:lnTo>
                  <a:lnTo>
                    <a:pt x="156984" y="165099"/>
                  </a:lnTo>
                  <a:close/>
                </a:path>
                <a:path w="271779" h="281939">
                  <a:moveTo>
                    <a:pt x="162686" y="130809"/>
                  </a:moveTo>
                  <a:lnTo>
                    <a:pt x="155371" y="132079"/>
                  </a:lnTo>
                  <a:lnTo>
                    <a:pt x="146253" y="135889"/>
                  </a:lnTo>
                  <a:lnTo>
                    <a:pt x="171695" y="135889"/>
                  </a:lnTo>
                  <a:lnTo>
                    <a:pt x="167474" y="133349"/>
                  </a:lnTo>
                  <a:lnTo>
                    <a:pt x="162686" y="130809"/>
                  </a:lnTo>
                  <a:close/>
                </a:path>
                <a:path w="271779" h="281939">
                  <a:moveTo>
                    <a:pt x="90566" y="82549"/>
                  </a:moveTo>
                  <a:lnTo>
                    <a:pt x="83362" y="82549"/>
                  </a:lnTo>
                  <a:lnTo>
                    <a:pt x="80860" y="96519"/>
                  </a:lnTo>
                  <a:lnTo>
                    <a:pt x="81406" y="97789"/>
                  </a:lnTo>
                  <a:lnTo>
                    <a:pt x="83604" y="99059"/>
                  </a:lnTo>
                  <a:lnTo>
                    <a:pt x="85064" y="99059"/>
                  </a:lnTo>
                  <a:lnTo>
                    <a:pt x="104605" y="88899"/>
                  </a:lnTo>
                  <a:lnTo>
                    <a:pt x="89407" y="88899"/>
                  </a:lnTo>
                  <a:lnTo>
                    <a:pt x="90566" y="82549"/>
                  </a:lnTo>
                  <a:close/>
                </a:path>
                <a:path w="271779" h="281939">
                  <a:moveTo>
                    <a:pt x="130360" y="83819"/>
                  </a:moveTo>
                  <a:lnTo>
                    <a:pt x="114731" y="83819"/>
                  </a:lnTo>
                  <a:lnTo>
                    <a:pt x="143560" y="99059"/>
                  </a:lnTo>
                  <a:lnTo>
                    <a:pt x="146773" y="99059"/>
                  </a:lnTo>
                  <a:lnTo>
                    <a:pt x="148361" y="97789"/>
                  </a:lnTo>
                  <a:lnTo>
                    <a:pt x="148361" y="95249"/>
                  </a:lnTo>
                  <a:lnTo>
                    <a:pt x="148132" y="95249"/>
                  </a:lnTo>
                  <a:lnTo>
                    <a:pt x="147106" y="88899"/>
                  </a:lnTo>
                  <a:lnTo>
                    <a:pt x="139992" y="88899"/>
                  </a:lnTo>
                  <a:lnTo>
                    <a:pt x="130360" y="83819"/>
                  </a:lnTo>
                  <a:close/>
                </a:path>
                <a:path w="271779" h="281939">
                  <a:moveTo>
                    <a:pt x="115912" y="76199"/>
                  </a:moveTo>
                  <a:lnTo>
                    <a:pt x="113626" y="76199"/>
                  </a:lnTo>
                  <a:lnTo>
                    <a:pt x="89407" y="88899"/>
                  </a:lnTo>
                  <a:lnTo>
                    <a:pt x="104605" y="88899"/>
                  </a:lnTo>
                  <a:lnTo>
                    <a:pt x="107048" y="87629"/>
                  </a:lnTo>
                  <a:lnTo>
                    <a:pt x="115138" y="87629"/>
                  </a:lnTo>
                  <a:lnTo>
                    <a:pt x="113449" y="85089"/>
                  </a:lnTo>
                  <a:lnTo>
                    <a:pt x="114731" y="83819"/>
                  </a:lnTo>
                  <a:lnTo>
                    <a:pt x="130360" y="83819"/>
                  </a:lnTo>
                  <a:lnTo>
                    <a:pt x="115912" y="76199"/>
                  </a:lnTo>
                  <a:close/>
                </a:path>
                <a:path w="271779" h="281939">
                  <a:moveTo>
                    <a:pt x="123262" y="11429"/>
                  </a:moveTo>
                  <a:lnTo>
                    <a:pt x="115112" y="11429"/>
                  </a:lnTo>
                  <a:lnTo>
                    <a:pt x="127317" y="36829"/>
                  </a:lnTo>
                  <a:lnTo>
                    <a:pt x="128320" y="36829"/>
                  </a:lnTo>
                  <a:lnTo>
                    <a:pt x="155892" y="41909"/>
                  </a:lnTo>
                  <a:lnTo>
                    <a:pt x="135826" y="60959"/>
                  </a:lnTo>
                  <a:lnTo>
                    <a:pt x="135432" y="62229"/>
                  </a:lnTo>
                  <a:lnTo>
                    <a:pt x="139992" y="88899"/>
                  </a:lnTo>
                  <a:lnTo>
                    <a:pt x="147106" y="88899"/>
                  </a:lnTo>
                  <a:lnTo>
                    <a:pt x="143001" y="63499"/>
                  </a:lnTo>
                  <a:lnTo>
                    <a:pt x="167068" y="40639"/>
                  </a:lnTo>
                  <a:lnTo>
                    <a:pt x="167424" y="39369"/>
                  </a:lnTo>
                  <a:lnTo>
                    <a:pt x="166598" y="36829"/>
                  </a:lnTo>
                  <a:lnTo>
                    <a:pt x="165480" y="35559"/>
                  </a:lnTo>
                  <a:lnTo>
                    <a:pt x="132422" y="30479"/>
                  </a:lnTo>
                  <a:lnTo>
                    <a:pt x="123262" y="11429"/>
                  </a:lnTo>
                  <a:close/>
                </a:path>
                <a:path w="271779" h="281939">
                  <a:moveTo>
                    <a:pt x="92650" y="59689"/>
                  </a:moveTo>
                  <a:lnTo>
                    <a:pt x="65968" y="59689"/>
                  </a:lnTo>
                  <a:lnTo>
                    <a:pt x="78549" y="60959"/>
                  </a:lnTo>
                  <a:lnTo>
                    <a:pt x="81762" y="60959"/>
                  </a:lnTo>
                  <a:lnTo>
                    <a:pt x="83896" y="62229"/>
                  </a:lnTo>
                  <a:lnTo>
                    <a:pt x="85077" y="62229"/>
                  </a:lnTo>
                  <a:lnTo>
                    <a:pt x="86677" y="63499"/>
                  </a:lnTo>
                  <a:lnTo>
                    <a:pt x="84645" y="74929"/>
                  </a:lnTo>
                  <a:lnTo>
                    <a:pt x="12255" y="80009"/>
                  </a:lnTo>
                  <a:lnTo>
                    <a:pt x="91029" y="80009"/>
                  </a:lnTo>
                  <a:lnTo>
                    <a:pt x="94272" y="62229"/>
                  </a:lnTo>
                  <a:lnTo>
                    <a:pt x="93891" y="60959"/>
                  </a:lnTo>
                  <a:lnTo>
                    <a:pt x="92650" y="59689"/>
                  </a:lnTo>
                  <a:close/>
                </a:path>
                <a:path w="271779" h="281939">
                  <a:moveTo>
                    <a:pt x="117792" y="0"/>
                  </a:moveTo>
                  <a:lnTo>
                    <a:pt x="112572" y="0"/>
                  </a:lnTo>
                  <a:lnTo>
                    <a:pt x="97612" y="30479"/>
                  </a:lnTo>
                  <a:lnTo>
                    <a:pt x="64503" y="35559"/>
                  </a:lnTo>
                  <a:lnTo>
                    <a:pt x="63385" y="35559"/>
                  </a:lnTo>
                  <a:lnTo>
                    <a:pt x="62522" y="38099"/>
                  </a:lnTo>
                  <a:lnTo>
                    <a:pt x="62864" y="39369"/>
                  </a:lnTo>
                  <a:lnTo>
                    <a:pt x="76212" y="53339"/>
                  </a:lnTo>
                  <a:lnTo>
                    <a:pt x="86447" y="53339"/>
                  </a:lnTo>
                  <a:lnTo>
                    <a:pt x="74040" y="40639"/>
                  </a:lnTo>
                  <a:lnTo>
                    <a:pt x="100469" y="36829"/>
                  </a:lnTo>
                  <a:lnTo>
                    <a:pt x="102654" y="36829"/>
                  </a:lnTo>
                  <a:lnTo>
                    <a:pt x="115112" y="11429"/>
                  </a:lnTo>
                  <a:lnTo>
                    <a:pt x="123262" y="11429"/>
                  </a:lnTo>
                  <a:lnTo>
                    <a:pt x="118376" y="1269"/>
                  </a:lnTo>
                  <a:lnTo>
                    <a:pt x="117792" y="0"/>
                  </a:lnTo>
                  <a:close/>
                </a:path>
              </a:pathLst>
            </a:custGeom>
            <a:solidFill>
              <a:schemeClr val="bg2"/>
            </a:solidFill>
            <a:ln>
              <a:solidFill>
                <a:schemeClr val="tx1"/>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33" name="object 116">
              <a:extLst>
                <a:ext uri="{FF2B5EF4-FFF2-40B4-BE49-F238E27FC236}">
                  <a16:creationId xmlns:a16="http://schemas.microsoft.com/office/drawing/2014/main" id="{F2E66DA0-7EDF-2147-BEFC-F13451917007}"/>
                </a:ext>
              </a:extLst>
            </p:cNvPr>
            <p:cNvSpPr/>
            <p:nvPr/>
          </p:nvSpPr>
          <p:spPr>
            <a:xfrm>
              <a:off x="6447535" y="5060241"/>
              <a:ext cx="41910" cy="0"/>
            </a:xfrm>
            <a:custGeom>
              <a:avLst/>
              <a:gdLst/>
              <a:ahLst/>
              <a:cxnLst/>
              <a:rect l="l" t="t" r="r" b="b"/>
              <a:pathLst>
                <a:path w="41910">
                  <a:moveTo>
                    <a:pt x="41503" y="0"/>
                  </a:moveTo>
                  <a:lnTo>
                    <a:pt x="0" y="0"/>
                  </a:lnTo>
                </a:path>
              </a:pathLst>
            </a:custGeom>
            <a:ln w="6553">
              <a:solidFill>
                <a:schemeClr val="tx1"/>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34" name="object 117">
              <a:extLst>
                <a:ext uri="{FF2B5EF4-FFF2-40B4-BE49-F238E27FC236}">
                  <a16:creationId xmlns:a16="http://schemas.microsoft.com/office/drawing/2014/main" id="{5E13389C-ACDF-DC40-A3E9-B1A81F6D459D}"/>
                </a:ext>
              </a:extLst>
            </p:cNvPr>
            <p:cNvSpPr/>
            <p:nvPr/>
          </p:nvSpPr>
          <p:spPr>
            <a:xfrm>
              <a:off x="6468287" y="5039489"/>
              <a:ext cx="0" cy="41910"/>
            </a:xfrm>
            <a:custGeom>
              <a:avLst/>
              <a:gdLst/>
              <a:ahLst/>
              <a:cxnLst/>
              <a:rect l="l" t="t" r="r" b="b"/>
              <a:pathLst>
                <a:path h="41910">
                  <a:moveTo>
                    <a:pt x="0" y="41503"/>
                  </a:moveTo>
                  <a:lnTo>
                    <a:pt x="0" y="0"/>
                  </a:lnTo>
                </a:path>
              </a:pathLst>
            </a:custGeom>
            <a:ln w="6553">
              <a:solidFill>
                <a:schemeClr val="tx1"/>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35" name="object 118">
              <a:extLst>
                <a:ext uri="{FF2B5EF4-FFF2-40B4-BE49-F238E27FC236}">
                  <a16:creationId xmlns:a16="http://schemas.microsoft.com/office/drawing/2014/main" id="{19010036-1694-6248-8724-12B743B48531}"/>
                </a:ext>
              </a:extLst>
            </p:cNvPr>
            <p:cNvSpPr/>
            <p:nvPr/>
          </p:nvSpPr>
          <p:spPr>
            <a:xfrm>
              <a:off x="6391300" y="5046398"/>
              <a:ext cx="41910" cy="0"/>
            </a:xfrm>
            <a:custGeom>
              <a:avLst/>
              <a:gdLst/>
              <a:ahLst/>
              <a:cxnLst/>
              <a:rect l="l" t="t" r="r" b="b"/>
              <a:pathLst>
                <a:path w="41910">
                  <a:moveTo>
                    <a:pt x="41503" y="0"/>
                  </a:moveTo>
                  <a:lnTo>
                    <a:pt x="0" y="0"/>
                  </a:lnTo>
                </a:path>
              </a:pathLst>
            </a:custGeom>
            <a:ln w="6553">
              <a:solidFill>
                <a:schemeClr val="tx1"/>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36" name="object 119">
              <a:extLst>
                <a:ext uri="{FF2B5EF4-FFF2-40B4-BE49-F238E27FC236}">
                  <a16:creationId xmlns:a16="http://schemas.microsoft.com/office/drawing/2014/main" id="{81A0354A-0B1E-614D-A1BD-1625525482D9}"/>
                </a:ext>
              </a:extLst>
            </p:cNvPr>
            <p:cNvSpPr/>
            <p:nvPr/>
          </p:nvSpPr>
          <p:spPr>
            <a:xfrm>
              <a:off x="6412051" y="5025633"/>
              <a:ext cx="0" cy="41910"/>
            </a:xfrm>
            <a:custGeom>
              <a:avLst/>
              <a:gdLst/>
              <a:ahLst/>
              <a:cxnLst/>
              <a:rect l="l" t="t" r="r" b="b"/>
              <a:pathLst>
                <a:path h="41910">
                  <a:moveTo>
                    <a:pt x="0" y="41503"/>
                  </a:moveTo>
                  <a:lnTo>
                    <a:pt x="0" y="0"/>
                  </a:lnTo>
                </a:path>
              </a:pathLst>
            </a:custGeom>
            <a:ln w="6553">
              <a:solidFill>
                <a:schemeClr val="tx1"/>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37" name="object 120">
              <a:extLst>
                <a:ext uri="{FF2B5EF4-FFF2-40B4-BE49-F238E27FC236}">
                  <a16:creationId xmlns:a16="http://schemas.microsoft.com/office/drawing/2014/main" id="{AA2CD0F3-2996-DA42-88EE-34AE68BA2DDA}"/>
                </a:ext>
              </a:extLst>
            </p:cNvPr>
            <p:cNvSpPr/>
            <p:nvPr/>
          </p:nvSpPr>
          <p:spPr>
            <a:xfrm>
              <a:off x="6426491" y="5102354"/>
              <a:ext cx="41910" cy="0"/>
            </a:xfrm>
            <a:custGeom>
              <a:avLst/>
              <a:gdLst/>
              <a:ahLst/>
              <a:cxnLst/>
              <a:rect l="l" t="t" r="r" b="b"/>
              <a:pathLst>
                <a:path w="41910">
                  <a:moveTo>
                    <a:pt x="41503" y="0"/>
                  </a:moveTo>
                  <a:lnTo>
                    <a:pt x="0" y="0"/>
                  </a:lnTo>
                </a:path>
              </a:pathLst>
            </a:custGeom>
            <a:ln w="6553">
              <a:solidFill>
                <a:schemeClr val="tx1"/>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38" name="object 121">
              <a:extLst>
                <a:ext uri="{FF2B5EF4-FFF2-40B4-BE49-F238E27FC236}">
                  <a16:creationId xmlns:a16="http://schemas.microsoft.com/office/drawing/2014/main" id="{CF4EB77D-F284-494F-9013-9B1106B70691}"/>
                </a:ext>
              </a:extLst>
            </p:cNvPr>
            <p:cNvSpPr/>
            <p:nvPr/>
          </p:nvSpPr>
          <p:spPr>
            <a:xfrm>
              <a:off x="6447243" y="5081602"/>
              <a:ext cx="0" cy="41910"/>
            </a:xfrm>
            <a:custGeom>
              <a:avLst/>
              <a:gdLst/>
              <a:ahLst/>
              <a:cxnLst/>
              <a:rect l="l" t="t" r="r" b="b"/>
              <a:pathLst>
                <a:path h="41910">
                  <a:moveTo>
                    <a:pt x="0" y="41503"/>
                  </a:moveTo>
                  <a:lnTo>
                    <a:pt x="0" y="0"/>
                  </a:lnTo>
                </a:path>
              </a:pathLst>
            </a:custGeom>
            <a:ln w="6553">
              <a:solidFill>
                <a:schemeClr val="tx1"/>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239" name="Group 238">
            <a:extLst>
              <a:ext uri="{FF2B5EF4-FFF2-40B4-BE49-F238E27FC236}">
                <a16:creationId xmlns:a16="http://schemas.microsoft.com/office/drawing/2014/main" id="{D5B40D4B-E31C-FE46-83CC-78605BE86968}"/>
              </a:ext>
            </a:extLst>
          </p:cNvPr>
          <p:cNvGrpSpPr>
            <a:grpSpLocks noChangeAspect="1"/>
          </p:cNvGrpSpPr>
          <p:nvPr/>
        </p:nvGrpSpPr>
        <p:grpSpPr>
          <a:xfrm>
            <a:off x="4348684" y="1707655"/>
            <a:ext cx="277322" cy="277322"/>
            <a:chOff x="6634163" y="3309937"/>
            <a:chExt cx="412750" cy="412751"/>
          </a:xfrm>
        </p:grpSpPr>
        <p:sp>
          <p:nvSpPr>
            <p:cNvPr id="240" name="Freeform 92">
              <a:extLst>
                <a:ext uri="{FF2B5EF4-FFF2-40B4-BE49-F238E27FC236}">
                  <a16:creationId xmlns:a16="http://schemas.microsoft.com/office/drawing/2014/main" id="{4F1391C9-C156-C946-A325-9CEA778957BA}"/>
                </a:ext>
              </a:extLst>
            </p:cNvPr>
            <p:cNvSpPr>
              <a:spLocks noEditPoints="1"/>
            </p:cNvSpPr>
            <p:nvPr/>
          </p:nvSpPr>
          <p:spPr bwMode="auto">
            <a:xfrm>
              <a:off x="6680200" y="3362325"/>
              <a:ext cx="217488" cy="209550"/>
            </a:xfrm>
            <a:custGeom>
              <a:avLst/>
              <a:gdLst>
                <a:gd name="T0" fmla="*/ 165 w 201"/>
                <a:gd name="T1" fmla="*/ 156 h 192"/>
                <a:gd name="T2" fmla="*/ 105 w 201"/>
                <a:gd name="T3" fmla="*/ 181 h 192"/>
                <a:gd name="T4" fmla="*/ 45 w 201"/>
                <a:gd name="T5" fmla="*/ 156 h 192"/>
                <a:gd name="T6" fmla="*/ 36 w 201"/>
                <a:gd name="T7" fmla="*/ 146 h 192"/>
                <a:gd name="T8" fmla="*/ 61 w 201"/>
                <a:gd name="T9" fmla="*/ 121 h 192"/>
                <a:gd name="T10" fmla="*/ 70 w 201"/>
                <a:gd name="T11" fmla="*/ 123 h 192"/>
                <a:gd name="T12" fmla="*/ 86 w 201"/>
                <a:gd name="T13" fmla="*/ 114 h 192"/>
                <a:gd name="T14" fmla="*/ 130 w 201"/>
                <a:gd name="T15" fmla="*/ 128 h 192"/>
                <a:gd name="T16" fmla="*/ 130 w 201"/>
                <a:gd name="T17" fmla="*/ 128 h 192"/>
                <a:gd name="T18" fmla="*/ 150 w 201"/>
                <a:gd name="T19" fmla="*/ 148 h 192"/>
                <a:gd name="T20" fmla="*/ 169 w 201"/>
                <a:gd name="T21" fmla="*/ 128 h 192"/>
                <a:gd name="T22" fmla="*/ 167 w 201"/>
                <a:gd name="T23" fmla="*/ 119 h 192"/>
                <a:gd name="T24" fmla="*/ 190 w 201"/>
                <a:gd name="T25" fmla="*/ 96 h 192"/>
                <a:gd name="T26" fmla="*/ 165 w 201"/>
                <a:gd name="T27" fmla="*/ 156 h 192"/>
                <a:gd name="T28" fmla="*/ 79 w 201"/>
                <a:gd name="T29" fmla="*/ 103 h 192"/>
                <a:gd name="T30" fmla="*/ 70 w 201"/>
                <a:gd name="T31" fmla="*/ 112 h 192"/>
                <a:gd name="T32" fmla="*/ 62 w 201"/>
                <a:gd name="T33" fmla="*/ 103 h 192"/>
                <a:gd name="T34" fmla="*/ 70 w 201"/>
                <a:gd name="T35" fmla="*/ 95 h 192"/>
                <a:gd name="T36" fmla="*/ 79 w 201"/>
                <a:gd name="T37" fmla="*/ 103 h 192"/>
                <a:gd name="T38" fmla="*/ 158 w 201"/>
                <a:gd name="T39" fmla="*/ 128 h 192"/>
                <a:gd name="T40" fmla="*/ 150 w 201"/>
                <a:gd name="T41" fmla="*/ 137 h 192"/>
                <a:gd name="T42" fmla="*/ 141 w 201"/>
                <a:gd name="T43" fmla="*/ 128 h 192"/>
                <a:gd name="T44" fmla="*/ 150 w 201"/>
                <a:gd name="T45" fmla="*/ 120 h 192"/>
                <a:gd name="T46" fmla="*/ 158 w 201"/>
                <a:gd name="T47" fmla="*/ 128 h 192"/>
                <a:gd name="T48" fmla="*/ 45 w 201"/>
                <a:gd name="T49" fmla="*/ 36 h 192"/>
                <a:gd name="T50" fmla="*/ 105 w 201"/>
                <a:gd name="T51" fmla="*/ 11 h 192"/>
                <a:gd name="T52" fmla="*/ 165 w 201"/>
                <a:gd name="T53" fmla="*/ 36 h 192"/>
                <a:gd name="T54" fmla="*/ 189 w 201"/>
                <a:gd name="T55" fmla="*/ 82 h 192"/>
                <a:gd name="T56" fmla="*/ 159 w 201"/>
                <a:gd name="T57" fmla="*/ 111 h 192"/>
                <a:gd name="T58" fmla="*/ 150 w 201"/>
                <a:gd name="T59" fmla="*/ 109 h 192"/>
                <a:gd name="T60" fmla="*/ 134 w 201"/>
                <a:gd name="T61" fmla="*/ 117 h 192"/>
                <a:gd name="T62" fmla="*/ 90 w 201"/>
                <a:gd name="T63" fmla="*/ 104 h 192"/>
                <a:gd name="T64" fmla="*/ 90 w 201"/>
                <a:gd name="T65" fmla="*/ 103 h 192"/>
                <a:gd name="T66" fmla="*/ 70 w 201"/>
                <a:gd name="T67" fmla="*/ 84 h 192"/>
                <a:gd name="T68" fmla="*/ 51 w 201"/>
                <a:gd name="T69" fmla="*/ 103 h 192"/>
                <a:gd name="T70" fmla="*/ 53 w 201"/>
                <a:gd name="T71" fmla="*/ 113 h 192"/>
                <a:gd name="T72" fmla="*/ 30 w 201"/>
                <a:gd name="T73" fmla="*/ 137 h 192"/>
                <a:gd name="T74" fmla="*/ 45 w 201"/>
                <a:gd name="T75" fmla="*/ 36 h 192"/>
                <a:gd name="T76" fmla="*/ 173 w 201"/>
                <a:gd name="T77" fmla="*/ 28 h 192"/>
                <a:gd name="T78" fmla="*/ 105 w 201"/>
                <a:gd name="T79" fmla="*/ 0 h 192"/>
                <a:gd name="T80" fmla="*/ 37 w 201"/>
                <a:gd name="T81" fmla="*/ 28 h 192"/>
                <a:gd name="T82" fmla="*/ 37 w 201"/>
                <a:gd name="T83" fmla="*/ 164 h 192"/>
                <a:gd name="T84" fmla="*/ 105 w 201"/>
                <a:gd name="T85" fmla="*/ 192 h 192"/>
                <a:gd name="T86" fmla="*/ 173 w 201"/>
                <a:gd name="T87" fmla="*/ 164 h 192"/>
                <a:gd name="T88" fmla="*/ 201 w 201"/>
                <a:gd name="T89" fmla="*/ 96 h 192"/>
                <a:gd name="T90" fmla="*/ 173 w 201"/>
                <a:gd name="T91" fmla="*/ 2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92">
                  <a:moveTo>
                    <a:pt x="165" y="156"/>
                  </a:moveTo>
                  <a:cubicBezTo>
                    <a:pt x="149" y="173"/>
                    <a:pt x="128" y="181"/>
                    <a:pt x="105" y="181"/>
                  </a:cubicBezTo>
                  <a:cubicBezTo>
                    <a:pt x="82" y="181"/>
                    <a:pt x="61" y="173"/>
                    <a:pt x="45" y="156"/>
                  </a:cubicBezTo>
                  <a:cubicBezTo>
                    <a:pt x="42" y="153"/>
                    <a:pt x="39" y="150"/>
                    <a:pt x="36" y="146"/>
                  </a:cubicBezTo>
                  <a:cubicBezTo>
                    <a:pt x="61" y="121"/>
                    <a:pt x="61" y="121"/>
                    <a:pt x="61" y="121"/>
                  </a:cubicBezTo>
                  <a:cubicBezTo>
                    <a:pt x="64" y="122"/>
                    <a:pt x="67" y="123"/>
                    <a:pt x="70" y="123"/>
                  </a:cubicBezTo>
                  <a:cubicBezTo>
                    <a:pt x="77" y="123"/>
                    <a:pt x="83" y="119"/>
                    <a:pt x="86" y="114"/>
                  </a:cubicBezTo>
                  <a:cubicBezTo>
                    <a:pt x="130" y="128"/>
                    <a:pt x="130" y="128"/>
                    <a:pt x="130" y="128"/>
                  </a:cubicBezTo>
                  <a:cubicBezTo>
                    <a:pt x="130" y="128"/>
                    <a:pt x="130" y="128"/>
                    <a:pt x="130" y="128"/>
                  </a:cubicBezTo>
                  <a:cubicBezTo>
                    <a:pt x="130" y="139"/>
                    <a:pt x="139" y="148"/>
                    <a:pt x="150" y="148"/>
                  </a:cubicBezTo>
                  <a:cubicBezTo>
                    <a:pt x="161" y="148"/>
                    <a:pt x="169" y="139"/>
                    <a:pt x="169" y="128"/>
                  </a:cubicBezTo>
                  <a:cubicBezTo>
                    <a:pt x="169" y="125"/>
                    <a:pt x="169" y="122"/>
                    <a:pt x="167" y="119"/>
                  </a:cubicBezTo>
                  <a:cubicBezTo>
                    <a:pt x="190" y="96"/>
                    <a:pt x="190" y="96"/>
                    <a:pt x="190" y="96"/>
                  </a:cubicBezTo>
                  <a:cubicBezTo>
                    <a:pt x="190" y="119"/>
                    <a:pt x="182" y="140"/>
                    <a:pt x="165" y="156"/>
                  </a:cubicBezTo>
                  <a:close/>
                  <a:moveTo>
                    <a:pt x="79" y="103"/>
                  </a:moveTo>
                  <a:cubicBezTo>
                    <a:pt x="79" y="108"/>
                    <a:pt x="75" y="112"/>
                    <a:pt x="70" y="112"/>
                  </a:cubicBezTo>
                  <a:cubicBezTo>
                    <a:pt x="65" y="112"/>
                    <a:pt x="62" y="108"/>
                    <a:pt x="62" y="103"/>
                  </a:cubicBezTo>
                  <a:cubicBezTo>
                    <a:pt x="62" y="98"/>
                    <a:pt x="65" y="95"/>
                    <a:pt x="70" y="95"/>
                  </a:cubicBezTo>
                  <a:cubicBezTo>
                    <a:pt x="75" y="95"/>
                    <a:pt x="79" y="98"/>
                    <a:pt x="79" y="103"/>
                  </a:cubicBezTo>
                  <a:close/>
                  <a:moveTo>
                    <a:pt x="158" y="128"/>
                  </a:moveTo>
                  <a:cubicBezTo>
                    <a:pt x="158" y="133"/>
                    <a:pt x="155" y="137"/>
                    <a:pt x="150" y="137"/>
                  </a:cubicBezTo>
                  <a:cubicBezTo>
                    <a:pt x="145" y="137"/>
                    <a:pt x="141" y="133"/>
                    <a:pt x="141" y="128"/>
                  </a:cubicBezTo>
                  <a:cubicBezTo>
                    <a:pt x="141" y="124"/>
                    <a:pt x="145" y="120"/>
                    <a:pt x="150" y="120"/>
                  </a:cubicBezTo>
                  <a:cubicBezTo>
                    <a:pt x="155" y="120"/>
                    <a:pt x="158" y="124"/>
                    <a:pt x="158" y="128"/>
                  </a:cubicBezTo>
                  <a:close/>
                  <a:moveTo>
                    <a:pt x="45" y="36"/>
                  </a:moveTo>
                  <a:cubicBezTo>
                    <a:pt x="61" y="20"/>
                    <a:pt x="82" y="11"/>
                    <a:pt x="105" y="11"/>
                  </a:cubicBezTo>
                  <a:cubicBezTo>
                    <a:pt x="128" y="11"/>
                    <a:pt x="149" y="20"/>
                    <a:pt x="165" y="36"/>
                  </a:cubicBezTo>
                  <a:cubicBezTo>
                    <a:pt x="178" y="49"/>
                    <a:pt x="186" y="65"/>
                    <a:pt x="189" y="82"/>
                  </a:cubicBezTo>
                  <a:cubicBezTo>
                    <a:pt x="159" y="111"/>
                    <a:pt x="159" y="111"/>
                    <a:pt x="159" y="111"/>
                  </a:cubicBezTo>
                  <a:cubicBezTo>
                    <a:pt x="157" y="110"/>
                    <a:pt x="153" y="109"/>
                    <a:pt x="150" y="109"/>
                  </a:cubicBezTo>
                  <a:cubicBezTo>
                    <a:pt x="143" y="109"/>
                    <a:pt x="137" y="112"/>
                    <a:pt x="134" y="117"/>
                  </a:cubicBezTo>
                  <a:cubicBezTo>
                    <a:pt x="90" y="104"/>
                    <a:pt x="90" y="104"/>
                    <a:pt x="90" y="104"/>
                  </a:cubicBezTo>
                  <a:cubicBezTo>
                    <a:pt x="90" y="103"/>
                    <a:pt x="90" y="103"/>
                    <a:pt x="90" y="103"/>
                  </a:cubicBezTo>
                  <a:cubicBezTo>
                    <a:pt x="90" y="92"/>
                    <a:pt x="81" y="84"/>
                    <a:pt x="70" y="84"/>
                  </a:cubicBezTo>
                  <a:cubicBezTo>
                    <a:pt x="59" y="84"/>
                    <a:pt x="51" y="92"/>
                    <a:pt x="51" y="103"/>
                  </a:cubicBezTo>
                  <a:cubicBezTo>
                    <a:pt x="51" y="107"/>
                    <a:pt x="52" y="110"/>
                    <a:pt x="53" y="113"/>
                  </a:cubicBezTo>
                  <a:cubicBezTo>
                    <a:pt x="30" y="137"/>
                    <a:pt x="30" y="137"/>
                    <a:pt x="30" y="137"/>
                  </a:cubicBezTo>
                  <a:cubicBezTo>
                    <a:pt x="13" y="104"/>
                    <a:pt x="18" y="63"/>
                    <a:pt x="45" y="36"/>
                  </a:cubicBezTo>
                  <a:close/>
                  <a:moveTo>
                    <a:pt x="173" y="28"/>
                  </a:moveTo>
                  <a:cubicBezTo>
                    <a:pt x="155" y="10"/>
                    <a:pt x="131" y="0"/>
                    <a:pt x="105" y="0"/>
                  </a:cubicBezTo>
                  <a:cubicBezTo>
                    <a:pt x="79" y="0"/>
                    <a:pt x="55" y="10"/>
                    <a:pt x="37" y="28"/>
                  </a:cubicBezTo>
                  <a:cubicBezTo>
                    <a:pt x="0" y="66"/>
                    <a:pt x="0" y="127"/>
                    <a:pt x="37" y="164"/>
                  </a:cubicBezTo>
                  <a:cubicBezTo>
                    <a:pt x="55" y="182"/>
                    <a:pt x="79" y="192"/>
                    <a:pt x="105" y="192"/>
                  </a:cubicBezTo>
                  <a:cubicBezTo>
                    <a:pt x="131" y="192"/>
                    <a:pt x="155" y="182"/>
                    <a:pt x="173" y="164"/>
                  </a:cubicBezTo>
                  <a:cubicBezTo>
                    <a:pt x="191" y="146"/>
                    <a:pt x="201" y="122"/>
                    <a:pt x="201" y="96"/>
                  </a:cubicBezTo>
                  <a:cubicBezTo>
                    <a:pt x="201" y="70"/>
                    <a:pt x="191" y="46"/>
                    <a:pt x="173" y="28"/>
                  </a:cubicBezTo>
                  <a:close/>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41" name="Freeform 93">
              <a:extLst>
                <a:ext uri="{FF2B5EF4-FFF2-40B4-BE49-F238E27FC236}">
                  <a16:creationId xmlns:a16="http://schemas.microsoft.com/office/drawing/2014/main" id="{1B03D62C-FCE5-1C41-A1E9-A717D7C35DCB}"/>
                </a:ext>
              </a:extLst>
            </p:cNvPr>
            <p:cNvSpPr>
              <a:spLocks/>
            </p:cNvSpPr>
            <p:nvPr/>
          </p:nvSpPr>
          <p:spPr bwMode="auto">
            <a:xfrm>
              <a:off x="6742113" y="3381375"/>
              <a:ext cx="79375" cy="34925"/>
            </a:xfrm>
            <a:custGeom>
              <a:avLst/>
              <a:gdLst>
                <a:gd name="T0" fmla="*/ 69 w 73"/>
                <a:gd name="T1" fmla="*/ 19 h 31"/>
                <a:gd name="T2" fmla="*/ 73 w 73"/>
                <a:gd name="T3" fmla="*/ 8 h 31"/>
                <a:gd name="T4" fmla="*/ 0 w 73"/>
                <a:gd name="T5" fmla="*/ 22 h 31"/>
                <a:gd name="T6" fmla="*/ 7 w 73"/>
                <a:gd name="T7" fmla="*/ 31 h 31"/>
                <a:gd name="T8" fmla="*/ 69 w 73"/>
                <a:gd name="T9" fmla="*/ 19 h 31"/>
              </a:gdLst>
              <a:ahLst/>
              <a:cxnLst>
                <a:cxn ang="0">
                  <a:pos x="T0" y="T1"/>
                </a:cxn>
                <a:cxn ang="0">
                  <a:pos x="T2" y="T3"/>
                </a:cxn>
                <a:cxn ang="0">
                  <a:pos x="T4" y="T5"/>
                </a:cxn>
                <a:cxn ang="0">
                  <a:pos x="T6" y="T7"/>
                </a:cxn>
                <a:cxn ang="0">
                  <a:pos x="T8" y="T9"/>
                </a:cxn>
              </a:cxnLst>
              <a:rect l="0" t="0" r="r" b="b"/>
              <a:pathLst>
                <a:path w="73" h="31">
                  <a:moveTo>
                    <a:pt x="69" y="19"/>
                  </a:moveTo>
                  <a:cubicBezTo>
                    <a:pt x="73" y="8"/>
                    <a:pt x="73" y="8"/>
                    <a:pt x="73" y="8"/>
                  </a:cubicBezTo>
                  <a:cubicBezTo>
                    <a:pt x="48" y="0"/>
                    <a:pt x="20" y="5"/>
                    <a:pt x="0" y="22"/>
                  </a:cubicBezTo>
                  <a:cubicBezTo>
                    <a:pt x="7" y="31"/>
                    <a:pt x="7" y="31"/>
                    <a:pt x="7" y="31"/>
                  </a:cubicBezTo>
                  <a:cubicBezTo>
                    <a:pt x="24" y="16"/>
                    <a:pt x="48" y="11"/>
                    <a:pt x="69" y="19"/>
                  </a:cubicBezTo>
                  <a:close/>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42" name="Freeform 94">
              <a:extLst>
                <a:ext uri="{FF2B5EF4-FFF2-40B4-BE49-F238E27FC236}">
                  <a16:creationId xmlns:a16="http://schemas.microsoft.com/office/drawing/2014/main" id="{F0430DAC-FFAB-EC41-B7B4-916838B4DF8A}"/>
                </a:ext>
              </a:extLst>
            </p:cNvPr>
            <p:cNvSpPr>
              <a:spLocks/>
            </p:cNvSpPr>
            <p:nvPr/>
          </p:nvSpPr>
          <p:spPr bwMode="auto">
            <a:xfrm>
              <a:off x="6829425" y="3398838"/>
              <a:ext cx="15875" cy="15875"/>
            </a:xfrm>
            <a:custGeom>
              <a:avLst/>
              <a:gdLst>
                <a:gd name="T0" fmla="*/ 15 w 15"/>
                <a:gd name="T1" fmla="*/ 7 h 15"/>
                <a:gd name="T2" fmla="*/ 6 w 15"/>
                <a:gd name="T3" fmla="*/ 0 h 15"/>
                <a:gd name="T4" fmla="*/ 0 w 15"/>
                <a:gd name="T5" fmla="*/ 9 h 15"/>
                <a:gd name="T6" fmla="*/ 8 w 15"/>
                <a:gd name="T7" fmla="*/ 15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2" y="4"/>
                    <a:pt x="9" y="2"/>
                    <a:pt x="6" y="0"/>
                  </a:cubicBezTo>
                  <a:cubicBezTo>
                    <a:pt x="0" y="9"/>
                    <a:pt x="0" y="9"/>
                    <a:pt x="0" y="9"/>
                  </a:cubicBezTo>
                  <a:cubicBezTo>
                    <a:pt x="3" y="11"/>
                    <a:pt x="6" y="13"/>
                    <a:pt x="8" y="15"/>
                  </a:cubicBezTo>
                  <a:cubicBezTo>
                    <a:pt x="15" y="7"/>
                    <a:pt x="15" y="7"/>
                    <a:pt x="15" y="7"/>
                  </a:cubicBezTo>
                  <a:close/>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43" name="Freeform 95">
              <a:extLst>
                <a:ext uri="{FF2B5EF4-FFF2-40B4-BE49-F238E27FC236}">
                  <a16:creationId xmlns:a16="http://schemas.microsoft.com/office/drawing/2014/main" id="{A24BB29A-AABA-C849-AC13-C579A04A9AC3}"/>
                </a:ext>
              </a:extLst>
            </p:cNvPr>
            <p:cNvSpPr>
              <a:spLocks/>
            </p:cNvSpPr>
            <p:nvPr/>
          </p:nvSpPr>
          <p:spPr bwMode="auto">
            <a:xfrm>
              <a:off x="6764338" y="3530600"/>
              <a:ext cx="46038" cy="17463"/>
            </a:xfrm>
            <a:custGeom>
              <a:avLst/>
              <a:gdLst>
                <a:gd name="T0" fmla="*/ 4 w 43"/>
                <a:gd name="T1" fmla="*/ 0 h 15"/>
                <a:gd name="T2" fmla="*/ 0 w 43"/>
                <a:gd name="T3" fmla="*/ 10 h 15"/>
                <a:gd name="T4" fmla="*/ 27 w 43"/>
                <a:gd name="T5" fmla="*/ 15 h 15"/>
                <a:gd name="T6" fmla="*/ 43 w 43"/>
                <a:gd name="T7" fmla="*/ 14 h 15"/>
                <a:gd name="T8" fmla="*/ 40 w 43"/>
                <a:gd name="T9" fmla="*/ 3 h 15"/>
                <a:gd name="T10" fmla="*/ 4 w 43"/>
                <a:gd name="T11" fmla="*/ 0 h 15"/>
              </a:gdLst>
              <a:ahLst/>
              <a:cxnLst>
                <a:cxn ang="0">
                  <a:pos x="T0" y="T1"/>
                </a:cxn>
                <a:cxn ang="0">
                  <a:pos x="T2" y="T3"/>
                </a:cxn>
                <a:cxn ang="0">
                  <a:pos x="T4" y="T5"/>
                </a:cxn>
                <a:cxn ang="0">
                  <a:pos x="T6" y="T7"/>
                </a:cxn>
                <a:cxn ang="0">
                  <a:pos x="T8" y="T9"/>
                </a:cxn>
                <a:cxn ang="0">
                  <a:pos x="T10" y="T11"/>
                </a:cxn>
              </a:cxnLst>
              <a:rect l="0" t="0" r="r" b="b"/>
              <a:pathLst>
                <a:path w="43" h="15">
                  <a:moveTo>
                    <a:pt x="4" y="0"/>
                  </a:moveTo>
                  <a:cubicBezTo>
                    <a:pt x="0" y="10"/>
                    <a:pt x="0" y="10"/>
                    <a:pt x="0" y="10"/>
                  </a:cubicBezTo>
                  <a:cubicBezTo>
                    <a:pt x="8" y="13"/>
                    <a:pt x="18" y="15"/>
                    <a:pt x="27" y="15"/>
                  </a:cubicBezTo>
                  <a:cubicBezTo>
                    <a:pt x="32" y="15"/>
                    <a:pt x="37" y="15"/>
                    <a:pt x="43" y="14"/>
                  </a:cubicBezTo>
                  <a:cubicBezTo>
                    <a:pt x="40" y="3"/>
                    <a:pt x="40" y="3"/>
                    <a:pt x="40" y="3"/>
                  </a:cubicBezTo>
                  <a:cubicBezTo>
                    <a:pt x="28" y="5"/>
                    <a:pt x="15" y="4"/>
                    <a:pt x="4" y="0"/>
                  </a:cubicBezTo>
                  <a:close/>
                </a:path>
              </a:pathLst>
            </a:custGeom>
            <a:solidFill>
              <a:srgbClr val="F7A838"/>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44" name="Freeform 96">
              <a:extLst>
                <a:ext uri="{FF2B5EF4-FFF2-40B4-BE49-F238E27FC236}">
                  <a16:creationId xmlns:a16="http://schemas.microsoft.com/office/drawing/2014/main" id="{15E6B9CF-1D1F-4D45-8B54-85D2262B35F1}"/>
                </a:ext>
              </a:extLst>
            </p:cNvPr>
            <p:cNvSpPr>
              <a:spLocks noEditPoints="1"/>
            </p:cNvSpPr>
            <p:nvPr/>
          </p:nvSpPr>
          <p:spPr bwMode="auto">
            <a:xfrm>
              <a:off x="6634163" y="3309937"/>
              <a:ext cx="412750" cy="412751"/>
            </a:xfrm>
            <a:custGeom>
              <a:avLst/>
              <a:gdLst>
                <a:gd name="T0" fmla="*/ 249 w 380"/>
                <a:gd name="T1" fmla="*/ 284 h 380"/>
                <a:gd name="T2" fmla="*/ 365 w 380"/>
                <a:gd name="T3" fmla="*/ 329 h 380"/>
                <a:gd name="T4" fmla="*/ 231 w 380"/>
                <a:gd name="T5" fmla="*/ 248 h 380"/>
                <a:gd name="T6" fmla="*/ 250 w 380"/>
                <a:gd name="T7" fmla="*/ 229 h 380"/>
                <a:gd name="T8" fmla="*/ 249 w 380"/>
                <a:gd name="T9" fmla="*/ 268 h 380"/>
                <a:gd name="T10" fmla="*/ 61 w 380"/>
                <a:gd name="T11" fmla="*/ 231 h 380"/>
                <a:gd name="T12" fmla="*/ 147 w 380"/>
                <a:gd name="T13" fmla="*/ 23 h 380"/>
                <a:gd name="T14" fmla="*/ 233 w 380"/>
                <a:gd name="T15" fmla="*/ 231 h 380"/>
                <a:gd name="T16" fmla="*/ 20 w 380"/>
                <a:gd name="T17" fmla="*/ 256 h 380"/>
                <a:gd name="T18" fmla="*/ 20 w 380"/>
                <a:gd name="T19" fmla="*/ 239 h 380"/>
                <a:gd name="T20" fmla="*/ 20 w 380"/>
                <a:gd name="T21" fmla="*/ 256 h 380"/>
                <a:gd name="T22" fmla="*/ 307 w 380"/>
                <a:gd name="T23" fmla="*/ 72 h 380"/>
                <a:gd name="T24" fmla="*/ 290 w 380"/>
                <a:gd name="T25" fmla="*/ 72 h 380"/>
                <a:gd name="T26" fmla="*/ 284 w 380"/>
                <a:gd name="T27" fmla="*/ 233 h 380"/>
                <a:gd name="T28" fmla="*/ 257 w 380"/>
                <a:gd name="T29" fmla="*/ 220 h 380"/>
                <a:gd name="T30" fmla="*/ 289 w 380"/>
                <a:gd name="T31" fmla="*/ 90 h 380"/>
                <a:gd name="T32" fmla="*/ 318 w 380"/>
                <a:gd name="T33" fmla="*/ 72 h 380"/>
                <a:gd name="T34" fmla="*/ 350 w 380"/>
                <a:gd name="T35" fmla="*/ 31 h 380"/>
                <a:gd name="T36" fmla="*/ 361 w 380"/>
                <a:gd name="T37" fmla="*/ 48 h 380"/>
                <a:gd name="T38" fmla="*/ 325 w 380"/>
                <a:gd name="T39" fmla="*/ 12 h 380"/>
                <a:gd name="T40" fmla="*/ 342 w 380"/>
                <a:gd name="T41" fmla="*/ 23 h 380"/>
                <a:gd name="T42" fmla="*/ 299 w 380"/>
                <a:gd name="T43" fmla="*/ 53 h 380"/>
                <a:gd name="T44" fmla="*/ 281 w 380"/>
                <a:gd name="T45" fmla="*/ 82 h 380"/>
                <a:gd name="T46" fmla="*/ 241 w 380"/>
                <a:gd name="T47" fmla="*/ 51 h 380"/>
                <a:gd name="T48" fmla="*/ 38 w 380"/>
                <a:gd name="T49" fmla="*/ 221 h 380"/>
                <a:gd name="T50" fmla="*/ 20 w 380"/>
                <a:gd name="T51" fmla="*/ 228 h 380"/>
                <a:gd name="T52" fmla="*/ 20 w 380"/>
                <a:gd name="T53" fmla="*/ 267 h 380"/>
                <a:gd name="T54" fmla="*/ 37 w 380"/>
                <a:gd name="T55" fmla="*/ 238 h 380"/>
                <a:gd name="T56" fmla="*/ 53 w 380"/>
                <a:gd name="T57" fmla="*/ 239 h 380"/>
                <a:gd name="T58" fmla="*/ 222 w 380"/>
                <a:gd name="T59" fmla="*/ 255 h 380"/>
                <a:gd name="T60" fmla="*/ 233 w 380"/>
                <a:gd name="T61" fmla="*/ 284 h 380"/>
                <a:gd name="T62" fmla="*/ 380 w 380"/>
                <a:gd name="T63" fmla="*/ 329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0" h="380">
                  <a:moveTo>
                    <a:pt x="329" y="364"/>
                  </a:moveTo>
                  <a:cubicBezTo>
                    <a:pt x="249" y="284"/>
                    <a:pt x="249" y="284"/>
                    <a:pt x="249" y="284"/>
                  </a:cubicBezTo>
                  <a:cubicBezTo>
                    <a:pt x="284" y="249"/>
                    <a:pt x="284" y="249"/>
                    <a:pt x="284" y="249"/>
                  </a:cubicBezTo>
                  <a:cubicBezTo>
                    <a:pt x="365" y="329"/>
                    <a:pt x="365" y="329"/>
                    <a:pt x="365" y="329"/>
                  </a:cubicBezTo>
                  <a:cubicBezTo>
                    <a:pt x="329" y="364"/>
                    <a:pt x="329" y="364"/>
                    <a:pt x="329" y="364"/>
                  </a:cubicBezTo>
                  <a:close/>
                  <a:moveTo>
                    <a:pt x="231" y="248"/>
                  </a:moveTo>
                  <a:cubicBezTo>
                    <a:pt x="234" y="245"/>
                    <a:pt x="238" y="242"/>
                    <a:pt x="241" y="239"/>
                  </a:cubicBezTo>
                  <a:cubicBezTo>
                    <a:pt x="244" y="236"/>
                    <a:pt x="247" y="232"/>
                    <a:pt x="250" y="229"/>
                  </a:cubicBezTo>
                  <a:cubicBezTo>
                    <a:pt x="269" y="249"/>
                    <a:pt x="269" y="249"/>
                    <a:pt x="269" y="249"/>
                  </a:cubicBezTo>
                  <a:cubicBezTo>
                    <a:pt x="249" y="268"/>
                    <a:pt x="249" y="268"/>
                    <a:pt x="249" y="268"/>
                  </a:cubicBezTo>
                  <a:cubicBezTo>
                    <a:pt x="231" y="248"/>
                    <a:pt x="231" y="248"/>
                    <a:pt x="231" y="248"/>
                  </a:cubicBezTo>
                  <a:close/>
                  <a:moveTo>
                    <a:pt x="61" y="231"/>
                  </a:moveTo>
                  <a:cubicBezTo>
                    <a:pt x="14" y="184"/>
                    <a:pt x="14" y="107"/>
                    <a:pt x="61" y="59"/>
                  </a:cubicBezTo>
                  <a:cubicBezTo>
                    <a:pt x="85" y="35"/>
                    <a:pt x="116" y="23"/>
                    <a:pt x="147" y="23"/>
                  </a:cubicBezTo>
                  <a:cubicBezTo>
                    <a:pt x="178" y="23"/>
                    <a:pt x="210" y="35"/>
                    <a:pt x="233" y="59"/>
                  </a:cubicBezTo>
                  <a:cubicBezTo>
                    <a:pt x="281" y="107"/>
                    <a:pt x="281" y="184"/>
                    <a:pt x="233" y="231"/>
                  </a:cubicBezTo>
                  <a:cubicBezTo>
                    <a:pt x="186" y="279"/>
                    <a:pt x="109" y="279"/>
                    <a:pt x="61" y="231"/>
                  </a:cubicBezTo>
                  <a:close/>
                  <a:moveTo>
                    <a:pt x="20" y="256"/>
                  </a:moveTo>
                  <a:cubicBezTo>
                    <a:pt x="15" y="256"/>
                    <a:pt x="11" y="253"/>
                    <a:pt x="11" y="248"/>
                  </a:cubicBezTo>
                  <a:cubicBezTo>
                    <a:pt x="11" y="243"/>
                    <a:pt x="15" y="239"/>
                    <a:pt x="20" y="239"/>
                  </a:cubicBezTo>
                  <a:cubicBezTo>
                    <a:pt x="25" y="239"/>
                    <a:pt x="28" y="243"/>
                    <a:pt x="28" y="248"/>
                  </a:cubicBezTo>
                  <a:cubicBezTo>
                    <a:pt x="28" y="253"/>
                    <a:pt x="25" y="256"/>
                    <a:pt x="20" y="256"/>
                  </a:cubicBezTo>
                  <a:close/>
                  <a:moveTo>
                    <a:pt x="299" y="64"/>
                  </a:moveTo>
                  <a:cubicBezTo>
                    <a:pt x="303" y="64"/>
                    <a:pt x="307" y="68"/>
                    <a:pt x="307" y="72"/>
                  </a:cubicBezTo>
                  <a:cubicBezTo>
                    <a:pt x="307" y="77"/>
                    <a:pt x="303" y="81"/>
                    <a:pt x="299" y="81"/>
                  </a:cubicBezTo>
                  <a:cubicBezTo>
                    <a:pt x="294" y="81"/>
                    <a:pt x="290" y="77"/>
                    <a:pt x="290" y="72"/>
                  </a:cubicBezTo>
                  <a:cubicBezTo>
                    <a:pt x="290" y="68"/>
                    <a:pt x="294" y="64"/>
                    <a:pt x="299" y="64"/>
                  </a:cubicBezTo>
                  <a:close/>
                  <a:moveTo>
                    <a:pt x="284" y="233"/>
                  </a:moveTo>
                  <a:cubicBezTo>
                    <a:pt x="277" y="241"/>
                    <a:pt x="277" y="241"/>
                    <a:pt x="277" y="241"/>
                  </a:cubicBezTo>
                  <a:cubicBezTo>
                    <a:pt x="257" y="220"/>
                    <a:pt x="257" y="220"/>
                    <a:pt x="257" y="220"/>
                  </a:cubicBezTo>
                  <a:cubicBezTo>
                    <a:pt x="280" y="186"/>
                    <a:pt x="286" y="143"/>
                    <a:pt x="274" y="105"/>
                  </a:cubicBezTo>
                  <a:cubicBezTo>
                    <a:pt x="289" y="90"/>
                    <a:pt x="289" y="90"/>
                    <a:pt x="289" y="90"/>
                  </a:cubicBezTo>
                  <a:cubicBezTo>
                    <a:pt x="292" y="91"/>
                    <a:pt x="295" y="92"/>
                    <a:pt x="299" y="92"/>
                  </a:cubicBezTo>
                  <a:cubicBezTo>
                    <a:pt x="309" y="92"/>
                    <a:pt x="318" y="83"/>
                    <a:pt x="318" y="72"/>
                  </a:cubicBezTo>
                  <a:cubicBezTo>
                    <a:pt x="318" y="69"/>
                    <a:pt x="317" y="66"/>
                    <a:pt x="316" y="64"/>
                  </a:cubicBezTo>
                  <a:cubicBezTo>
                    <a:pt x="350" y="31"/>
                    <a:pt x="350" y="31"/>
                    <a:pt x="350" y="31"/>
                  </a:cubicBezTo>
                  <a:cubicBezTo>
                    <a:pt x="350" y="48"/>
                    <a:pt x="350" y="48"/>
                    <a:pt x="350" y="48"/>
                  </a:cubicBezTo>
                  <a:cubicBezTo>
                    <a:pt x="361" y="48"/>
                    <a:pt x="361" y="48"/>
                    <a:pt x="361" y="48"/>
                  </a:cubicBezTo>
                  <a:cubicBezTo>
                    <a:pt x="361" y="12"/>
                    <a:pt x="361" y="12"/>
                    <a:pt x="361" y="12"/>
                  </a:cubicBezTo>
                  <a:cubicBezTo>
                    <a:pt x="325" y="12"/>
                    <a:pt x="325" y="12"/>
                    <a:pt x="325" y="12"/>
                  </a:cubicBezTo>
                  <a:cubicBezTo>
                    <a:pt x="325" y="23"/>
                    <a:pt x="325" y="23"/>
                    <a:pt x="325" y="23"/>
                  </a:cubicBezTo>
                  <a:cubicBezTo>
                    <a:pt x="342" y="23"/>
                    <a:pt x="342" y="23"/>
                    <a:pt x="342" y="23"/>
                  </a:cubicBezTo>
                  <a:cubicBezTo>
                    <a:pt x="308" y="56"/>
                    <a:pt x="308" y="56"/>
                    <a:pt x="308" y="56"/>
                  </a:cubicBezTo>
                  <a:cubicBezTo>
                    <a:pt x="306" y="54"/>
                    <a:pt x="302" y="53"/>
                    <a:pt x="299" y="53"/>
                  </a:cubicBezTo>
                  <a:cubicBezTo>
                    <a:pt x="288" y="53"/>
                    <a:pt x="279" y="62"/>
                    <a:pt x="279" y="72"/>
                  </a:cubicBezTo>
                  <a:cubicBezTo>
                    <a:pt x="279" y="76"/>
                    <a:pt x="280" y="79"/>
                    <a:pt x="281" y="82"/>
                  </a:cubicBezTo>
                  <a:cubicBezTo>
                    <a:pt x="269" y="94"/>
                    <a:pt x="269" y="94"/>
                    <a:pt x="269" y="94"/>
                  </a:cubicBezTo>
                  <a:cubicBezTo>
                    <a:pt x="263" y="78"/>
                    <a:pt x="254" y="64"/>
                    <a:pt x="241" y="51"/>
                  </a:cubicBezTo>
                  <a:cubicBezTo>
                    <a:pt x="189" y="0"/>
                    <a:pt x="105" y="0"/>
                    <a:pt x="53" y="51"/>
                  </a:cubicBezTo>
                  <a:cubicBezTo>
                    <a:pt x="7" y="97"/>
                    <a:pt x="2" y="169"/>
                    <a:pt x="38" y="221"/>
                  </a:cubicBezTo>
                  <a:cubicBezTo>
                    <a:pt x="29" y="231"/>
                    <a:pt x="29" y="231"/>
                    <a:pt x="29" y="231"/>
                  </a:cubicBezTo>
                  <a:cubicBezTo>
                    <a:pt x="26" y="229"/>
                    <a:pt x="23" y="228"/>
                    <a:pt x="20" y="228"/>
                  </a:cubicBezTo>
                  <a:cubicBezTo>
                    <a:pt x="9" y="228"/>
                    <a:pt x="0" y="237"/>
                    <a:pt x="0" y="248"/>
                  </a:cubicBezTo>
                  <a:cubicBezTo>
                    <a:pt x="0" y="259"/>
                    <a:pt x="9" y="267"/>
                    <a:pt x="20" y="267"/>
                  </a:cubicBezTo>
                  <a:cubicBezTo>
                    <a:pt x="31" y="267"/>
                    <a:pt x="39" y="259"/>
                    <a:pt x="39" y="248"/>
                  </a:cubicBezTo>
                  <a:cubicBezTo>
                    <a:pt x="39" y="244"/>
                    <a:pt x="38" y="241"/>
                    <a:pt x="37" y="238"/>
                  </a:cubicBezTo>
                  <a:cubicBezTo>
                    <a:pt x="45" y="230"/>
                    <a:pt x="45" y="230"/>
                    <a:pt x="45" y="230"/>
                  </a:cubicBezTo>
                  <a:cubicBezTo>
                    <a:pt x="48" y="233"/>
                    <a:pt x="50" y="236"/>
                    <a:pt x="53" y="239"/>
                  </a:cubicBezTo>
                  <a:cubicBezTo>
                    <a:pt x="79" y="265"/>
                    <a:pt x="113" y="278"/>
                    <a:pt x="147" y="278"/>
                  </a:cubicBezTo>
                  <a:cubicBezTo>
                    <a:pt x="173" y="278"/>
                    <a:pt x="199" y="270"/>
                    <a:pt x="222" y="255"/>
                  </a:cubicBezTo>
                  <a:cubicBezTo>
                    <a:pt x="242" y="276"/>
                    <a:pt x="242" y="276"/>
                    <a:pt x="242" y="276"/>
                  </a:cubicBezTo>
                  <a:cubicBezTo>
                    <a:pt x="233" y="284"/>
                    <a:pt x="233" y="284"/>
                    <a:pt x="233" y="284"/>
                  </a:cubicBezTo>
                  <a:cubicBezTo>
                    <a:pt x="329" y="380"/>
                    <a:pt x="329" y="380"/>
                    <a:pt x="329" y="380"/>
                  </a:cubicBezTo>
                  <a:cubicBezTo>
                    <a:pt x="380" y="329"/>
                    <a:pt x="380" y="329"/>
                    <a:pt x="380" y="329"/>
                  </a:cubicBezTo>
                  <a:cubicBezTo>
                    <a:pt x="284" y="233"/>
                    <a:pt x="284" y="233"/>
                    <a:pt x="284" y="233"/>
                  </a:cubicBezTo>
                  <a:close/>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45" name="Freeform 97">
              <a:extLst>
                <a:ext uri="{FF2B5EF4-FFF2-40B4-BE49-F238E27FC236}">
                  <a16:creationId xmlns:a16="http://schemas.microsoft.com/office/drawing/2014/main" id="{79D134C8-EFE5-3743-B276-82C5FEEDEBB9}"/>
                </a:ext>
              </a:extLst>
            </p:cNvPr>
            <p:cNvSpPr>
              <a:spLocks/>
            </p:cNvSpPr>
            <p:nvPr/>
          </p:nvSpPr>
          <p:spPr bwMode="auto">
            <a:xfrm>
              <a:off x="6926263" y="3597275"/>
              <a:ext cx="57150" cy="49213"/>
            </a:xfrm>
            <a:custGeom>
              <a:avLst/>
              <a:gdLst>
                <a:gd name="T0" fmla="*/ 0 w 36"/>
                <a:gd name="T1" fmla="*/ 10 h 31"/>
                <a:gd name="T2" fmla="*/ 5 w 36"/>
                <a:gd name="T3" fmla="*/ 16 h 31"/>
                <a:gd name="T4" fmla="*/ 10 w 36"/>
                <a:gd name="T5" fmla="*/ 10 h 31"/>
                <a:gd name="T6" fmla="*/ 32 w 36"/>
                <a:gd name="T7" fmla="*/ 31 h 31"/>
                <a:gd name="T8" fmla="*/ 36 w 36"/>
                <a:gd name="T9" fmla="*/ 26 h 31"/>
                <a:gd name="T10" fmla="*/ 10 w 36"/>
                <a:gd name="T11" fmla="*/ 0 h 31"/>
                <a:gd name="T12" fmla="*/ 0 w 36"/>
                <a:gd name="T13" fmla="*/ 10 h 31"/>
                <a:gd name="T14" fmla="*/ 0 w 36"/>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1">
                  <a:moveTo>
                    <a:pt x="0" y="10"/>
                  </a:moveTo>
                  <a:lnTo>
                    <a:pt x="5" y="16"/>
                  </a:lnTo>
                  <a:lnTo>
                    <a:pt x="10" y="10"/>
                  </a:lnTo>
                  <a:lnTo>
                    <a:pt x="32" y="31"/>
                  </a:lnTo>
                  <a:lnTo>
                    <a:pt x="36" y="26"/>
                  </a:lnTo>
                  <a:lnTo>
                    <a:pt x="10" y="0"/>
                  </a:lnTo>
                  <a:lnTo>
                    <a:pt x="0" y="10"/>
                  </a:lnTo>
                  <a:lnTo>
                    <a:pt x="0" y="10"/>
                  </a:lnTo>
                  <a:close/>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46" name="Freeform 98">
              <a:extLst>
                <a:ext uri="{FF2B5EF4-FFF2-40B4-BE49-F238E27FC236}">
                  <a16:creationId xmlns:a16="http://schemas.microsoft.com/office/drawing/2014/main" id="{A41BDC18-48C1-1549-989E-23830E243CD1}"/>
                </a:ext>
              </a:extLst>
            </p:cNvPr>
            <p:cNvSpPr>
              <a:spLocks/>
            </p:cNvSpPr>
            <p:nvPr/>
          </p:nvSpPr>
          <p:spPr bwMode="auto">
            <a:xfrm>
              <a:off x="6986588" y="3648075"/>
              <a:ext cx="17463" cy="17463"/>
            </a:xfrm>
            <a:custGeom>
              <a:avLst/>
              <a:gdLst>
                <a:gd name="T0" fmla="*/ 0 w 11"/>
                <a:gd name="T1" fmla="*/ 6 h 11"/>
                <a:gd name="T2" fmla="*/ 5 w 11"/>
                <a:gd name="T3" fmla="*/ 0 h 11"/>
                <a:gd name="T4" fmla="*/ 11 w 11"/>
                <a:gd name="T5" fmla="*/ 6 h 11"/>
                <a:gd name="T6" fmla="*/ 5 w 11"/>
                <a:gd name="T7" fmla="*/ 11 h 11"/>
                <a:gd name="T8" fmla="*/ 0 w 11"/>
                <a:gd name="T9" fmla="*/ 6 h 11"/>
                <a:gd name="T10" fmla="*/ 0 w 11"/>
                <a:gd name="T11" fmla="*/ 6 h 11"/>
              </a:gdLst>
              <a:ahLst/>
              <a:cxnLst>
                <a:cxn ang="0">
                  <a:pos x="T0" y="T1"/>
                </a:cxn>
                <a:cxn ang="0">
                  <a:pos x="T2" y="T3"/>
                </a:cxn>
                <a:cxn ang="0">
                  <a:pos x="T4" y="T5"/>
                </a:cxn>
                <a:cxn ang="0">
                  <a:pos x="T6" y="T7"/>
                </a:cxn>
                <a:cxn ang="0">
                  <a:pos x="T8" y="T9"/>
                </a:cxn>
                <a:cxn ang="0">
                  <a:pos x="T10" y="T11"/>
                </a:cxn>
              </a:cxnLst>
              <a:rect l="0" t="0" r="r" b="b"/>
              <a:pathLst>
                <a:path w="11" h="11">
                  <a:moveTo>
                    <a:pt x="0" y="6"/>
                  </a:moveTo>
                  <a:lnTo>
                    <a:pt x="5" y="0"/>
                  </a:lnTo>
                  <a:lnTo>
                    <a:pt x="11" y="6"/>
                  </a:lnTo>
                  <a:lnTo>
                    <a:pt x="5" y="11"/>
                  </a:lnTo>
                  <a:lnTo>
                    <a:pt x="0" y="6"/>
                  </a:lnTo>
                  <a:lnTo>
                    <a:pt x="0" y="6"/>
                  </a:lnTo>
                  <a:close/>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47" name="Freeform 99">
              <a:extLst>
                <a:ext uri="{FF2B5EF4-FFF2-40B4-BE49-F238E27FC236}">
                  <a16:creationId xmlns:a16="http://schemas.microsoft.com/office/drawing/2014/main" id="{79B283DA-5F11-EE49-B4DE-BE82EC2E8358}"/>
                </a:ext>
              </a:extLst>
            </p:cNvPr>
            <p:cNvSpPr>
              <a:spLocks/>
            </p:cNvSpPr>
            <p:nvPr/>
          </p:nvSpPr>
          <p:spPr bwMode="auto">
            <a:xfrm>
              <a:off x="6699250" y="3617913"/>
              <a:ext cx="11113" cy="12700"/>
            </a:xfrm>
            <a:custGeom>
              <a:avLst/>
              <a:gdLst>
                <a:gd name="T0" fmla="*/ 0 w 7"/>
                <a:gd name="T1" fmla="*/ 0 h 8"/>
                <a:gd name="T2" fmla="*/ 7 w 7"/>
                <a:gd name="T3" fmla="*/ 0 h 8"/>
                <a:gd name="T4" fmla="*/ 7 w 7"/>
                <a:gd name="T5" fmla="*/ 8 h 8"/>
                <a:gd name="T6" fmla="*/ 0 w 7"/>
                <a:gd name="T7" fmla="*/ 8 h 8"/>
                <a:gd name="T8" fmla="*/ 0 w 7"/>
                <a:gd name="T9" fmla="*/ 0 h 8"/>
                <a:gd name="T10" fmla="*/ 0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0" y="0"/>
                  </a:moveTo>
                  <a:lnTo>
                    <a:pt x="7" y="0"/>
                  </a:lnTo>
                  <a:lnTo>
                    <a:pt x="7" y="8"/>
                  </a:lnTo>
                  <a:lnTo>
                    <a:pt x="0" y="8"/>
                  </a:lnTo>
                  <a:lnTo>
                    <a:pt x="0" y="0"/>
                  </a:lnTo>
                  <a:lnTo>
                    <a:pt x="0" y="0"/>
                  </a:lnTo>
                  <a:close/>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48" name="Freeform 100">
              <a:extLst>
                <a:ext uri="{FF2B5EF4-FFF2-40B4-BE49-F238E27FC236}">
                  <a16:creationId xmlns:a16="http://schemas.microsoft.com/office/drawing/2014/main" id="{19FF0AD9-504E-B140-85D5-8D05163BEDBE}"/>
                </a:ext>
              </a:extLst>
            </p:cNvPr>
            <p:cNvSpPr>
              <a:spLocks/>
            </p:cNvSpPr>
            <p:nvPr/>
          </p:nvSpPr>
          <p:spPr bwMode="auto">
            <a:xfrm>
              <a:off x="6699250" y="3689350"/>
              <a:ext cx="11113" cy="14288"/>
            </a:xfrm>
            <a:custGeom>
              <a:avLst/>
              <a:gdLst>
                <a:gd name="T0" fmla="*/ 0 w 7"/>
                <a:gd name="T1" fmla="*/ 0 h 9"/>
                <a:gd name="T2" fmla="*/ 7 w 7"/>
                <a:gd name="T3" fmla="*/ 0 h 9"/>
                <a:gd name="T4" fmla="*/ 7 w 7"/>
                <a:gd name="T5" fmla="*/ 9 h 9"/>
                <a:gd name="T6" fmla="*/ 0 w 7"/>
                <a:gd name="T7" fmla="*/ 9 h 9"/>
                <a:gd name="T8" fmla="*/ 0 w 7"/>
                <a:gd name="T9" fmla="*/ 0 h 9"/>
                <a:gd name="T10" fmla="*/ 0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0" y="0"/>
                  </a:moveTo>
                  <a:lnTo>
                    <a:pt x="7" y="0"/>
                  </a:lnTo>
                  <a:lnTo>
                    <a:pt x="7" y="9"/>
                  </a:lnTo>
                  <a:lnTo>
                    <a:pt x="0" y="9"/>
                  </a:lnTo>
                  <a:lnTo>
                    <a:pt x="0" y="0"/>
                  </a:lnTo>
                  <a:lnTo>
                    <a:pt x="0" y="0"/>
                  </a:lnTo>
                  <a:close/>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49" name="Freeform 101">
              <a:extLst>
                <a:ext uri="{FF2B5EF4-FFF2-40B4-BE49-F238E27FC236}">
                  <a16:creationId xmlns:a16="http://schemas.microsoft.com/office/drawing/2014/main" id="{B8C218A5-A485-5A40-A5D8-35504D36EBE9}"/>
                </a:ext>
              </a:extLst>
            </p:cNvPr>
            <p:cNvSpPr>
              <a:spLocks/>
            </p:cNvSpPr>
            <p:nvPr/>
          </p:nvSpPr>
          <p:spPr bwMode="auto">
            <a:xfrm>
              <a:off x="6796088" y="3643313"/>
              <a:ext cx="12700" cy="12700"/>
            </a:xfrm>
            <a:custGeom>
              <a:avLst/>
              <a:gdLst>
                <a:gd name="T0" fmla="*/ 0 w 8"/>
                <a:gd name="T1" fmla="*/ 0 h 8"/>
                <a:gd name="T2" fmla="*/ 8 w 8"/>
                <a:gd name="T3" fmla="*/ 0 h 8"/>
                <a:gd name="T4" fmla="*/ 8 w 8"/>
                <a:gd name="T5" fmla="*/ 8 h 8"/>
                <a:gd name="T6" fmla="*/ 0 w 8"/>
                <a:gd name="T7" fmla="*/ 8 h 8"/>
                <a:gd name="T8" fmla="*/ 0 w 8"/>
                <a:gd name="T9" fmla="*/ 0 h 8"/>
                <a:gd name="T10" fmla="*/ 0 w 8"/>
                <a:gd name="T11" fmla="*/ 0 h 8"/>
              </a:gdLst>
              <a:ahLst/>
              <a:cxnLst>
                <a:cxn ang="0">
                  <a:pos x="T0" y="T1"/>
                </a:cxn>
                <a:cxn ang="0">
                  <a:pos x="T2" y="T3"/>
                </a:cxn>
                <a:cxn ang="0">
                  <a:pos x="T4" y="T5"/>
                </a:cxn>
                <a:cxn ang="0">
                  <a:pos x="T6" y="T7"/>
                </a:cxn>
                <a:cxn ang="0">
                  <a:pos x="T8" y="T9"/>
                </a:cxn>
                <a:cxn ang="0">
                  <a:pos x="T10" y="T11"/>
                </a:cxn>
              </a:cxnLst>
              <a:rect l="0" t="0" r="r" b="b"/>
              <a:pathLst>
                <a:path w="8" h="8">
                  <a:moveTo>
                    <a:pt x="0" y="0"/>
                  </a:moveTo>
                  <a:lnTo>
                    <a:pt x="8" y="0"/>
                  </a:lnTo>
                  <a:lnTo>
                    <a:pt x="8" y="8"/>
                  </a:lnTo>
                  <a:lnTo>
                    <a:pt x="0" y="8"/>
                  </a:lnTo>
                  <a:lnTo>
                    <a:pt x="0" y="0"/>
                  </a:lnTo>
                  <a:lnTo>
                    <a:pt x="0" y="0"/>
                  </a:lnTo>
                  <a:close/>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50" name="Freeform 102">
              <a:extLst>
                <a:ext uri="{FF2B5EF4-FFF2-40B4-BE49-F238E27FC236}">
                  <a16:creationId xmlns:a16="http://schemas.microsoft.com/office/drawing/2014/main" id="{5048D3FE-5036-8049-9819-B778069EF2CA}"/>
                </a:ext>
              </a:extLst>
            </p:cNvPr>
            <p:cNvSpPr>
              <a:spLocks/>
            </p:cNvSpPr>
            <p:nvPr/>
          </p:nvSpPr>
          <p:spPr bwMode="auto">
            <a:xfrm>
              <a:off x="6967538" y="3535363"/>
              <a:ext cx="12700" cy="12700"/>
            </a:xfrm>
            <a:custGeom>
              <a:avLst/>
              <a:gdLst>
                <a:gd name="T0" fmla="*/ 0 w 8"/>
                <a:gd name="T1" fmla="*/ 0 h 8"/>
                <a:gd name="T2" fmla="*/ 8 w 8"/>
                <a:gd name="T3" fmla="*/ 0 h 8"/>
                <a:gd name="T4" fmla="*/ 8 w 8"/>
                <a:gd name="T5" fmla="*/ 8 h 8"/>
                <a:gd name="T6" fmla="*/ 0 w 8"/>
                <a:gd name="T7" fmla="*/ 8 h 8"/>
                <a:gd name="T8" fmla="*/ 0 w 8"/>
                <a:gd name="T9" fmla="*/ 0 h 8"/>
                <a:gd name="T10" fmla="*/ 0 w 8"/>
                <a:gd name="T11" fmla="*/ 0 h 8"/>
              </a:gdLst>
              <a:ahLst/>
              <a:cxnLst>
                <a:cxn ang="0">
                  <a:pos x="T0" y="T1"/>
                </a:cxn>
                <a:cxn ang="0">
                  <a:pos x="T2" y="T3"/>
                </a:cxn>
                <a:cxn ang="0">
                  <a:pos x="T4" y="T5"/>
                </a:cxn>
                <a:cxn ang="0">
                  <a:pos x="T6" y="T7"/>
                </a:cxn>
                <a:cxn ang="0">
                  <a:pos x="T8" y="T9"/>
                </a:cxn>
                <a:cxn ang="0">
                  <a:pos x="T10" y="T11"/>
                </a:cxn>
              </a:cxnLst>
              <a:rect l="0" t="0" r="r" b="b"/>
              <a:pathLst>
                <a:path w="8" h="8">
                  <a:moveTo>
                    <a:pt x="0" y="0"/>
                  </a:moveTo>
                  <a:lnTo>
                    <a:pt x="8" y="0"/>
                  </a:lnTo>
                  <a:lnTo>
                    <a:pt x="8" y="8"/>
                  </a:lnTo>
                  <a:lnTo>
                    <a:pt x="0" y="8"/>
                  </a:lnTo>
                  <a:lnTo>
                    <a:pt x="0" y="0"/>
                  </a:lnTo>
                  <a:lnTo>
                    <a:pt x="0" y="0"/>
                  </a:lnTo>
                  <a:close/>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51" name="Freeform 103">
              <a:extLst>
                <a:ext uri="{FF2B5EF4-FFF2-40B4-BE49-F238E27FC236}">
                  <a16:creationId xmlns:a16="http://schemas.microsoft.com/office/drawing/2014/main" id="{3D845C40-D684-394A-9C15-DBBA014AE010}"/>
                </a:ext>
              </a:extLst>
            </p:cNvPr>
            <p:cNvSpPr>
              <a:spLocks/>
            </p:cNvSpPr>
            <p:nvPr/>
          </p:nvSpPr>
          <p:spPr bwMode="auto">
            <a:xfrm>
              <a:off x="6981825" y="3432175"/>
              <a:ext cx="11113" cy="12700"/>
            </a:xfrm>
            <a:custGeom>
              <a:avLst/>
              <a:gdLst>
                <a:gd name="T0" fmla="*/ 0 w 7"/>
                <a:gd name="T1" fmla="*/ 0 h 8"/>
                <a:gd name="T2" fmla="*/ 7 w 7"/>
                <a:gd name="T3" fmla="*/ 0 h 8"/>
                <a:gd name="T4" fmla="*/ 7 w 7"/>
                <a:gd name="T5" fmla="*/ 8 h 8"/>
                <a:gd name="T6" fmla="*/ 0 w 7"/>
                <a:gd name="T7" fmla="*/ 8 h 8"/>
                <a:gd name="T8" fmla="*/ 0 w 7"/>
                <a:gd name="T9" fmla="*/ 0 h 8"/>
                <a:gd name="T10" fmla="*/ 0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0" y="0"/>
                  </a:moveTo>
                  <a:lnTo>
                    <a:pt x="7" y="0"/>
                  </a:lnTo>
                  <a:lnTo>
                    <a:pt x="7" y="8"/>
                  </a:lnTo>
                  <a:lnTo>
                    <a:pt x="0" y="8"/>
                  </a:lnTo>
                  <a:lnTo>
                    <a:pt x="0" y="0"/>
                  </a:lnTo>
                  <a:lnTo>
                    <a:pt x="0" y="0"/>
                  </a:lnTo>
                  <a:close/>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52" name="Freeform 104">
              <a:extLst>
                <a:ext uri="{FF2B5EF4-FFF2-40B4-BE49-F238E27FC236}">
                  <a16:creationId xmlns:a16="http://schemas.microsoft.com/office/drawing/2014/main" id="{9EE624C1-8132-1F46-81A5-3F650795314F}"/>
                </a:ext>
              </a:extLst>
            </p:cNvPr>
            <p:cNvSpPr>
              <a:spLocks/>
            </p:cNvSpPr>
            <p:nvPr/>
          </p:nvSpPr>
          <p:spPr bwMode="auto">
            <a:xfrm>
              <a:off x="7021513" y="3486150"/>
              <a:ext cx="11113" cy="12700"/>
            </a:xfrm>
            <a:custGeom>
              <a:avLst/>
              <a:gdLst>
                <a:gd name="T0" fmla="*/ 0 w 7"/>
                <a:gd name="T1" fmla="*/ 0 h 8"/>
                <a:gd name="T2" fmla="*/ 7 w 7"/>
                <a:gd name="T3" fmla="*/ 0 h 8"/>
                <a:gd name="T4" fmla="*/ 7 w 7"/>
                <a:gd name="T5" fmla="*/ 8 h 8"/>
                <a:gd name="T6" fmla="*/ 0 w 7"/>
                <a:gd name="T7" fmla="*/ 8 h 8"/>
                <a:gd name="T8" fmla="*/ 0 w 7"/>
                <a:gd name="T9" fmla="*/ 0 h 8"/>
                <a:gd name="T10" fmla="*/ 0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0" y="0"/>
                  </a:moveTo>
                  <a:lnTo>
                    <a:pt x="7" y="0"/>
                  </a:lnTo>
                  <a:lnTo>
                    <a:pt x="7" y="8"/>
                  </a:lnTo>
                  <a:lnTo>
                    <a:pt x="0" y="8"/>
                  </a:lnTo>
                  <a:lnTo>
                    <a:pt x="0" y="0"/>
                  </a:lnTo>
                  <a:lnTo>
                    <a:pt x="0" y="0"/>
                  </a:lnTo>
                  <a:close/>
                </a:path>
              </a:pathLst>
            </a:custGeom>
            <a:solidFill>
              <a:srgbClr val="26CAD3"/>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sp>
        <p:nvSpPr>
          <p:cNvPr id="151" name="Slide Number Placeholder 2">
            <a:extLst>
              <a:ext uri="{FF2B5EF4-FFF2-40B4-BE49-F238E27FC236}">
                <a16:creationId xmlns:a16="http://schemas.microsoft.com/office/drawing/2014/main" id="{A1CB86C7-8334-0543-9367-D2C2313CEF71}"/>
              </a:ext>
            </a:extLst>
          </p:cNvPr>
          <p:cNvSpPr>
            <a:spLocks noGrp="1"/>
          </p:cNvSpPr>
          <p:nvPr>
            <p:ph type="sldNum" sz="quarter" idx="10"/>
          </p:nvPr>
        </p:nvSpPr>
        <p:spPr>
          <a:xfrm>
            <a:off x="6858000" y="4826480"/>
            <a:ext cx="2057400" cy="137160"/>
          </a:xfrm>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8630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56">
            <a:extLst>
              <a:ext uri="{FF2B5EF4-FFF2-40B4-BE49-F238E27FC236}">
                <a16:creationId xmlns:a16="http://schemas.microsoft.com/office/drawing/2014/main" id="{90926AAA-B541-EF43-8954-005806D57174}"/>
              </a:ext>
            </a:extLst>
          </p:cNvPr>
          <p:cNvSpPr txBox="1">
            <a:spLocks noGrp="1"/>
          </p:cNvSpPr>
          <p:nvPr/>
        </p:nvSpPr>
        <p:spPr>
          <a:xfrm>
            <a:off x="2215417" y="1124872"/>
            <a:ext cx="6138448" cy="1440779"/>
          </a:xfrm>
          <a:prstGeom prst="rect">
            <a:avLst/>
          </a:prstGeom>
        </p:spPr>
        <p:txBody>
          <a:bodyPr vert="horz" wrap="square" lIns="0" tIns="9525"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2400" b="1" i="1" u="none" strike="noStrike" kern="1200" cap="none" spc="0" normalizeH="0" baseline="0" noProof="0" dirty="0">
                <a:ln>
                  <a:noFill/>
                </a:ln>
                <a:solidFill>
                  <a:srgbClr val="7030A0"/>
                </a:solidFill>
                <a:effectLst/>
                <a:uLnTx/>
                <a:uFillTx/>
                <a:latin typeface="Calibri" panose="020F0502020204030204"/>
                <a:ea typeface="+mn-ea"/>
                <a:cs typeface="Verdana"/>
              </a:rPr>
              <a:t>14.10 is Faster!</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Verdana"/>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Verdana"/>
                <a:ea typeface="+mn-ea"/>
                <a:cs typeface="Verdana"/>
              </a:rPr>
              <a:t>Significant performance improvements in SDS, RSS and HDR secondary updates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Verdana"/>
              <a:ea typeface="+mn-ea"/>
              <a:cs typeface="Verdana"/>
            </a:endParaRPr>
          </a:p>
        </p:txBody>
      </p:sp>
      <p:grpSp>
        <p:nvGrpSpPr>
          <p:cNvPr id="61" name="Group 60">
            <a:extLst>
              <a:ext uri="{FF2B5EF4-FFF2-40B4-BE49-F238E27FC236}">
                <a16:creationId xmlns:a16="http://schemas.microsoft.com/office/drawing/2014/main" id="{A03DEADD-0006-1C41-BEA6-5291A414F2C2}"/>
              </a:ext>
            </a:extLst>
          </p:cNvPr>
          <p:cNvGrpSpPr>
            <a:grpSpLocks noChangeAspect="1"/>
          </p:cNvGrpSpPr>
          <p:nvPr/>
        </p:nvGrpSpPr>
        <p:grpSpPr>
          <a:xfrm>
            <a:off x="359532" y="1546969"/>
            <a:ext cx="1065231" cy="1321508"/>
            <a:chOff x="6264275" y="4581526"/>
            <a:chExt cx="531813" cy="541337"/>
          </a:xfrm>
        </p:grpSpPr>
        <p:sp>
          <p:nvSpPr>
            <p:cNvPr id="62" name="Freeform 126">
              <a:extLst>
                <a:ext uri="{FF2B5EF4-FFF2-40B4-BE49-F238E27FC236}">
                  <a16:creationId xmlns:a16="http://schemas.microsoft.com/office/drawing/2014/main" id="{A6D4C089-B4F3-104D-84EB-DB1CDA33CE01}"/>
                </a:ext>
              </a:extLst>
            </p:cNvPr>
            <p:cNvSpPr>
              <a:spLocks noEditPoints="1"/>
            </p:cNvSpPr>
            <p:nvPr/>
          </p:nvSpPr>
          <p:spPr bwMode="auto">
            <a:xfrm>
              <a:off x="6299200" y="4735513"/>
              <a:ext cx="496888" cy="387350"/>
            </a:xfrm>
            <a:custGeom>
              <a:avLst/>
              <a:gdLst>
                <a:gd name="T0" fmla="*/ 239 w 505"/>
                <a:gd name="T1" fmla="*/ 376 h 394"/>
                <a:gd name="T2" fmla="*/ 124 w 505"/>
                <a:gd name="T3" fmla="*/ 261 h 394"/>
                <a:gd name="T4" fmla="*/ 239 w 505"/>
                <a:gd name="T5" fmla="*/ 145 h 394"/>
                <a:gd name="T6" fmla="*/ 354 w 505"/>
                <a:gd name="T7" fmla="*/ 261 h 394"/>
                <a:gd name="T8" fmla="*/ 239 w 505"/>
                <a:gd name="T9" fmla="*/ 376 h 394"/>
                <a:gd name="T10" fmla="*/ 460 w 505"/>
                <a:gd name="T11" fmla="*/ 0 h 394"/>
                <a:gd name="T12" fmla="*/ 443 w 505"/>
                <a:gd name="T13" fmla="*/ 7 h 394"/>
                <a:gd name="T14" fmla="*/ 457 w 505"/>
                <a:gd name="T15" fmla="*/ 39 h 394"/>
                <a:gd name="T16" fmla="*/ 398 w 505"/>
                <a:gd name="T17" fmla="*/ 39 h 394"/>
                <a:gd name="T18" fmla="*/ 398 w 505"/>
                <a:gd name="T19" fmla="*/ 57 h 394"/>
                <a:gd name="T20" fmla="*/ 464 w 505"/>
                <a:gd name="T21" fmla="*/ 57 h 394"/>
                <a:gd name="T22" fmla="*/ 486 w 505"/>
                <a:gd name="T23" fmla="*/ 110 h 394"/>
                <a:gd name="T24" fmla="*/ 464 w 505"/>
                <a:gd name="T25" fmla="*/ 163 h 394"/>
                <a:gd name="T26" fmla="*/ 329 w 505"/>
                <a:gd name="T27" fmla="*/ 163 h 394"/>
                <a:gd name="T28" fmla="*/ 239 w 505"/>
                <a:gd name="T29" fmla="*/ 128 h 394"/>
                <a:gd name="T30" fmla="*/ 149 w 505"/>
                <a:gd name="T31" fmla="*/ 163 h 394"/>
                <a:gd name="T32" fmla="*/ 0 w 505"/>
                <a:gd name="T33" fmla="*/ 163 h 394"/>
                <a:gd name="T34" fmla="*/ 0 w 505"/>
                <a:gd name="T35" fmla="*/ 181 h 394"/>
                <a:gd name="T36" fmla="*/ 133 w 505"/>
                <a:gd name="T37" fmla="*/ 181 h 394"/>
                <a:gd name="T38" fmla="*/ 106 w 505"/>
                <a:gd name="T39" fmla="*/ 261 h 394"/>
                <a:gd name="T40" fmla="*/ 239 w 505"/>
                <a:gd name="T41" fmla="*/ 394 h 394"/>
                <a:gd name="T42" fmla="*/ 372 w 505"/>
                <a:gd name="T43" fmla="*/ 261 h 394"/>
                <a:gd name="T44" fmla="*/ 345 w 505"/>
                <a:gd name="T45" fmla="*/ 181 h 394"/>
                <a:gd name="T46" fmla="*/ 457 w 505"/>
                <a:gd name="T47" fmla="*/ 181 h 394"/>
                <a:gd name="T48" fmla="*/ 443 w 505"/>
                <a:gd name="T49" fmla="*/ 213 h 394"/>
                <a:gd name="T50" fmla="*/ 460 w 505"/>
                <a:gd name="T51" fmla="*/ 220 h 394"/>
                <a:gd name="T52" fmla="*/ 505 w 505"/>
                <a:gd name="T53" fmla="*/ 110 h 394"/>
                <a:gd name="T54" fmla="*/ 460 w 505"/>
                <a:gd name="T5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394">
                  <a:moveTo>
                    <a:pt x="239" y="376"/>
                  </a:moveTo>
                  <a:cubicBezTo>
                    <a:pt x="175" y="376"/>
                    <a:pt x="124" y="324"/>
                    <a:pt x="124" y="261"/>
                  </a:cubicBezTo>
                  <a:cubicBezTo>
                    <a:pt x="124" y="197"/>
                    <a:pt x="175" y="145"/>
                    <a:pt x="239" y="145"/>
                  </a:cubicBezTo>
                  <a:cubicBezTo>
                    <a:pt x="302" y="145"/>
                    <a:pt x="354" y="197"/>
                    <a:pt x="354" y="261"/>
                  </a:cubicBezTo>
                  <a:cubicBezTo>
                    <a:pt x="354" y="324"/>
                    <a:pt x="302" y="376"/>
                    <a:pt x="239" y="376"/>
                  </a:cubicBezTo>
                  <a:close/>
                  <a:moveTo>
                    <a:pt x="460" y="0"/>
                  </a:moveTo>
                  <a:cubicBezTo>
                    <a:pt x="443" y="7"/>
                    <a:pt x="443" y="7"/>
                    <a:pt x="443" y="7"/>
                  </a:cubicBezTo>
                  <a:cubicBezTo>
                    <a:pt x="457" y="39"/>
                    <a:pt x="457" y="39"/>
                    <a:pt x="457" y="39"/>
                  </a:cubicBezTo>
                  <a:cubicBezTo>
                    <a:pt x="398" y="39"/>
                    <a:pt x="398" y="39"/>
                    <a:pt x="398" y="39"/>
                  </a:cubicBezTo>
                  <a:cubicBezTo>
                    <a:pt x="398" y="57"/>
                    <a:pt x="398" y="57"/>
                    <a:pt x="398" y="57"/>
                  </a:cubicBezTo>
                  <a:cubicBezTo>
                    <a:pt x="464" y="57"/>
                    <a:pt x="464" y="57"/>
                    <a:pt x="464" y="57"/>
                  </a:cubicBezTo>
                  <a:cubicBezTo>
                    <a:pt x="486" y="110"/>
                    <a:pt x="486" y="110"/>
                    <a:pt x="486" y="110"/>
                  </a:cubicBezTo>
                  <a:cubicBezTo>
                    <a:pt x="464" y="163"/>
                    <a:pt x="464" y="163"/>
                    <a:pt x="464" y="163"/>
                  </a:cubicBezTo>
                  <a:cubicBezTo>
                    <a:pt x="329" y="163"/>
                    <a:pt x="329" y="163"/>
                    <a:pt x="329" y="163"/>
                  </a:cubicBezTo>
                  <a:cubicBezTo>
                    <a:pt x="305" y="141"/>
                    <a:pt x="274" y="128"/>
                    <a:pt x="239" y="128"/>
                  </a:cubicBezTo>
                  <a:cubicBezTo>
                    <a:pt x="204" y="128"/>
                    <a:pt x="172" y="141"/>
                    <a:pt x="149" y="163"/>
                  </a:cubicBezTo>
                  <a:cubicBezTo>
                    <a:pt x="0" y="163"/>
                    <a:pt x="0" y="163"/>
                    <a:pt x="0" y="163"/>
                  </a:cubicBezTo>
                  <a:cubicBezTo>
                    <a:pt x="0" y="181"/>
                    <a:pt x="0" y="181"/>
                    <a:pt x="0" y="181"/>
                  </a:cubicBezTo>
                  <a:cubicBezTo>
                    <a:pt x="133" y="181"/>
                    <a:pt x="133" y="181"/>
                    <a:pt x="133" y="181"/>
                  </a:cubicBezTo>
                  <a:cubicBezTo>
                    <a:pt x="116" y="203"/>
                    <a:pt x="106" y="231"/>
                    <a:pt x="106" y="261"/>
                  </a:cubicBezTo>
                  <a:cubicBezTo>
                    <a:pt x="106" y="334"/>
                    <a:pt x="165" y="394"/>
                    <a:pt x="239" y="394"/>
                  </a:cubicBezTo>
                  <a:cubicBezTo>
                    <a:pt x="312" y="394"/>
                    <a:pt x="372" y="334"/>
                    <a:pt x="372" y="261"/>
                  </a:cubicBezTo>
                  <a:cubicBezTo>
                    <a:pt x="372" y="231"/>
                    <a:pt x="362" y="203"/>
                    <a:pt x="345" y="181"/>
                  </a:cubicBezTo>
                  <a:cubicBezTo>
                    <a:pt x="457" y="181"/>
                    <a:pt x="457" y="181"/>
                    <a:pt x="457" y="181"/>
                  </a:cubicBezTo>
                  <a:cubicBezTo>
                    <a:pt x="443" y="213"/>
                    <a:pt x="443" y="213"/>
                    <a:pt x="443" y="213"/>
                  </a:cubicBezTo>
                  <a:cubicBezTo>
                    <a:pt x="460" y="220"/>
                    <a:pt x="460" y="220"/>
                    <a:pt x="460" y="220"/>
                  </a:cubicBezTo>
                  <a:cubicBezTo>
                    <a:pt x="505" y="110"/>
                    <a:pt x="505" y="110"/>
                    <a:pt x="505" y="110"/>
                  </a:cubicBezTo>
                  <a:cubicBezTo>
                    <a:pt x="460" y="0"/>
                    <a:pt x="460" y="0"/>
                    <a:pt x="460" y="0"/>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3" name="Freeform 127">
              <a:extLst>
                <a:ext uri="{FF2B5EF4-FFF2-40B4-BE49-F238E27FC236}">
                  <a16:creationId xmlns:a16="http://schemas.microsoft.com/office/drawing/2014/main" id="{693FE032-071C-FA47-B976-22E448E90187}"/>
                </a:ext>
              </a:extLst>
            </p:cNvPr>
            <p:cNvSpPr>
              <a:spLocks noEditPoints="1"/>
            </p:cNvSpPr>
            <p:nvPr/>
          </p:nvSpPr>
          <p:spPr bwMode="auto">
            <a:xfrm>
              <a:off x="6291263" y="4633913"/>
              <a:ext cx="390525" cy="227013"/>
            </a:xfrm>
            <a:custGeom>
              <a:avLst/>
              <a:gdLst>
                <a:gd name="T0" fmla="*/ 17 w 398"/>
                <a:gd name="T1" fmla="*/ 198 h 231"/>
                <a:gd name="T2" fmla="*/ 181 w 398"/>
                <a:gd name="T3" fmla="*/ 88 h 231"/>
                <a:gd name="T4" fmla="*/ 284 w 398"/>
                <a:gd name="T5" fmla="*/ 36 h 231"/>
                <a:gd name="T6" fmla="*/ 337 w 398"/>
                <a:gd name="T7" fmla="*/ 84 h 231"/>
                <a:gd name="T8" fmla="*/ 372 w 398"/>
                <a:gd name="T9" fmla="*/ 133 h 231"/>
                <a:gd name="T10" fmla="*/ 372 w 398"/>
                <a:gd name="T11" fmla="*/ 151 h 231"/>
                <a:gd name="T12" fmla="*/ 316 w 398"/>
                <a:gd name="T13" fmla="*/ 88 h 231"/>
                <a:gd name="T14" fmla="*/ 36 w 398"/>
                <a:gd name="T15" fmla="*/ 212 h 231"/>
                <a:gd name="T16" fmla="*/ 17 w 398"/>
                <a:gd name="T17" fmla="*/ 201 h 231"/>
                <a:gd name="T18" fmla="*/ 175 w 398"/>
                <a:gd name="T19" fmla="*/ 54 h 231"/>
                <a:gd name="T20" fmla="*/ 159 w 398"/>
                <a:gd name="T21" fmla="*/ 43 h 231"/>
                <a:gd name="T22" fmla="*/ 238 w 398"/>
                <a:gd name="T23" fmla="*/ 18 h 231"/>
                <a:gd name="T24" fmla="*/ 219 w 398"/>
                <a:gd name="T25" fmla="*/ 47 h 231"/>
                <a:gd name="T26" fmla="*/ 267 w 398"/>
                <a:gd name="T27" fmla="*/ 196 h 231"/>
                <a:gd name="T28" fmla="*/ 187 w 398"/>
                <a:gd name="T29" fmla="*/ 204 h 231"/>
                <a:gd name="T30" fmla="*/ 186 w 398"/>
                <a:gd name="T31" fmla="*/ 184 h 231"/>
                <a:gd name="T32" fmla="*/ 216 w 398"/>
                <a:gd name="T33" fmla="*/ 134 h 231"/>
                <a:gd name="T34" fmla="*/ 274 w 398"/>
                <a:gd name="T35" fmla="*/ 171 h 231"/>
                <a:gd name="T36" fmla="*/ 44 w 398"/>
                <a:gd name="T37" fmla="*/ 227 h 231"/>
                <a:gd name="T38" fmla="*/ 220 w 398"/>
                <a:gd name="T39" fmla="*/ 162 h 231"/>
                <a:gd name="T40" fmla="*/ 159 w 398"/>
                <a:gd name="T41" fmla="*/ 194 h 231"/>
                <a:gd name="T42" fmla="*/ 203 w 398"/>
                <a:gd name="T43" fmla="*/ 221 h 231"/>
                <a:gd name="T44" fmla="*/ 293 w 398"/>
                <a:gd name="T45" fmla="*/ 167 h 231"/>
                <a:gd name="T46" fmla="*/ 303 w 398"/>
                <a:gd name="T47" fmla="*/ 108 h 231"/>
                <a:gd name="T48" fmla="*/ 372 w 398"/>
                <a:gd name="T49" fmla="*/ 169 h 231"/>
                <a:gd name="T50" fmla="*/ 372 w 398"/>
                <a:gd name="T51" fmla="*/ 116 h 231"/>
                <a:gd name="T52" fmla="*/ 354 w 398"/>
                <a:gd name="T53" fmla="*/ 76 h 231"/>
                <a:gd name="T54" fmla="*/ 284 w 398"/>
                <a:gd name="T55" fmla="*/ 18 h 231"/>
                <a:gd name="T56" fmla="*/ 240 w 398"/>
                <a:gd name="T57" fmla="*/ 0 h 231"/>
                <a:gd name="T58" fmla="*/ 141 w 398"/>
                <a:gd name="T59" fmla="*/ 43 h 231"/>
                <a:gd name="T60" fmla="*/ 175 w 398"/>
                <a:gd name="T61" fmla="*/ 71 h 231"/>
                <a:gd name="T62" fmla="*/ 14 w 398"/>
                <a:gd name="T63" fmla="*/ 173 h 231"/>
                <a:gd name="T64" fmla="*/ 0 w 398"/>
                <a:gd name="T65" fmla="*/ 201 h 231"/>
                <a:gd name="T66" fmla="*/ 44 w 398"/>
                <a:gd name="T67" fmla="*/ 2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231">
                  <a:moveTo>
                    <a:pt x="17" y="201"/>
                  </a:moveTo>
                  <a:cubicBezTo>
                    <a:pt x="17" y="198"/>
                    <a:pt x="17" y="198"/>
                    <a:pt x="17" y="198"/>
                  </a:cubicBezTo>
                  <a:cubicBezTo>
                    <a:pt x="17" y="194"/>
                    <a:pt x="20" y="190"/>
                    <a:pt x="23" y="188"/>
                  </a:cubicBezTo>
                  <a:cubicBezTo>
                    <a:pt x="181" y="88"/>
                    <a:pt x="181" y="88"/>
                    <a:pt x="181" y="88"/>
                  </a:cubicBezTo>
                  <a:cubicBezTo>
                    <a:pt x="270" y="39"/>
                    <a:pt x="270" y="39"/>
                    <a:pt x="270" y="39"/>
                  </a:cubicBezTo>
                  <a:cubicBezTo>
                    <a:pt x="274" y="37"/>
                    <a:pt x="279" y="36"/>
                    <a:pt x="284" y="36"/>
                  </a:cubicBezTo>
                  <a:cubicBezTo>
                    <a:pt x="292" y="36"/>
                    <a:pt x="300" y="39"/>
                    <a:pt x="305" y="46"/>
                  </a:cubicBezTo>
                  <a:cubicBezTo>
                    <a:pt x="337" y="84"/>
                    <a:pt x="337" y="84"/>
                    <a:pt x="337" y="84"/>
                  </a:cubicBezTo>
                  <a:cubicBezTo>
                    <a:pt x="347" y="133"/>
                    <a:pt x="347" y="133"/>
                    <a:pt x="347" y="133"/>
                  </a:cubicBezTo>
                  <a:cubicBezTo>
                    <a:pt x="372" y="133"/>
                    <a:pt x="372" y="133"/>
                    <a:pt x="372" y="133"/>
                  </a:cubicBezTo>
                  <a:cubicBezTo>
                    <a:pt x="377" y="133"/>
                    <a:pt x="381" y="137"/>
                    <a:pt x="381" y="142"/>
                  </a:cubicBezTo>
                  <a:cubicBezTo>
                    <a:pt x="381" y="147"/>
                    <a:pt x="377" y="151"/>
                    <a:pt x="372" y="151"/>
                  </a:cubicBezTo>
                  <a:cubicBezTo>
                    <a:pt x="334" y="151"/>
                    <a:pt x="334" y="151"/>
                    <a:pt x="334" y="151"/>
                  </a:cubicBezTo>
                  <a:cubicBezTo>
                    <a:pt x="316" y="88"/>
                    <a:pt x="316" y="88"/>
                    <a:pt x="316" y="88"/>
                  </a:cubicBezTo>
                  <a:cubicBezTo>
                    <a:pt x="245" y="98"/>
                    <a:pt x="245" y="98"/>
                    <a:pt x="245" y="98"/>
                  </a:cubicBezTo>
                  <a:cubicBezTo>
                    <a:pt x="36" y="212"/>
                    <a:pt x="36" y="212"/>
                    <a:pt x="36" y="212"/>
                  </a:cubicBezTo>
                  <a:cubicBezTo>
                    <a:pt x="34" y="213"/>
                    <a:pt x="32" y="213"/>
                    <a:pt x="30" y="213"/>
                  </a:cubicBezTo>
                  <a:cubicBezTo>
                    <a:pt x="23" y="213"/>
                    <a:pt x="17" y="207"/>
                    <a:pt x="17" y="201"/>
                  </a:cubicBezTo>
                  <a:close/>
                  <a:moveTo>
                    <a:pt x="177" y="53"/>
                  </a:moveTo>
                  <a:cubicBezTo>
                    <a:pt x="176" y="53"/>
                    <a:pt x="176" y="54"/>
                    <a:pt x="175" y="54"/>
                  </a:cubicBezTo>
                  <a:cubicBezTo>
                    <a:pt x="170" y="54"/>
                    <a:pt x="170" y="54"/>
                    <a:pt x="170" y="54"/>
                  </a:cubicBezTo>
                  <a:cubicBezTo>
                    <a:pt x="164" y="54"/>
                    <a:pt x="159" y="49"/>
                    <a:pt x="159" y="43"/>
                  </a:cubicBezTo>
                  <a:cubicBezTo>
                    <a:pt x="159" y="38"/>
                    <a:pt x="163" y="33"/>
                    <a:pt x="168" y="32"/>
                  </a:cubicBezTo>
                  <a:cubicBezTo>
                    <a:pt x="238" y="18"/>
                    <a:pt x="238" y="18"/>
                    <a:pt x="238" y="18"/>
                  </a:cubicBezTo>
                  <a:cubicBezTo>
                    <a:pt x="255" y="27"/>
                    <a:pt x="255" y="27"/>
                    <a:pt x="255" y="27"/>
                  </a:cubicBezTo>
                  <a:cubicBezTo>
                    <a:pt x="219" y="47"/>
                    <a:pt x="219" y="47"/>
                    <a:pt x="219" y="47"/>
                  </a:cubicBezTo>
                  <a:cubicBezTo>
                    <a:pt x="177" y="53"/>
                    <a:pt x="177" y="53"/>
                    <a:pt x="177" y="53"/>
                  </a:cubicBezTo>
                  <a:close/>
                  <a:moveTo>
                    <a:pt x="267" y="196"/>
                  </a:moveTo>
                  <a:cubicBezTo>
                    <a:pt x="201" y="203"/>
                    <a:pt x="201" y="203"/>
                    <a:pt x="201" y="203"/>
                  </a:cubicBezTo>
                  <a:cubicBezTo>
                    <a:pt x="197" y="204"/>
                    <a:pt x="192" y="204"/>
                    <a:pt x="187" y="204"/>
                  </a:cubicBezTo>
                  <a:cubicBezTo>
                    <a:pt x="181" y="204"/>
                    <a:pt x="177" y="200"/>
                    <a:pt x="177" y="194"/>
                  </a:cubicBezTo>
                  <a:cubicBezTo>
                    <a:pt x="177" y="189"/>
                    <a:pt x="181" y="185"/>
                    <a:pt x="186" y="184"/>
                  </a:cubicBezTo>
                  <a:cubicBezTo>
                    <a:pt x="258" y="175"/>
                    <a:pt x="258" y="175"/>
                    <a:pt x="258" y="175"/>
                  </a:cubicBezTo>
                  <a:cubicBezTo>
                    <a:pt x="216" y="134"/>
                    <a:pt x="216" y="134"/>
                    <a:pt x="216" y="134"/>
                  </a:cubicBezTo>
                  <a:cubicBezTo>
                    <a:pt x="239" y="122"/>
                    <a:pt x="239" y="122"/>
                    <a:pt x="239" y="122"/>
                  </a:cubicBezTo>
                  <a:cubicBezTo>
                    <a:pt x="274" y="171"/>
                    <a:pt x="274" y="171"/>
                    <a:pt x="274" y="171"/>
                  </a:cubicBezTo>
                  <a:cubicBezTo>
                    <a:pt x="267" y="196"/>
                    <a:pt x="267" y="196"/>
                    <a:pt x="267" y="196"/>
                  </a:cubicBezTo>
                  <a:close/>
                  <a:moveTo>
                    <a:pt x="44" y="227"/>
                  </a:moveTo>
                  <a:cubicBezTo>
                    <a:pt x="200" y="143"/>
                    <a:pt x="200" y="143"/>
                    <a:pt x="200" y="143"/>
                  </a:cubicBezTo>
                  <a:cubicBezTo>
                    <a:pt x="220" y="162"/>
                    <a:pt x="220" y="162"/>
                    <a:pt x="220" y="162"/>
                  </a:cubicBezTo>
                  <a:cubicBezTo>
                    <a:pt x="183" y="167"/>
                    <a:pt x="183" y="167"/>
                    <a:pt x="183" y="167"/>
                  </a:cubicBezTo>
                  <a:cubicBezTo>
                    <a:pt x="170" y="168"/>
                    <a:pt x="159" y="180"/>
                    <a:pt x="159" y="194"/>
                  </a:cubicBezTo>
                  <a:cubicBezTo>
                    <a:pt x="159" y="209"/>
                    <a:pt x="172" y="222"/>
                    <a:pt x="187" y="222"/>
                  </a:cubicBezTo>
                  <a:cubicBezTo>
                    <a:pt x="192" y="222"/>
                    <a:pt x="198" y="222"/>
                    <a:pt x="203" y="221"/>
                  </a:cubicBezTo>
                  <a:cubicBezTo>
                    <a:pt x="281" y="212"/>
                    <a:pt x="281" y="212"/>
                    <a:pt x="281" y="212"/>
                  </a:cubicBezTo>
                  <a:cubicBezTo>
                    <a:pt x="293" y="167"/>
                    <a:pt x="293" y="167"/>
                    <a:pt x="293" y="167"/>
                  </a:cubicBezTo>
                  <a:cubicBezTo>
                    <a:pt x="255" y="115"/>
                    <a:pt x="255" y="115"/>
                    <a:pt x="255" y="115"/>
                  </a:cubicBezTo>
                  <a:cubicBezTo>
                    <a:pt x="303" y="108"/>
                    <a:pt x="303" y="108"/>
                    <a:pt x="303" y="108"/>
                  </a:cubicBezTo>
                  <a:cubicBezTo>
                    <a:pt x="321" y="169"/>
                    <a:pt x="321" y="169"/>
                    <a:pt x="321" y="169"/>
                  </a:cubicBezTo>
                  <a:cubicBezTo>
                    <a:pt x="372" y="169"/>
                    <a:pt x="372" y="169"/>
                    <a:pt x="372" y="169"/>
                  </a:cubicBezTo>
                  <a:cubicBezTo>
                    <a:pt x="387" y="169"/>
                    <a:pt x="398" y="157"/>
                    <a:pt x="398" y="142"/>
                  </a:cubicBezTo>
                  <a:cubicBezTo>
                    <a:pt x="398" y="127"/>
                    <a:pt x="387" y="116"/>
                    <a:pt x="372" y="116"/>
                  </a:cubicBezTo>
                  <a:cubicBezTo>
                    <a:pt x="361" y="116"/>
                    <a:pt x="361" y="116"/>
                    <a:pt x="361" y="116"/>
                  </a:cubicBezTo>
                  <a:cubicBezTo>
                    <a:pt x="354" y="76"/>
                    <a:pt x="354" y="76"/>
                    <a:pt x="354" y="76"/>
                  </a:cubicBezTo>
                  <a:cubicBezTo>
                    <a:pt x="319" y="34"/>
                    <a:pt x="319" y="34"/>
                    <a:pt x="319" y="34"/>
                  </a:cubicBezTo>
                  <a:cubicBezTo>
                    <a:pt x="310" y="24"/>
                    <a:pt x="297" y="18"/>
                    <a:pt x="284" y="18"/>
                  </a:cubicBezTo>
                  <a:cubicBezTo>
                    <a:pt x="282" y="18"/>
                    <a:pt x="280" y="18"/>
                    <a:pt x="277" y="19"/>
                  </a:cubicBezTo>
                  <a:cubicBezTo>
                    <a:pt x="240" y="0"/>
                    <a:pt x="240" y="0"/>
                    <a:pt x="240" y="0"/>
                  </a:cubicBezTo>
                  <a:cubicBezTo>
                    <a:pt x="164" y="15"/>
                    <a:pt x="164" y="15"/>
                    <a:pt x="164" y="15"/>
                  </a:cubicBezTo>
                  <a:cubicBezTo>
                    <a:pt x="151" y="18"/>
                    <a:pt x="141" y="29"/>
                    <a:pt x="141" y="43"/>
                  </a:cubicBezTo>
                  <a:cubicBezTo>
                    <a:pt x="141" y="59"/>
                    <a:pt x="154" y="71"/>
                    <a:pt x="170" y="71"/>
                  </a:cubicBezTo>
                  <a:cubicBezTo>
                    <a:pt x="175" y="71"/>
                    <a:pt x="175" y="71"/>
                    <a:pt x="175" y="71"/>
                  </a:cubicBezTo>
                  <a:cubicBezTo>
                    <a:pt x="172" y="73"/>
                    <a:pt x="172" y="73"/>
                    <a:pt x="172" y="73"/>
                  </a:cubicBezTo>
                  <a:cubicBezTo>
                    <a:pt x="14" y="173"/>
                    <a:pt x="14" y="173"/>
                    <a:pt x="14" y="173"/>
                  </a:cubicBezTo>
                  <a:cubicBezTo>
                    <a:pt x="5" y="178"/>
                    <a:pt x="0" y="188"/>
                    <a:pt x="0" y="198"/>
                  </a:cubicBezTo>
                  <a:cubicBezTo>
                    <a:pt x="0" y="201"/>
                    <a:pt x="0" y="201"/>
                    <a:pt x="0" y="201"/>
                  </a:cubicBezTo>
                  <a:cubicBezTo>
                    <a:pt x="0" y="217"/>
                    <a:pt x="13" y="231"/>
                    <a:pt x="30" y="231"/>
                  </a:cubicBezTo>
                  <a:cubicBezTo>
                    <a:pt x="35" y="231"/>
                    <a:pt x="40" y="229"/>
                    <a:pt x="44" y="22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4" name="Freeform 128">
              <a:extLst>
                <a:ext uri="{FF2B5EF4-FFF2-40B4-BE49-F238E27FC236}">
                  <a16:creationId xmlns:a16="http://schemas.microsoft.com/office/drawing/2014/main" id="{463666DE-B937-DC4D-B952-ADE19A8A082C}"/>
                </a:ext>
              </a:extLst>
            </p:cNvPr>
            <p:cNvSpPr>
              <a:spLocks noEditPoints="1"/>
            </p:cNvSpPr>
            <p:nvPr/>
          </p:nvSpPr>
          <p:spPr bwMode="auto">
            <a:xfrm>
              <a:off x="6594475" y="4581526"/>
              <a:ext cx="104775" cy="106363"/>
            </a:xfrm>
            <a:custGeom>
              <a:avLst/>
              <a:gdLst>
                <a:gd name="T0" fmla="*/ 53 w 106"/>
                <a:gd name="T1" fmla="*/ 18 h 107"/>
                <a:gd name="T2" fmla="*/ 88 w 106"/>
                <a:gd name="T3" fmla="*/ 53 h 107"/>
                <a:gd name="T4" fmla="*/ 53 w 106"/>
                <a:gd name="T5" fmla="*/ 89 h 107"/>
                <a:gd name="T6" fmla="*/ 18 w 106"/>
                <a:gd name="T7" fmla="*/ 53 h 107"/>
                <a:gd name="T8" fmla="*/ 53 w 106"/>
                <a:gd name="T9" fmla="*/ 18 h 107"/>
                <a:gd name="T10" fmla="*/ 53 w 106"/>
                <a:gd name="T11" fmla="*/ 107 h 107"/>
                <a:gd name="T12" fmla="*/ 106 w 106"/>
                <a:gd name="T13" fmla="*/ 53 h 107"/>
                <a:gd name="T14" fmla="*/ 53 w 106"/>
                <a:gd name="T15" fmla="*/ 0 h 107"/>
                <a:gd name="T16" fmla="*/ 0 w 106"/>
                <a:gd name="T17" fmla="*/ 53 h 107"/>
                <a:gd name="T18" fmla="*/ 53 w 106"/>
                <a:gd name="T19"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7">
                  <a:moveTo>
                    <a:pt x="53" y="18"/>
                  </a:moveTo>
                  <a:cubicBezTo>
                    <a:pt x="73" y="18"/>
                    <a:pt x="88" y="34"/>
                    <a:pt x="88" y="53"/>
                  </a:cubicBezTo>
                  <a:cubicBezTo>
                    <a:pt x="88" y="73"/>
                    <a:pt x="73" y="89"/>
                    <a:pt x="53" y="89"/>
                  </a:cubicBezTo>
                  <a:cubicBezTo>
                    <a:pt x="33" y="89"/>
                    <a:pt x="18" y="73"/>
                    <a:pt x="18" y="53"/>
                  </a:cubicBezTo>
                  <a:cubicBezTo>
                    <a:pt x="18" y="34"/>
                    <a:pt x="33" y="18"/>
                    <a:pt x="53" y="18"/>
                  </a:cubicBezTo>
                  <a:close/>
                  <a:moveTo>
                    <a:pt x="53" y="107"/>
                  </a:moveTo>
                  <a:cubicBezTo>
                    <a:pt x="82" y="107"/>
                    <a:pt x="106" y="83"/>
                    <a:pt x="106" y="53"/>
                  </a:cubicBezTo>
                  <a:cubicBezTo>
                    <a:pt x="106" y="24"/>
                    <a:pt x="82" y="0"/>
                    <a:pt x="53" y="0"/>
                  </a:cubicBezTo>
                  <a:cubicBezTo>
                    <a:pt x="24" y="0"/>
                    <a:pt x="0" y="24"/>
                    <a:pt x="0" y="53"/>
                  </a:cubicBezTo>
                  <a:cubicBezTo>
                    <a:pt x="0" y="83"/>
                    <a:pt x="24" y="107"/>
                    <a:pt x="53" y="10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5" name="Freeform 129">
              <a:extLst>
                <a:ext uri="{FF2B5EF4-FFF2-40B4-BE49-F238E27FC236}">
                  <a16:creationId xmlns:a16="http://schemas.microsoft.com/office/drawing/2014/main" id="{634D1F65-A5FD-2045-92B7-E556438F0347}"/>
                </a:ext>
              </a:extLst>
            </p:cNvPr>
            <p:cNvSpPr>
              <a:spLocks/>
            </p:cNvSpPr>
            <p:nvPr/>
          </p:nvSpPr>
          <p:spPr bwMode="auto">
            <a:xfrm>
              <a:off x="6264275" y="4895851"/>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6" name="Freeform 130">
              <a:extLst>
                <a:ext uri="{FF2B5EF4-FFF2-40B4-BE49-F238E27FC236}">
                  <a16:creationId xmlns:a16="http://schemas.microsoft.com/office/drawing/2014/main" id="{ACD59639-1E21-354A-8FEB-6F036735BFD2}"/>
                </a:ext>
              </a:extLst>
            </p:cNvPr>
            <p:cNvSpPr>
              <a:spLocks/>
            </p:cNvSpPr>
            <p:nvPr/>
          </p:nvSpPr>
          <p:spPr bwMode="auto">
            <a:xfrm>
              <a:off x="6264275" y="471328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7" name="Freeform 131">
              <a:extLst>
                <a:ext uri="{FF2B5EF4-FFF2-40B4-BE49-F238E27FC236}">
                  <a16:creationId xmlns:a16="http://schemas.microsoft.com/office/drawing/2014/main" id="{087A65D7-9155-DF4C-84DF-B1EC44F916B3}"/>
                </a:ext>
              </a:extLst>
            </p:cNvPr>
            <p:cNvSpPr>
              <a:spLocks/>
            </p:cNvSpPr>
            <p:nvPr/>
          </p:nvSpPr>
          <p:spPr bwMode="auto">
            <a:xfrm>
              <a:off x="6299200" y="471328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8" name="Freeform 132">
              <a:extLst>
                <a:ext uri="{FF2B5EF4-FFF2-40B4-BE49-F238E27FC236}">
                  <a16:creationId xmlns:a16="http://schemas.microsoft.com/office/drawing/2014/main" id="{3BDEC0BD-8E01-9C46-82CA-FDA4299BF43A}"/>
                </a:ext>
              </a:extLst>
            </p:cNvPr>
            <p:cNvSpPr>
              <a:spLocks/>
            </p:cNvSpPr>
            <p:nvPr/>
          </p:nvSpPr>
          <p:spPr bwMode="auto">
            <a:xfrm>
              <a:off x="6281738" y="4678363"/>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9" name="Freeform 133">
              <a:extLst>
                <a:ext uri="{FF2B5EF4-FFF2-40B4-BE49-F238E27FC236}">
                  <a16:creationId xmlns:a16="http://schemas.microsoft.com/office/drawing/2014/main" id="{6059D602-F5D3-7145-9BB2-B8F69D2954BC}"/>
                </a:ext>
              </a:extLst>
            </p:cNvPr>
            <p:cNvSpPr>
              <a:spLocks/>
            </p:cNvSpPr>
            <p:nvPr/>
          </p:nvSpPr>
          <p:spPr bwMode="auto">
            <a:xfrm>
              <a:off x="6316663" y="4678363"/>
              <a:ext cx="95250" cy="17463"/>
            </a:xfrm>
            <a:custGeom>
              <a:avLst/>
              <a:gdLst>
                <a:gd name="T0" fmla="*/ 0 w 60"/>
                <a:gd name="T1" fmla="*/ 0 h 11"/>
                <a:gd name="T2" fmla="*/ 60 w 60"/>
                <a:gd name="T3" fmla="*/ 0 h 11"/>
                <a:gd name="T4" fmla="*/ 60 w 60"/>
                <a:gd name="T5" fmla="*/ 11 h 11"/>
                <a:gd name="T6" fmla="*/ 0 w 60"/>
                <a:gd name="T7" fmla="*/ 11 h 11"/>
                <a:gd name="T8" fmla="*/ 0 w 60"/>
                <a:gd name="T9" fmla="*/ 0 h 11"/>
                <a:gd name="T10" fmla="*/ 0 w 60"/>
                <a:gd name="T11" fmla="*/ 0 h 11"/>
              </a:gdLst>
              <a:ahLst/>
              <a:cxnLst>
                <a:cxn ang="0">
                  <a:pos x="T0" y="T1"/>
                </a:cxn>
                <a:cxn ang="0">
                  <a:pos x="T2" y="T3"/>
                </a:cxn>
                <a:cxn ang="0">
                  <a:pos x="T4" y="T5"/>
                </a:cxn>
                <a:cxn ang="0">
                  <a:pos x="T6" y="T7"/>
                </a:cxn>
                <a:cxn ang="0">
                  <a:pos x="T8" y="T9"/>
                </a:cxn>
                <a:cxn ang="0">
                  <a:pos x="T10" y="T11"/>
                </a:cxn>
              </a:cxnLst>
              <a:rect l="0" t="0" r="r" b="b"/>
              <a:pathLst>
                <a:path w="60" h="11">
                  <a:moveTo>
                    <a:pt x="0" y="0"/>
                  </a:moveTo>
                  <a:lnTo>
                    <a:pt x="60" y="0"/>
                  </a:lnTo>
                  <a:lnTo>
                    <a:pt x="60"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0" name="Freeform 134">
              <a:extLst>
                <a:ext uri="{FF2B5EF4-FFF2-40B4-BE49-F238E27FC236}">
                  <a16:creationId xmlns:a16="http://schemas.microsoft.com/office/drawing/2014/main" id="{2D86C7D0-A7C0-E44A-99B6-43993AD3F966}"/>
                </a:ext>
              </a:extLst>
            </p:cNvPr>
            <p:cNvSpPr>
              <a:spLocks/>
            </p:cNvSpPr>
            <p:nvPr/>
          </p:nvSpPr>
          <p:spPr bwMode="auto">
            <a:xfrm>
              <a:off x="6299200" y="464343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1" name="Freeform 135">
              <a:extLst>
                <a:ext uri="{FF2B5EF4-FFF2-40B4-BE49-F238E27FC236}">
                  <a16:creationId xmlns:a16="http://schemas.microsoft.com/office/drawing/2014/main" id="{D64851EB-8725-8547-81E3-61750A39B2CB}"/>
                </a:ext>
              </a:extLst>
            </p:cNvPr>
            <p:cNvSpPr>
              <a:spLocks/>
            </p:cNvSpPr>
            <p:nvPr/>
          </p:nvSpPr>
          <p:spPr bwMode="auto">
            <a:xfrm>
              <a:off x="6334125" y="464343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2" name="Freeform 136">
              <a:extLst>
                <a:ext uri="{FF2B5EF4-FFF2-40B4-BE49-F238E27FC236}">
                  <a16:creationId xmlns:a16="http://schemas.microsoft.com/office/drawing/2014/main" id="{0870A963-D9A4-D741-9F35-3D13BB3A08F7}"/>
                </a:ext>
              </a:extLst>
            </p:cNvPr>
            <p:cNvSpPr>
              <a:spLocks/>
            </p:cNvSpPr>
            <p:nvPr/>
          </p:nvSpPr>
          <p:spPr bwMode="auto">
            <a:xfrm>
              <a:off x="6437313" y="4895851"/>
              <a:ext cx="192088" cy="104775"/>
            </a:xfrm>
            <a:custGeom>
              <a:avLst/>
              <a:gdLst>
                <a:gd name="T0" fmla="*/ 98 w 195"/>
                <a:gd name="T1" fmla="*/ 0 h 107"/>
                <a:gd name="T2" fmla="*/ 0 w 195"/>
                <a:gd name="T3" fmla="*/ 98 h 107"/>
                <a:gd name="T4" fmla="*/ 0 w 195"/>
                <a:gd name="T5" fmla="*/ 107 h 107"/>
                <a:gd name="T6" fmla="*/ 9 w 195"/>
                <a:gd name="T7" fmla="*/ 107 h 107"/>
                <a:gd name="T8" fmla="*/ 18 w 195"/>
                <a:gd name="T9" fmla="*/ 107 h 107"/>
                <a:gd name="T10" fmla="*/ 27 w 195"/>
                <a:gd name="T11" fmla="*/ 107 h 107"/>
                <a:gd name="T12" fmla="*/ 27 w 195"/>
                <a:gd name="T13" fmla="*/ 89 h 107"/>
                <a:gd name="T14" fmla="*/ 19 w 195"/>
                <a:gd name="T15" fmla="*/ 89 h 107"/>
                <a:gd name="T16" fmla="*/ 25 w 195"/>
                <a:gd name="T17" fmla="*/ 66 h 107"/>
                <a:gd name="T18" fmla="*/ 32 w 195"/>
                <a:gd name="T19" fmla="*/ 70 h 107"/>
                <a:gd name="T20" fmla="*/ 41 w 195"/>
                <a:gd name="T21" fmla="*/ 55 h 107"/>
                <a:gd name="T22" fmla="*/ 34 w 195"/>
                <a:gd name="T23" fmla="*/ 50 h 107"/>
                <a:gd name="T24" fmla="*/ 51 w 195"/>
                <a:gd name="T25" fmla="*/ 34 h 107"/>
                <a:gd name="T26" fmla="*/ 55 w 195"/>
                <a:gd name="T27" fmla="*/ 41 h 107"/>
                <a:gd name="T28" fmla="*/ 70 w 195"/>
                <a:gd name="T29" fmla="*/ 32 h 107"/>
                <a:gd name="T30" fmla="*/ 66 w 195"/>
                <a:gd name="T31" fmla="*/ 25 h 107"/>
                <a:gd name="T32" fmla="*/ 89 w 195"/>
                <a:gd name="T33" fmla="*/ 18 h 107"/>
                <a:gd name="T34" fmla="*/ 89 w 195"/>
                <a:gd name="T35" fmla="*/ 27 h 107"/>
                <a:gd name="T36" fmla="*/ 107 w 195"/>
                <a:gd name="T37" fmla="*/ 27 h 107"/>
                <a:gd name="T38" fmla="*/ 107 w 195"/>
                <a:gd name="T39" fmla="*/ 18 h 107"/>
                <a:gd name="T40" fmla="*/ 130 w 195"/>
                <a:gd name="T41" fmla="*/ 25 h 107"/>
                <a:gd name="T42" fmla="*/ 126 w 195"/>
                <a:gd name="T43" fmla="*/ 32 h 107"/>
                <a:gd name="T44" fmla="*/ 141 w 195"/>
                <a:gd name="T45" fmla="*/ 41 h 107"/>
                <a:gd name="T46" fmla="*/ 145 w 195"/>
                <a:gd name="T47" fmla="*/ 34 h 107"/>
                <a:gd name="T48" fmla="*/ 162 w 195"/>
                <a:gd name="T49" fmla="*/ 50 h 107"/>
                <a:gd name="T50" fmla="*/ 155 w 195"/>
                <a:gd name="T51" fmla="*/ 55 h 107"/>
                <a:gd name="T52" fmla="*/ 164 w 195"/>
                <a:gd name="T53" fmla="*/ 70 h 107"/>
                <a:gd name="T54" fmla="*/ 171 w 195"/>
                <a:gd name="T55" fmla="*/ 66 h 107"/>
                <a:gd name="T56" fmla="*/ 177 w 195"/>
                <a:gd name="T57" fmla="*/ 89 h 107"/>
                <a:gd name="T58" fmla="*/ 169 w 195"/>
                <a:gd name="T59" fmla="*/ 89 h 107"/>
                <a:gd name="T60" fmla="*/ 169 w 195"/>
                <a:gd name="T61" fmla="*/ 107 h 107"/>
                <a:gd name="T62" fmla="*/ 178 w 195"/>
                <a:gd name="T63" fmla="*/ 107 h 107"/>
                <a:gd name="T64" fmla="*/ 186 w 195"/>
                <a:gd name="T65" fmla="*/ 107 h 107"/>
                <a:gd name="T66" fmla="*/ 195 w 195"/>
                <a:gd name="T67" fmla="*/ 107 h 107"/>
                <a:gd name="T68" fmla="*/ 195 w 195"/>
                <a:gd name="T69" fmla="*/ 98 h 107"/>
                <a:gd name="T70" fmla="*/ 98 w 195"/>
                <a:gd name="T7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 h="107">
                  <a:moveTo>
                    <a:pt x="98" y="0"/>
                  </a:moveTo>
                  <a:cubicBezTo>
                    <a:pt x="44" y="0"/>
                    <a:pt x="0" y="44"/>
                    <a:pt x="0" y="98"/>
                  </a:cubicBezTo>
                  <a:cubicBezTo>
                    <a:pt x="0" y="107"/>
                    <a:pt x="0" y="107"/>
                    <a:pt x="0" y="107"/>
                  </a:cubicBezTo>
                  <a:cubicBezTo>
                    <a:pt x="9" y="107"/>
                    <a:pt x="9" y="107"/>
                    <a:pt x="9" y="107"/>
                  </a:cubicBezTo>
                  <a:cubicBezTo>
                    <a:pt x="18" y="107"/>
                    <a:pt x="18" y="107"/>
                    <a:pt x="18" y="107"/>
                  </a:cubicBezTo>
                  <a:cubicBezTo>
                    <a:pt x="27" y="107"/>
                    <a:pt x="27" y="107"/>
                    <a:pt x="27" y="107"/>
                  </a:cubicBezTo>
                  <a:cubicBezTo>
                    <a:pt x="27" y="89"/>
                    <a:pt x="27" y="89"/>
                    <a:pt x="27" y="89"/>
                  </a:cubicBezTo>
                  <a:cubicBezTo>
                    <a:pt x="19" y="89"/>
                    <a:pt x="19" y="89"/>
                    <a:pt x="19" y="89"/>
                  </a:cubicBezTo>
                  <a:cubicBezTo>
                    <a:pt x="19" y="81"/>
                    <a:pt x="22" y="73"/>
                    <a:pt x="25" y="66"/>
                  </a:cubicBezTo>
                  <a:cubicBezTo>
                    <a:pt x="32" y="70"/>
                    <a:pt x="32" y="70"/>
                    <a:pt x="32" y="70"/>
                  </a:cubicBezTo>
                  <a:cubicBezTo>
                    <a:pt x="41" y="55"/>
                    <a:pt x="41" y="55"/>
                    <a:pt x="41" y="55"/>
                  </a:cubicBezTo>
                  <a:cubicBezTo>
                    <a:pt x="34" y="50"/>
                    <a:pt x="34" y="50"/>
                    <a:pt x="34" y="50"/>
                  </a:cubicBezTo>
                  <a:cubicBezTo>
                    <a:pt x="38" y="44"/>
                    <a:pt x="44" y="38"/>
                    <a:pt x="51" y="34"/>
                  </a:cubicBezTo>
                  <a:cubicBezTo>
                    <a:pt x="55" y="41"/>
                    <a:pt x="55" y="41"/>
                    <a:pt x="55" y="41"/>
                  </a:cubicBezTo>
                  <a:cubicBezTo>
                    <a:pt x="70" y="32"/>
                    <a:pt x="70" y="32"/>
                    <a:pt x="70" y="32"/>
                  </a:cubicBezTo>
                  <a:cubicBezTo>
                    <a:pt x="66" y="25"/>
                    <a:pt x="66" y="25"/>
                    <a:pt x="66" y="25"/>
                  </a:cubicBezTo>
                  <a:cubicBezTo>
                    <a:pt x="73" y="21"/>
                    <a:pt x="81" y="19"/>
                    <a:pt x="89" y="18"/>
                  </a:cubicBezTo>
                  <a:cubicBezTo>
                    <a:pt x="89" y="27"/>
                    <a:pt x="89" y="27"/>
                    <a:pt x="89" y="27"/>
                  </a:cubicBezTo>
                  <a:cubicBezTo>
                    <a:pt x="107" y="27"/>
                    <a:pt x="107" y="27"/>
                    <a:pt x="107" y="27"/>
                  </a:cubicBezTo>
                  <a:cubicBezTo>
                    <a:pt x="107" y="18"/>
                    <a:pt x="107" y="18"/>
                    <a:pt x="107" y="18"/>
                  </a:cubicBezTo>
                  <a:cubicBezTo>
                    <a:pt x="115" y="19"/>
                    <a:pt x="123" y="21"/>
                    <a:pt x="130" y="25"/>
                  </a:cubicBezTo>
                  <a:cubicBezTo>
                    <a:pt x="126" y="32"/>
                    <a:pt x="126" y="32"/>
                    <a:pt x="126" y="32"/>
                  </a:cubicBezTo>
                  <a:cubicBezTo>
                    <a:pt x="141" y="41"/>
                    <a:pt x="141" y="41"/>
                    <a:pt x="141" y="41"/>
                  </a:cubicBezTo>
                  <a:cubicBezTo>
                    <a:pt x="145" y="34"/>
                    <a:pt x="145" y="34"/>
                    <a:pt x="145" y="34"/>
                  </a:cubicBezTo>
                  <a:cubicBezTo>
                    <a:pt x="151" y="38"/>
                    <a:pt x="157" y="44"/>
                    <a:pt x="162" y="50"/>
                  </a:cubicBezTo>
                  <a:cubicBezTo>
                    <a:pt x="155" y="55"/>
                    <a:pt x="155" y="55"/>
                    <a:pt x="155" y="55"/>
                  </a:cubicBezTo>
                  <a:cubicBezTo>
                    <a:pt x="164" y="70"/>
                    <a:pt x="164" y="70"/>
                    <a:pt x="164" y="70"/>
                  </a:cubicBezTo>
                  <a:cubicBezTo>
                    <a:pt x="171" y="66"/>
                    <a:pt x="171" y="66"/>
                    <a:pt x="171" y="66"/>
                  </a:cubicBezTo>
                  <a:cubicBezTo>
                    <a:pt x="174" y="73"/>
                    <a:pt x="176" y="81"/>
                    <a:pt x="177" y="89"/>
                  </a:cubicBezTo>
                  <a:cubicBezTo>
                    <a:pt x="169" y="89"/>
                    <a:pt x="169" y="89"/>
                    <a:pt x="169" y="89"/>
                  </a:cubicBezTo>
                  <a:cubicBezTo>
                    <a:pt x="169" y="107"/>
                    <a:pt x="169" y="107"/>
                    <a:pt x="169" y="107"/>
                  </a:cubicBezTo>
                  <a:cubicBezTo>
                    <a:pt x="178" y="107"/>
                    <a:pt x="178" y="107"/>
                    <a:pt x="178" y="107"/>
                  </a:cubicBezTo>
                  <a:cubicBezTo>
                    <a:pt x="186" y="107"/>
                    <a:pt x="186" y="107"/>
                    <a:pt x="186" y="107"/>
                  </a:cubicBezTo>
                  <a:cubicBezTo>
                    <a:pt x="195" y="107"/>
                    <a:pt x="195" y="107"/>
                    <a:pt x="195" y="107"/>
                  </a:cubicBezTo>
                  <a:cubicBezTo>
                    <a:pt x="195" y="98"/>
                    <a:pt x="195" y="98"/>
                    <a:pt x="195" y="98"/>
                  </a:cubicBezTo>
                  <a:cubicBezTo>
                    <a:pt x="195" y="44"/>
                    <a:pt x="152" y="0"/>
                    <a:pt x="98" y="0"/>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3" name="Freeform 137">
              <a:extLst>
                <a:ext uri="{FF2B5EF4-FFF2-40B4-BE49-F238E27FC236}">
                  <a16:creationId xmlns:a16="http://schemas.microsoft.com/office/drawing/2014/main" id="{3F2FFE95-DE65-FD4C-8E44-34B3E23A9182}"/>
                </a:ext>
              </a:extLst>
            </p:cNvPr>
            <p:cNvSpPr>
              <a:spLocks/>
            </p:cNvSpPr>
            <p:nvPr/>
          </p:nvSpPr>
          <p:spPr bwMode="auto">
            <a:xfrm>
              <a:off x="6527800" y="4968876"/>
              <a:ext cx="57150" cy="71438"/>
            </a:xfrm>
            <a:custGeom>
              <a:avLst/>
              <a:gdLst>
                <a:gd name="T0" fmla="*/ 0 w 36"/>
                <a:gd name="T1" fmla="*/ 39 h 45"/>
                <a:gd name="T2" fmla="*/ 27 w 36"/>
                <a:gd name="T3" fmla="*/ 0 h 45"/>
                <a:gd name="T4" fmla="*/ 36 w 36"/>
                <a:gd name="T5" fmla="*/ 7 h 45"/>
                <a:gd name="T6" fmla="*/ 8 w 36"/>
                <a:gd name="T7" fmla="*/ 45 h 45"/>
                <a:gd name="T8" fmla="*/ 0 w 36"/>
                <a:gd name="T9" fmla="*/ 39 h 45"/>
                <a:gd name="T10" fmla="*/ 0 w 36"/>
                <a:gd name="T11" fmla="*/ 39 h 45"/>
              </a:gdLst>
              <a:ahLst/>
              <a:cxnLst>
                <a:cxn ang="0">
                  <a:pos x="T0" y="T1"/>
                </a:cxn>
                <a:cxn ang="0">
                  <a:pos x="T2" y="T3"/>
                </a:cxn>
                <a:cxn ang="0">
                  <a:pos x="T4" y="T5"/>
                </a:cxn>
                <a:cxn ang="0">
                  <a:pos x="T6" y="T7"/>
                </a:cxn>
                <a:cxn ang="0">
                  <a:pos x="T8" y="T9"/>
                </a:cxn>
                <a:cxn ang="0">
                  <a:pos x="T10" y="T11"/>
                </a:cxn>
              </a:cxnLst>
              <a:rect l="0" t="0" r="r" b="b"/>
              <a:pathLst>
                <a:path w="36" h="45">
                  <a:moveTo>
                    <a:pt x="0" y="39"/>
                  </a:moveTo>
                  <a:lnTo>
                    <a:pt x="27" y="0"/>
                  </a:lnTo>
                  <a:lnTo>
                    <a:pt x="36" y="7"/>
                  </a:lnTo>
                  <a:lnTo>
                    <a:pt x="8" y="45"/>
                  </a:lnTo>
                  <a:lnTo>
                    <a:pt x="0" y="39"/>
                  </a:lnTo>
                  <a:lnTo>
                    <a:pt x="0" y="39"/>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4" name="Freeform 138">
              <a:extLst>
                <a:ext uri="{FF2B5EF4-FFF2-40B4-BE49-F238E27FC236}">
                  <a16:creationId xmlns:a16="http://schemas.microsoft.com/office/drawing/2014/main" id="{4B93476B-577F-4248-8A0C-31FCBA45A92D}"/>
                </a:ext>
              </a:extLst>
            </p:cNvPr>
            <p:cNvSpPr>
              <a:spLocks/>
            </p:cNvSpPr>
            <p:nvPr/>
          </p:nvSpPr>
          <p:spPr bwMode="auto">
            <a:xfrm>
              <a:off x="6526213"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5" name="Freeform 139">
              <a:extLst>
                <a:ext uri="{FF2B5EF4-FFF2-40B4-BE49-F238E27FC236}">
                  <a16:creationId xmlns:a16="http://schemas.microsoft.com/office/drawing/2014/main" id="{2BC2E95B-3469-894D-B243-3237C8FD40F6}"/>
                </a:ext>
              </a:extLst>
            </p:cNvPr>
            <p:cNvSpPr>
              <a:spLocks/>
            </p:cNvSpPr>
            <p:nvPr/>
          </p:nvSpPr>
          <p:spPr bwMode="auto">
            <a:xfrm>
              <a:off x="655955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6" name="Freeform 140">
              <a:extLst>
                <a:ext uri="{FF2B5EF4-FFF2-40B4-BE49-F238E27FC236}">
                  <a16:creationId xmlns:a16="http://schemas.microsoft.com/office/drawing/2014/main" id="{6567468D-1795-4349-88C2-07FAE6104E64}"/>
                </a:ext>
              </a:extLst>
            </p:cNvPr>
            <p:cNvSpPr>
              <a:spLocks/>
            </p:cNvSpPr>
            <p:nvPr/>
          </p:nvSpPr>
          <p:spPr bwMode="auto">
            <a:xfrm>
              <a:off x="648970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grpSp>
      <p:sp>
        <p:nvSpPr>
          <p:cNvPr id="80" name="Title 1">
            <a:extLst>
              <a:ext uri="{FF2B5EF4-FFF2-40B4-BE49-F238E27FC236}">
                <a16:creationId xmlns:a16="http://schemas.microsoft.com/office/drawing/2014/main" id="{990F60F5-8C8D-D945-95DF-FEBFCD87C0CC}"/>
              </a:ext>
            </a:extLst>
          </p:cNvPr>
          <p:cNvSpPr txBox="1">
            <a:spLocks/>
          </p:cNvSpPr>
          <p:nvPr/>
        </p:nvSpPr>
        <p:spPr bwMode="auto">
          <a:xfrm>
            <a:off x="351667" y="255353"/>
            <a:ext cx="8486423" cy="567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67500" tIns="33750" rIns="67500" bIns="33750" numCol="1" anchor="t" anchorCtr="0" compatLnSpc="1">
            <a:prstTxWarp prst="textNoShape">
              <a:avLst/>
            </a:prstTxWarp>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kern="12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r>
              <a:rPr kumimoji="0" lang="en-US" sz="2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is IBM Informix 14.10? </a:t>
            </a:r>
            <a:endParaRPr kumimoji="0" lang="en-US" sz="21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846DA911-B2F9-D549-8ABF-C2330F5878AB}"/>
              </a:ext>
            </a:extLst>
          </p:cNvPr>
          <p:cNvSpPr>
            <a:spLocks noGrp="1"/>
          </p:cNvSpPr>
          <p:nvPr>
            <p:ph type="sldNum" sz="quarter" idx="10"/>
          </p:nvPr>
        </p:nvSpPr>
        <p:spPr>
          <a:prstGeom prst="rect">
            <a:avLst/>
          </a:prstGeom>
        </p:spPr>
        <p:txBody>
          <a:bodyPr vert="horz" lIns="0" tIns="0" rIns="0" bIns="0" rtlCol="0" anchor="ctr"/>
          <a:lstStyle>
            <a:defPPr>
              <a:defRPr lang="en-GB"/>
            </a:defPPr>
            <a:lvl1pPr algn="r"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r" defTabSz="449263" rtl="0" eaLnBrk="0" fontAlgn="base" latinLnBrk="0" hangingPunct="0">
              <a:lnSpc>
                <a:spcPct val="100000"/>
              </a:lnSpc>
              <a:spcBef>
                <a:spcPct val="0"/>
              </a:spcBef>
              <a:spcAft>
                <a:spcPct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449263" rtl="0" eaLnBrk="0" fontAlgn="base" latinLnBrk="0" hangingPunct="0">
                <a:lnSpc>
                  <a:spcPct val="100000"/>
                </a:lnSpc>
                <a:spcBef>
                  <a:spcPct val="0"/>
                </a:spcBef>
                <a:spcAft>
                  <a:spcPct val="0"/>
                </a:spcAft>
                <a:buClrTx/>
                <a:buSzTx/>
                <a:buFontTx/>
                <a:buNone/>
                <a:tabLst/>
                <a:defRPr/>
              </a:pPr>
              <a:t>6</a:t>
            </a:fld>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
        <p:nvSpPr>
          <p:cNvPr id="6" name="Footer Placeholder 5">
            <a:extLst>
              <a:ext uri="{FF2B5EF4-FFF2-40B4-BE49-F238E27FC236}">
                <a16:creationId xmlns:a16="http://schemas.microsoft.com/office/drawing/2014/main" id="{5F176620-1D6A-9D4E-88DA-D10478A29742}"/>
              </a:ext>
            </a:extLst>
          </p:cNvPr>
          <p:cNvSpPr>
            <a:spLocks noGrp="1"/>
          </p:cNvSpPr>
          <p:nvPr>
            <p:ph type="ftr" sz="quarter" idx="4294967295"/>
          </p:nvPr>
        </p:nvSpPr>
        <p:spPr>
          <a:xfrm>
            <a:off x="0" y="6435725"/>
            <a:ext cx="8534400" cy="182563"/>
          </a:xfrm>
          <a:prstGeom prst="rect">
            <a:avLst/>
          </a:prstGeom>
        </p:spPr>
        <p:txBody>
          <a:bodyPr vert="horz" lIns="0" tIns="0" rIns="0" bIns="0" rtlCol="0" anchor="ctr"/>
          <a:lstStyle>
            <a:defPPr>
              <a:defRPr lang="en-GB"/>
            </a:defPPr>
            <a:lvl1pPr algn="l"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a:ln>
                  <a:noFill/>
                </a:ln>
                <a:solidFill>
                  <a:srgbClr val="000000"/>
                </a:solidFill>
                <a:effectLst/>
                <a:uLnTx/>
                <a:uFillTx/>
                <a:latin typeface="IBM Plex Sans"/>
                <a:cs typeface="Arial" charset="0"/>
              </a:rPr>
              <a:t>Think 2019  / © 2019 IBM Corporation</a:t>
            </a:r>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406021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4EA246-917F-BF4D-A4D0-52C008E2491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8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13EC7253-A4B8-7247-A921-E29EEC9B45CB}"/>
              </a:ext>
            </a:extLst>
          </p:cNvPr>
          <p:cNvSpPr>
            <a:spLocks noGrp="1"/>
          </p:cNvSpPr>
          <p:nvPr>
            <p:ph type="title" idx="4294967295"/>
          </p:nvPr>
        </p:nvSpPr>
        <p:spPr>
          <a:xfrm>
            <a:off x="359532" y="339997"/>
            <a:ext cx="7385050" cy="381000"/>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67500" tIns="33750" rIns="67500" bIns="33750" numCol="1" anchor="t" anchorCtr="0" compatLnSpc="1">
            <a:prstTxWarp prst="textNoShape">
              <a:avLst/>
            </a:prstTxWarp>
          </a:bodyPr>
          <a:lstStyle/>
          <a:p>
            <a:pPr defTabSz="449263" eaLnBrk="0" fontAlgn="base" hangingPunct="0">
              <a:lnSpc>
                <a:spcPct val="93000"/>
              </a:lnSpc>
              <a:spcAft>
                <a:spcPct val="0"/>
              </a:spcAft>
              <a:buClr>
                <a:srgbClr val="000000"/>
              </a:buClr>
              <a:buSzPct val="100000"/>
              <a:buFont typeface="Times New Roman" panose="02020603050405020304" pitchFamily="18" charset="0"/>
            </a:pPr>
            <a:r>
              <a:rPr lang="en-US" sz="2100" dirty="0">
                <a:solidFill>
                  <a:srgbClr val="000000"/>
                </a:solidFill>
                <a:latin typeface="Arial" panose="020B0604020202020204" pitchFamily="34" charset="0"/>
                <a:ea typeface="+mj-ea"/>
                <a:cs typeface="Arial" panose="020B0604020202020204" pitchFamily="34" charset="0"/>
              </a:rPr>
              <a:t>Log replay performance improvements</a:t>
            </a:r>
          </a:p>
        </p:txBody>
      </p:sp>
      <p:sp>
        <p:nvSpPr>
          <p:cNvPr id="5" name="Content Placeholder 2">
            <a:extLst>
              <a:ext uri="{FF2B5EF4-FFF2-40B4-BE49-F238E27FC236}">
                <a16:creationId xmlns:a16="http://schemas.microsoft.com/office/drawing/2014/main" id="{B783D2C5-F7DB-BC41-AAA0-FAFA76BCE4AD}"/>
              </a:ext>
            </a:extLst>
          </p:cNvPr>
          <p:cNvSpPr txBox="1">
            <a:spLocks/>
          </p:cNvSpPr>
          <p:nvPr/>
        </p:nvSpPr>
        <p:spPr>
          <a:xfrm>
            <a:off x="1244127" y="1120740"/>
            <a:ext cx="7472489" cy="326350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Applying transactions to secondaries (RSS, SDS, HDR) has been optimized for performance under heavy load</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Performance tests show up to </a:t>
            </a:r>
            <a:r>
              <a:rPr kumimoji="0" lang="en-US" b="1" i="0" u="none" strike="noStrike" kern="1200" cap="none" spc="0" normalizeH="0" baseline="0" noProof="0" dirty="0">
                <a:ln>
                  <a:noFill/>
                </a:ln>
                <a:effectLst/>
                <a:highlight>
                  <a:srgbClr val="FFFF00"/>
                </a:highlight>
                <a:uLnTx/>
                <a:uFillTx/>
                <a:latin typeface="Arial" panose="020B0604020202020204" pitchFamily="34" charset="0"/>
                <a:cs typeface="Arial" panose="020B0604020202020204" pitchFamily="34" charset="0"/>
              </a:rPr>
              <a:t>5X increase</a:t>
            </a:r>
            <a:r>
              <a:rPr kumimoji="0" lang="en-US" b="0"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 throughput when compared to Informix 12.10 benefiting all customers using these data availability solutions</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Similar improvement observed in crash recovery performance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New config parameters for performance tuning</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r>
              <a:rPr kumimoji="0" lang="en-US"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onstat</a:t>
            </a:r>
            <a:r>
              <a:rPr kumimoji="0" lang="en-US"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–g </a:t>
            </a:r>
            <a:r>
              <a:rPr kumimoji="0" lang="en-US"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laq</a:t>
            </a:r>
            <a:r>
              <a:rPr kumimoji="0" lang="en-US"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output shows replication latency and log replay rate</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85800" marR="0" lvl="2"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44546A"/>
              </a:solidFill>
              <a:effectLst/>
              <a:uLnTx/>
              <a:uFillTx/>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C7508732-0E95-6640-AEFD-C34AC9E64101}"/>
              </a:ext>
            </a:extLst>
          </p:cNvPr>
          <p:cNvGrpSpPr>
            <a:grpSpLocks noChangeAspect="1"/>
          </p:cNvGrpSpPr>
          <p:nvPr/>
        </p:nvGrpSpPr>
        <p:grpSpPr>
          <a:xfrm>
            <a:off x="359532" y="2100973"/>
            <a:ext cx="618663" cy="767503"/>
            <a:chOff x="6264275" y="4581526"/>
            <a:chExt cx="531813" cy="541337"/>
          </a:xfrm>
        </p:grpSpPr>
        <p:sp>
          <p:nvSpPr>
            <p:cNvPr id="7" name="Freeform 126">
              <a:extLst>
                <a:ext uri="{FF2B5EF4-FFF2-40B4-BE49-F238E27FC236}">
                  <a16:creationId xmlns:a16="http://schemas.microsoft.com/office/drawing/2014/main" id="{7C049F39-2803-CB4A-9F69-57836F550E48}"/>
                </a:ext>
              </a:extLst>
            </p:cNvPr>
            <p:cNvSpPr>
              <a:spLocks noEditPoints="1"/>
            </p:cNvSpPr>
            <p:nvPr/>
          </p:nvSpPr>
          <p:spPr bwMode="auto">
            <a:xfrm>
              <a:off x="6299200" y="4735513"/>
              <a:ext cx="496888" cy="387350"/>
            </a:xfrm>
            <a:custGeom>
              <a:avLst/>
              <a:gdLst>
                <a:gd name="T0" fmla="*/ 239 w 505"/>
                <a:gd name="T1" fmla="*/ 376 h 394"/>
                <a:gd name="T2" fmla="*/ 124 w 505"/>
                <a:gd name="T3" fmla="*/ 261 h 394"/>
                <a:gd name="T4" fmla="*/ 239 w 505"/>
                <a:gd name="T5" fmla="*/ 145 h 394"/>
                <a:gd name="T6" fmla="*/ 354 w 505"/>
                <a:gd name="T7" fmla="*/ 261 h 394"/>
                <a:gd name="T8" fmla="*/ 239 w 505"/>
                <a:gd name="T9" fmla="*/ 376 h 394"/>
                <a:gd name="T10" fmla="*/ 460 w 505"/>
                <a:gd name="T11" fmla="*/ 0 h 394"/>
                <a:gd name="T12" fmla="*/ 443 w 505"/>
                <a:gd name="T13" fmla="*/ 7 h 394"/>
                <a:gd name="T14" fmla="*/ 457 w 505"/>
                <a:gd name="T15" fmla="*/ 39 h 394"/>
                <a:gd name="T16" fmla="*/ 398 w 505"/>
                <a:gd name="T17" fmla="*/ 39 h 394"/>
                <a:gd name="T18" fmla="*/ 398 w 505"/>
                <a:gd name="T19" fmla="*/ 57 h 394"/>
                <a:gd name="T20" fmla="*/ 464 w 505"/>
                <a:gd name="T21" fmla="*/ 57 h 394"/>
                <a:gd name="T22" fmla="*/ 486 w 505"/>
                <a:gd name="T23" fmla="*/ 110 h 394"/>
                <a:gd name="T24" fmla="*/ 464 w 505"/>
                <a:gd name="T25" fmla="*/ 163 h 394"/>
                <a:gd name="T26" fmla="*/ 329 w 505"/>
                <a:gd name="T27" fmla="*/ 163 h 394"/>
                <a:gd name="T28" fmla="*/ 239 w 505"/>
                <a:gd name="T29" fmla="*/ 128 h 394"/>
                <a:gd name="T30" fmla="*/ 149 w 505"/>
                <a:gd name="T31" fmla="*/ 163 h 394"/>
                <a:gd name="T32" fmla="*/ 0 w 505"/>
                <a:gd name="T33" fmla="*/ 163 h 394"/>
                <a:gd name="T34" fmla="*/ 0 w 505"/>
                <a:gd name="T35" fmla="*/ 181 h 394"/>
                <a:gd name="T36" fmla="*/ 133 w 505"/>
                <a:gd name="T37" fmla="*/ 181 h 394"/>
                <a:gd name="T38" fmla="*/ 106 w 505"/>
                <a:gd name="T39" fmla="*/ 261 h 394"/>
                <a:gd name="T40" fmla="*/ 239 w 505"/>
                <a:gd name="T41" fmla="*/ 394 h 394"/>
                <a:gd name="T42" fmla="*/ 372 w 505"/>
                <a:gd name="T43" fmla="*/ 261 h 394"/>
                <a:gd name="T44" fmla="*/ 345 w 505"/>
                <a:gd name="T45" fmla="*/ 181 h 394"/>
                <a:gd name="T46" fmla="*/ 457 w 505"/>
                <a:gd name="T47" fmla="*/ 181 h 394"/>
                <a:gd name="T48" fmla="*/ 443 w 505"/>
                <a:gd name="T49" fmla="*/ 213 h 394"/>
                <a:gd name="T50" fmla="*/ 460 w 505"/>
                <a:gd name="T51" fmla="*/ 220 h 394"/>
                <a:gd name="T52" fmla="*/ 505 w 505"/>
                <a:gd name="T53" fmla="*/ 110 h 394"/>
                <a:gd name="T54" fmla="*/ 460 w 505"/>
                <a:gd name="T5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394">
                  <a:moveTo>
                    <a:pt x="239" y="376"/>
                  </a:moveTo>
                  <a:cubicBezTo>
                    <a:pt x="175" y="376"/>
                    <a:pt x="124" y="324"/>
                    <a:pt x="124" y="261"/>
                  </a:cubicBezTo>
                  <a:cubicBezTo>
                    <a:pt x="124" y="197"/>
                    <a:pt x="175" y="145"/>
                    <a:pt x="239" y="145"/>
                  </a:cubicBezTo>
                  <a:cubicBezTo>
                    <a:pt x="302" y="145"/>
                    <a:pt x="354" y="197"/>
                    <a:pt x="354" y="261"/>
                  </a:cubicBezTo>
                  <a:cubicBezTo>
                    <a:pt x="354" y="324"/>
                    <a:pt x="302" y="376"/>
                    <a:pt x="239" y="376"/>
                  </a:cubicBezTo>
                  <a:close/>
                  <a:moveTo>
                    <a:pt x="460" y="0"/>
                  </a:moveTo>
                  <a:cubicBezTo>
                    <a:pt x="443" y="7"/>
                    <a:pt x="443" y="7"/>
                    <a:pt x="443" y="7"/>
                  </a:cubicBezTo>
                  <a:cubicBezTo>
                    <a:pt x="457" y="39"/>
                    <a:pt x="457" y="39"/>
                    <a:pt x="457" y="39"/>
                  </a:cubicBezTo>
                  <a:cubicBezTo>
                    <a:pt x="398" y="39"/>
                    <a:pt x="398" y="39"/>
                    <a:pt x="398" y="39"/>
                  </a:cubicBezTo>
                  <a:cubicBezTo>
                    <a:pt x="398" y="57"/>
                    <a:pt x="398" y="57"/>
                    <a:pt x="398" y="57"/>
                  </a:cubicBezTo>
                  <a:cubicBezTo>
                    <a:pt x="464" y="57"/>
                    <a:pt x="464" y="57"/>
                    <a:pt x="464" y="57"/>
                  </a:cubicBezTo>
                  <a:cubicBezTo>
                    <a:pt x="486" y="110"/>
                    <a:pt x="486" y="110"/>
                    <a:pt x="486" y="110"/>
                  </a:cubicBezTo>
                  <a:cubicBezTo>
                    <a:pt x="464" y="163"/>
                    <a:pt x="464" y="163"/>
                    <a:pt x="464" y="163"/>
                  </a:cubicBezTo>
                  <a:cubicBezTo>
                    <a:pt x="329" y="163"/>
                    <a:pt x="329" y="163"/>
                    <a:pt x="329" y="163"/>
                  </a:cubicBezTo>
                  <a:cubicBezTo>
                    <a:pt x="305" y="141"/>
                    <a:pt x="274" y="128"/>
                    <a:pt x="239" y="128"/>
                  </a:cubicBezTo>
                  <a:cubicBezTo>
                    <a:pt x="204" y="128"/>
                    <a:pt x="172" y="141"/>
                    <a:pt x="149" y="163"/>
                  </a:cubicBezTo>
                  <a:cubicBezTo>
                    <a:pt x="0" y="163"/>
                    <a:pt x="0" y="163"/>
                    <a:pt x="0" y="163"/>
                  </a:cubicBezTo>
                  <a:cubicBezTo>
                    <a:pt x="0" y="181"/>
                    <a:pt x="0" y="181"/>
                    <a:pt x="0" y="181"/>
                  </a:cubicBezTo>
                  <a:cubicBezTo>
                    <a:pt x="133" y="181"/>
                    <a:pt x="133" y="181"/>
                    <a:pt x="133" y="181"/>
                  </a:cubicBezTo>
                  <a:cubicBezTo>
                    <a:pt x="116" y="203"/>
                    <a:pt x="106" y="231"/>
                    <a:pt x="106" y="261"/>
                  </a:cubicBezTo>
                  <a:cubicBezTo>
                    <a:pt x="106" y="334"/>
                    <a:pt x="165" y="394"/>
                    <a:pt x="239" y="394"/>
                  </a:cubicBezTo>
                  <a:cubicBezTo>
                    <a:pt x="312" y="394"/>
                    <a:pt x="372" y="334"/>
                    <a:pt x="372" y="261"/>
                  </a:cubicBezTo>
                  <a:cubicBezTo>
                    <a:pt x="372" y="231"/>
                    <a:pt x="362" y="203"/>
                    <a:pt x="345" y="181"/>
                  </a:cubicBezTo>
                  <a:cubicBezTo>
                    <a:pt x="457" y="181"/>
                    <a:pt x="457" y="181"/>
                    <a:pt x="457" y="181"/>
                  </a:cubicBezTo>
                  <a:cubicBezTo>
                    <a:pt x="443" y="213"/>
                    <a:pt x="443" y="213"/>
                    <a:pt x="443" y="213"/>
                  </a:cubicBezTo>
                  <a:cubicBezTo>
                    <a:pt x="460" y="220"/>
                    <a:pt x="460" y="220"/>
                    <a:pt x="460" y="220"/>
                  </a:cubicBezTo>
                  <a:cubicBezTo>
                    <a:pt x="505" y="110"/>
                    <a:pt x="505" y="110"/>
                    <a:pt x="505" y="110"/>
                  </a:cubicBezTo>
                  <a:cubicBezTo>
                    <a:pt x="460" y="0"/>
                    <a:pt x="460" y="0"/>
                    <a:pt x="460" y="0"/>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8" name="Freeform 127">
              <a:extLst>
                <a:ext uri="{FF2B5EF4-FFF2-40B4-BE49-F238E27FC236}">
                  <a16:creationId xmlns:a16="http://schemas.microsoft.com/office/drawing/2014/main" id="{5126E7DF-BAE9-324D-B973-FBCA2CFEEB05}"/>
                </a:ext>
              </a:extLst>
            </p:cNvPr>
            <p:cNvSpPr>
              <a:spLocks noEditPoints="1"/>
            </p:cNvSpPr>
            <p:nvPr/>
          </p:nvSpPr>
          <p:spPr bwMode="auto">
            <a:xfrm>
              <a:off x="6291263" y="4633913"/>
              <a:ext cx="390525" cy="227013"/>
            </a:xfrm>
            <a:custGeom>
              <a:avLst/>
              <a:gdLst>
                <a:gd name="T0" fmla="*/ 17 w 398"/>
                <a:gd name="T1" fmla="*/ 198 h 231"/>
                <a:gd name="T2" fmla="*/ 181 w 398"/>
                <a:gd name="T3" fmla="*/ 88 h 231"/>
                <a:gd name="T4" fmla="*/ 284 w 398"/>
                <a:gd name="T5" fmla="*/ 36 h 231"/>
                <a:gd name="T6" fmla="*/ 337 w 398"/>
                <a:gd name="T7" fmla="*/ 84 h 231"/>
                <a:gd name="T8" fmla="*/ 372 w 398"/>
                <a:gd name="T9" fmla="*/ 133 h 231"/>
                <a:gd name="T10" fmla="*/ 372 w 398"/>
                <a:gd name="T11" fmla="*/ 151 h 231"/>
                <a:gd name="T12" fmla="*/ 316 w 398"/>
                <a:gd name="T13" fmla="*/ 88 h 231"/>
                <a:gd name="T14" fmla="*/ 36 w 398"/>
                <a:gd name="T15" fmla="*/ 212 h 231"/>
                <a:gd name="T16" fmla="*/ 17 w 398"/>
                <a:gd name="T17" fmla="*/ 201 h 231"/>
                <a:gd name="T18" fmla="*/ 175 w 398"/>
                <a:gd name="T19" fmla="*/ 54 h 231"/>
                <a:gd name="T20" fmla="*/ 159 w 398"/>
                <a:gd name="T21" fmla="*/ 43 h 231"/>
                <a:gd name="T22" fmla="*/ 238 w 398"/>
                <a:gd name="T23" fmla="*/ 18 h 231"/>
                <a:gd name="T24" fmla="*/ 219 w 398"/>
                <a:gd name="T25" fmla="*/ 47 h 231"/>
                <a:gd name="T26" fmla="*/ 267 w 398"/>
                <a:gd name="T27" fmla="*/ 196 h 231"/>
                <a:gd name="T28" fmla="*/ 187 w 398"/>
                <a:gd name="T29" fmla="*/ 204 h 231"/>
                <a:gd name="T30" fmla="*/ 186 w 398"/>
                <a:gd name="T31" fmla="*/ 184 h 231"/>
                <a:gd name="T32" fmla="*/ 216 w 398"/>
                <a:gd name="T33" fmla="*/ 134 h 231"/>
                <a:gd name="T34" fmla="*/ 274 w 398"/>
                <a:gd name="T35" fmla="*/ 171 h 231"/>
                <a:gd name="T36" fmla="*/ 44 w 398"/>
                <a:gd name="T37" fmla="*/ 227 h 231"/>
                <a:gd name="T38" fmla="*/ 220 w 398"/>
                <a:gd name="T39" fmla="*/ 162 h 231"/>
                <a:gd name="T40" fmla="*/ 159 w 398"/>
                <a:gd name="T41" fmla="*/ 194 h 231"/>
                <a:gd name="T42" fmla="*/ 203 w 398"/>
                <a:gd name="T43" fmla="*/ 221 h 231"/>
                <a:gd name="T44" fmla="*/ 293 w 398"/>
                <a:gd name="T45" fmla="*/ 167 h 231"/>
                <a:gd name="T46" fmla="*/ 303 w 398"/>
                <a:gd name="T47" fmla="*/ 108 h 231"/>
                <a:gd name="T48" fmla="*/ 372 w 398"/>
                <a:gd name="T49" fmla="*/ 169 h 231"/>
                <a:gd name="T50" fmla="*/ 372 w 398"/>
                <a:gd name="T51" fmla="*/ 116 h 231"/>
                <a:gd name="T52" fmla="*/ 354 w 398"/>
                <a:gd name="T53" fmla="*/ 76 h 231"/>
                <a:gd name="T54" fmla="*/ 284 w 398"/>
                <a:gd name="T55" fmla="*/ 18 h 231"/>
                <a:gd name="T56" fmla="*/ 240 w 398"/>
                <a:gd name="T57" fmla="*/ 0 h 231"/>
                <a:gd name="T58" fmla="*/ 141 w 398"/>
                <a:gd name="T59" fmla="*/ 43 h 231"/>
                <a:gd name="T60" fmla="*/ 175 w 398"/>
                <a:gd name="T61" fmla="*/ 71 h 231"/>
                <a:gd name="T62" fmla="*/ 14 w 398"/>
                <a:gd name="T63" fmla="*/ 173 h 231"/>
                <a:gd name="T64" fmla="*/ 0 w 398"/>
                <a:gd name="T65" fmla="*/ 201 h 231"/>
                <a:gd name="T66" fmla="*/ 44 w 398"/>
                <a:gd name="T67" fmla="*/ 2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231">
                  <a:moveTo>
                    <a:pt x="17" y="201"/>
                  </a:moveTo>
                  <a:cubicBezTo>
                    <a:pt x="17" y="198"/>
                    <a:pt x="17" y="198"/>
                    <a:pt x="17" y="198"/>
                  </a:cubicBezTo>
                  <a:cubicBezTo>
                    <a:pt x="17" y="194"/>
                    <a:pt x="20" y="190"/>
                    <a:pt x="23" y="188"/>
                  </a:cubicBezTo>
                  <a:cubicBezTo>
                    <a:pt x="181" y="88"/>
                    <a:pt x="181" y="88"/>
                    <a:pt x="181" y="88"/>
                  </a:cubicBezTo>
                  <a:cubicBezTo>
                    <a:pt x="270" y="39"/>
                    <a:pt x="270" y="39"/>
                    <a:pt x="270" y="39"/>
                  </a:cubicBezTo>
                  <a:cubicBezTo>
                    <a:pt x="274" y="37"/>
                    <a:pt x="279" y="36"/>
                    <a:pt x="284" y="36"/>
                  </a:cubicBezTo>
                  <a:cubicBezTo>
                    <a:pt x="292" y="36"/>
                    <a:pt x="300" y="39"/>
                    <a:pt x="305" y="46"/>
                  </a:cubicBezTo>
                  <a:cubicBezTo>
                    <a:pt x="337" y="84"/>
                    <a:pt x="337" y="84"/>
                    <a:pt x="337" y="84"/>
                  </a:cubicBezTo>
                  <a:cubicBezTo>
                    <a:pt x="347" y="133"/>
                    <a:pt x="347" y="133"/>
                    <a:pt x="347" y="133"/>
                  </a:cubicBezTo>
                  <a:cubicBezTo>
                    <a:pt x="372" y="133"/>
                    <a:pt x="372" y="133"/>
                    <a:pt x="372" y="133"/>
                  </a:cubicBezTo>
                  <a:cubicBezTo>
                    <a:pt x="377" y="133"/>
                    <a:pt x="381" y="137"/>
                    <a:pt x="381" y="142"/>
                  </a:cubicBezTo>
                  <a:cubicBezTo>
                    <a:pt x="381" y="147"/>
                    <a:pt x="377" y="151"/>
                    <a:pt x="372" y="151"/>
                  </a:cubicBezTo>
                  <a:cubicBezTo>
                    <a:pt x="334" y="151"/>
                    <a:pt x="334" y="151"/>
                    <a:pt x="334" y="151"/>
                  </a:cubicBezTo>
                  <a:cubicBezTo>
                    <a:pt x="316" y="88"/>
                    <a:pt x="316" y="88"/>
                    <a:pt x="316" y="88"/>
                  </a:cubicBezTo>
                  <a:cubicBezTo>
                    <a:pt x="245" y="98"/>
                    <a:pt x="245" y="98"/>
                    <a:pt x="245" y="98"/>
                  </a:cubicBezTo>
                  <a:cubicBezTo>
                    <a:pt x="36" y="212"/>
                    <a:pt x="36" y="212"/>
                    <a:pt x="36" y="212"/>
                  </a:cubicBezTo>
                  <a:cubicBezTo>
                    <a:pt x="34" y="213"/>
                    <a:pt x="32" y="213"/>
                    <a:pt x="30" y="213"/>
                  </a:cubicBezTo>
                  <a:cubicBezTo>
                    <a:pt x="23" y="213"/>
                    <a:pt x="17" y="207"/>
                    <a:pt x="17" y="201"/>
                  </a:cubicBezTo>
                  <a:close/>
                  <a:moveTo>
                    <a:pt x="177" y="53"/>
                  </a:moveTo>
                  <a:cubicBezTo>
                    <a:pt x="176" y="53"/>
                    <a:pt x="176" y="54"/>
                    <a:pt x="175" y="54"/>
                  </a:cubicBezTo>
                  <a:cubicBezTo>
                    <a:pt x="170" y="54"/>
                    <a:pt x="170" y="54"/>
                    <a:pt x="170" y="54"/>
                  </a:cubicBezTo>
                  <a:cubicBezTo>
                    <a:pt x="164" y="54"/>
                    <a:pt x="159" y="49"/>
                    <a:pt x="159" y="43"/>
                  </a:cubicBezTo>
                  <a:cubicBezTo>
                    <a:pt x="159" y="38"/>
                    <a:pt x="163" y="33"/>
                    <a:pt x="168" y="32"/>
                  </a:cubicBezTo>
                  <a:cubicBezTo>
                    <a:pt x="238" y="18"/>
                    <a:pt x="238" y="18"/>
                    <a:pt x="238" y="18"/>
                  </a:cubicBezTo>
                  <a:cubicBezTo>
                    <a:pt x="255" y="27"/>
                    <a:pt x="255" y="27"/>
                    <a:pt x="255" y="27"/>
                  </a:cubicBezTo>
                  <a:cubicBezTo>
                    <a:pt x="219" y="47"/>
                    <a:pt x="219" y="47"/>
                    <a:pt x="219" y="47"/>
                  </a:cubicBezTo>
                  <a:cubicBezTo>
                    <a:pt x="177" y="53"/>
                    <a:pt x="177" y="53"/>
                    <a:pt x="177" y="53"/>
                  </a:cubicBezTo>
                  <a:close/>
                  <a:moveTo>
                    <a:pt x="267" y="196"/>
                  </a:moveTo>
                  <a:cubicBezTo>
                    <a:pt x="201" y="203"/>
                    <a:pt x="201" y="203"/>
                    <a:pt x="201" y="203"/>
                  </a:cubicBezTo>
                  <a:cubicBezTo>
                    <a:pt x="197" y="204"/>
                    <a:pt x="192" y="204"/>
                    <a:pt x="187" y="204"/>
                  </a:cubicBezTo>
                  <a:cubicBezTo>
                    <a:pt x="181" y="204"/>
                    <a:pt x="177" y="200"/>
                    <a:pt x="177" y="194"/>
                  </a:cubicBezTo>
                  <a:cubicBezTo>
                    <a:pt x="177" y="189"/>
                    <a:pt x="181" y="185"/>
                    <a:pt x="186" y="184"/>
                  </a:cubicBezTo>
                  <a:cubicBezTo>
                    <a:pt x="258" y="175"/>
                    <a:pt x="258" y="175"/>
                    <a:pt x="258" y="175"/>
                  </a:cubicBezTo>
                  <a:cubicBezTo>
                    <a:pt x="216" y="134"/>
                    <a:pt x="216" y="134"/>
                    <a:pt x="216" y="134"/>
                  </a:cubicBezTo>
                  <a:cubicBezTo>
                    <a:pt x="239" y="122"/>
                    <a:pt x="239" y="122"/>
                    <a:pt x="239" y="122"/>
                  </a:cubicBezTo>
                  <a:cubicBezTo>
                    <a:pt x="274" y="171"/>
                    <a:pt x="274" y="171"/>
                    <a:pt x="274" y="171"/>
                  </a:cubicBezTo>
                  <a:cubicBezTo>
                    <a:pt x="267" y="196"/>
                    <a:pt x="267" y="196"/>
                    <a:pt x="267" y="196"/>
                  </a:cubicBezTo>
                  <a:close/>
                  <a:moveTo>
                    <a:pt x="44" y="227"/>
                  </a:moveTo>
                  <a:cubicBezTo>
                    <a:pt x="200" y="143"/>
                    <a:pt x="200" y="143"/>
                    <a:pt x="200" y="143"/>
                  </a:cubicBezTo>
                  <a:cubicBezTo>
                    <a:pt x="220" y="162"/>
                    <a:pt x="220" y="162"/>
                    <a:pt x="220" y="162"/>
                  </a:cubicBezTo>
                  <a:cubicBezTo>
                    <a:pt x="183" y="167"/>
                    <a:pt x="183" y="167"/>
                    <a:pt x="183" y="167"/>
                  </a:cubicBezTo>
                  <a:cubicBezTo>
                    <a:pt x="170" y="168"/>
                    <a:pt x="159" y="180"/>
                    <a:pt x="159" y="194"/>
                  </a:cubicBezTo>
                  <a:cubicBezTo>
                    <a:pt x="159" y="209"/>
                    <a:pt x="172" y="222"/>
                    <a:pt x="187" y="222"/>
                  </a:cubicBezTo>
                  <a:cubicBezTo>
                    <a:pt x="192" y="222"/>
                    <a:pt x="198" y="222"/>
                    <a:pt x="203" y="221"/>
                  </a:cubicBezTo>
                  <a:cubicBezTo>
                    <a:pt x="281" y="212"/>
                    <a:pt x="281" y="212"/>
                    <a:pt x="281" y="212"/>
                  </a:cubicBezTo>
                  <a:cubicBezTo>
                    <a:pt x="293" y="167"/>
                    <a:pt x="293" y="167"/>
                    <a:pt x="293" y="167"/>
                  </a:cubicBezTo>
                  <a:cubicBezTo>
                    <a:pt x="255" y="115"/>
                    <a:pt x="255" y="115"/>
                    <a:pt x="255" y="115"/>
                  </a:cubicBezTo>
                  <a:cubicBezTo>
                    <a:pt x="303" y="108"/>
                    <a:pt x="303" y="108"/>
                    <a:pt x="303" y="108"/>
                  </a:cubicBezTo>
                  <a:cubicBezTo>
                    <a:pt x="321" y="169"/>
                    <a:pt x="321" y="169"/>
                    <a:pt x="321" y="169"/>
                  </a:cubicBezTo>
                  <a:cubicBezTo>
                    <a:pt x="372" y="169"/>
                    <a:pt x="372" y="169"/>
                    <a:pt x="372" y="169"/>
                  </a:cubicBezTo>
                  <a:cubicBezTo>
                    <a:pt x="387" y="169"/>
                    <a:pt x="398" y="157"/>
                    <a:pt x="398" y="142"/>
                  </a:cubicBezTo>
                  <a:cubicBezTo>
                    <a:pt x="398" y="127"/>
                    <a:pt x="387" y="116"/>
                    <a:pt x="372" y="116"/>
                  </a:cubicBezTo>
                  <a:cubicBezTo>
                    <a:pt x="361" y="116"/>
                    <a:pt x="361" y="116"/>
                    <a:pt x="361" y="116"/>
                  </a:cubicBezTo>
                  <a:cubicBezTo>
                    <a:pt x="354" y="76"/>
                    <a:pt x="354" y="76"/>
                    <a:pt x="354" y="76"/>
                  </a:cubicBezTo>
                  <a:cubicBezTo>
                    <a:pt x="319" y="34"/>
                    <a:pt x="319" y="34"/>
                    <a:pt x="319" y="34"/>
                  </a:cubicBezTo>
                  <a:cubicBezTo>
                    <a:pt x="310" y="24"/>
                    <a:pt x="297" y="18"/>
                    <a:pt x="284" y="18"/>
                  </a:cubicBezTo>
                  <a:cubicBezTo>
                    <a:pt x="282" y="18"/>
                    <a:pt x="280" y="18"/>
                    <a:pt x="277" y="19"/>
                  </a:cubicBezTo>
                  <a:cubicBezTo>
                    <a:pt x="240" y="0"/>
                    <a:pt x="240" y="0"/>
                    <a:pt x="240" y="0"/>
                  </a:cubicBezTo>
                  <a:cubicBezTo>
                    <a:pt x="164" y="15"/>
                    <a:pt x="164" y="15"/>
                    <a:pt x="164" y="15"/>
                  </a:cubicBezTo>
                  <a:cubicBezTo>
                    <a:pt x="151" y="18"/>
                    <a:pt x="141" y="29"/>
                    <a:pt x="141" y="43"/>
                  </a:cubicBezTo>
                  <a:cubicBezTo>
                    <a:pt x="141" y="59"/>
                    <a:pt x="154" y="71"/>
                    <a:pt x="170" y="71"/>
                  </a:cubicBezTo>
                  <a:cubicBezTo>
                    <a:pt x="175" y="71"/>
                    <a:pt x="175" y="71"/>
                    <a:pt x="175" y="71"/>
                  </a:cubicBezTo>
                  <a:cubicBezTo>
                    <a:pt x="172" y="73"/>
                    <a:pt x="172" y="73"/>
                    <a:pt x="172" y="73"/>
                  </a:cubicBezTo>
                  <a:cubicBezTo>
                    <a:pt x="14" y="173"/>
                    <a:pt x="14" y="173"/>
                    <a:pt x="14" y="173"/>
                  </a:cubicBezTo>
                  <a:cubicBezTo>
                    <a:pt x="5" y="178"/>
                    <a:pt x="0" y="188"/>
                    <a:pt x="0" y="198"/>
                  </a:cubicBezTo>
                  <a:cubicBezTo>
                    <a:pt x="0" y="201"/>
                    <a:pt x="0" y="201"/>
                    <a:pt x="0" y="201"/>
                  </a:cubicBezTo>
                  <a:cubicBezTo>
                    <a:pt x="0" y="217"/>
                    <a:pt x="13" y="231"/>
                    <a:pt x="30" y="231"/>
                  </a:cubicBezTo>
                  <a:cubicBezTo>
                    <a:pt x="35" y="231"/>
                    <a:pt x="40" y="229"/>
                    <a:pt x="44" y="22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9" name="Freeform 128">
              <a:extLst>
                <a:ext uri="{FF2B5EF4-FFF2-40B4-BE49-F238E27FC236}">
                  <a16:creationId xmlns:a16="http://schemas.microsoft.com/office/drawing/2014/main" id="{40A0D30A-97ED-F74C-AC95-60DFA08F3937}"/>
                </a:ext>
              </a:extLst>
            </p:cNvPr>
            <p:cNvSpPr>
              <a:spLocks noEditPoints="1"/>
            </p:cNvSpPr>
            <p:nvPr/>
          </p:nvSpPr>
          <p:spPr bwMode="auto">
            <a:xfrm>
              <a:off x="6594475" y="4581526"/>
              <a:ext cx="104775" cy="106363"/>
            </a:xfrm>
            <a:custGeom>
              <a:avLst/>
              <a:gdLst>
                <a:gd name="T0" fmla="*/ 53 w 106"/>
                <a:gd name="T1" fmla="*/ 18 h 107"/>
                <a:gd name="T2" fmla="*/ 88 w 106"/>
                <a:gd name="T3" fmla="*/ 53 h 107"/>
                <a:gd name="T4" fmla="*/ 53 w 106"/>
                <a:gd name="T5" fmla="*/ 89 h 107"/>
                <a:gd name="T6" fmla="*/ 18 w 106"/>
                <a:gd name="T7" fmla="*/ 53 h 107"/>
                <a:gd name="T8" fmla="*/ 53 w 106"/>
                <a:gd name="T9" fmla="*/ 18 h 107"/>
                <a:gd name="T10" fmla="*/ 53 w 106"/>
                <a:gd name="T11" fmla="*/ 107 h 107"/>
                <a:gd name="T12" fmla="*/ 106 w 106"/>
                <a:gd name="T13" fmla="*/ 53 h 107"/>
                <a:gd name="T14" fmla="*/ 53 w 106"/>
                <a:gd name="T15" fmla="*/ 0 h 107"/>
                <a:gd name="T16" fmla="*/ 0 w 106"/>
                <a:gd name="T17" fmla="*/ 53 h 107"/>
                <a:gd name="T18" fmla="*/ 53 w 106"/>
                <a:gd name="T19"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7">
                  <a:moveTo>
                    <a:pt x="53" y="18"/>
                  </a:moveTo>
                  <a:cubicBezTo>
                    <a:pt x="73" y="18"/>
                    <a:pt x="88" y="34"/>
                    <a:pt x="88" y="53"/>
                  </a:cubicBezTo>
                  <a:cubicBezTo>
                    <a:pt x="88" y="73"/>
                    <a:pt x="73" y="89"/>
                    <a:pt x="53" y="89"/>
                  </a:cubicBezTo>
                  <a:cubicBezTo>
                    <a:pt x="33" y="89"/>
                    <a:pt x="18" y="73"/>
                    <a:pt x="18" y="53"/>
                  </a:cubicBezTo>
                  <a:cubicBezTo>
                    <a:pt x="18" y="34"/>
                    <a:pt x="33" y="18"/>
                    <a:pt x="53" y="18"/>
                  </a:cubicBezTo>
                  <a:close/>
                  <a:moveTo>
                    <a:pt x="53" y="107"/>
                  </a:moveTo>
                  <a:cubicBezTo>
                    <a:pt x="82" y="107"/>
                    <a:pt x="106" y="83"/>
                    <a:pt x="106" y="53"/>
                  </a:cubicBezTo>
                  <a:cubicBezTo>
                    <a:pt x="106" y="24"/>
                    <a:pt x="82" y="0"/>
                    <a:pt x="53" y="0"/>
                  </a:cubicBezTo>
                  <a:cubicBezTo>
                    <a:pt x="24" y="0"/>
                    <a:pt x="0" y="24"/>
                    <a:pt x="0" y="53"/>
                  </a:cubicBezTo>
                  <a:cubicBezTo>
                    <a:pt x="0" y="83"/>
                    <a:pt x="24" y="107"/>
                    <a:pt x="53" y="10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0" name="Freeform 129">
              <a:extLst>
                <a:ext uri="{FF2B5EF4-FFF2-40B4-BE49-F238E27FC236}">
                  <a16:creationId xmlns:a16="http://schemas.microsoft.com/office/drawing/2014/main" id="{FD52B8E7-76FD-114F-A290-41A9462B9C69}"/>
                </a:ext>
              </a:extLst>
            </p:cNvPr>
            <p:cNvSpPr>
              <a:spLocks/>
            </p:cNvSpPr>
            <p:nvPr/>
          </p:nvSpPr>
          <p:spPr bwMode="auto">
            <a:xfrm>
              <a:off x="6264275" y="4895851"/>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1" name="Freeform 130">
              <a:extLst>
                <a:ext uri="{FF2B5EF4-FFF2-40B4-BE49-F238E27FC236}">
                  <a16:creationId xmlns:a16="http://schemas.microsoft.com/office/drawing/2014/main" id="{CC2DC052-92E6-024F-BBA9-17DFA46C878B}"/>
                </a:ext>
              </a:extLst>
            </p:cNvPr>
            <p:cNvSpPr>
              <a:spLocks/>
            </p:cNvSpPr>
            <p:nvPr/>
          </p:nvSpPr>
          <p:spPr bwMode="auto">
            <a:xfrm>
              <a:off x="6264275" y="471328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2" name="Freeform 131">
              <a:extLst>
                <a:ext uri="{FF2B5EF4-FFF2-40B4-BE49-F238E27FC236}">
                  <a16:creationId xmlns:a16="http://schemas.microsoft.com/office/drawing/2014/main" id="{5AA1A347-1C9C-7742-8218-3AEF5A16C75D}"/>
                </a:ext>
              </a:extLst>
            </p:cNvPr>
            <p:cNvSpPr>
              <a:spLocks/>
            </p:cNvSpPr>
            <p:nvPr/>
          </p:nvSpPr>
          <p:spPr bwMode="auto">
            <a:xfrm>
              <a:off x="6299200" y="471328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3" name="Freeform 132">
              <a:extLst>
                <a:ext uri="{FF2B5EF4-FFF2-40B4-BE49-F238E27FC236}">
                  <a16:creationId xmlns:a16="http://schemas.microsoft.com/office/drawing/2014/main" id="{CF708AC8-4D2B-A642-B55D-B13C1680169B}"/>
                </a:ext>
              </a:extLst>
            </p:cNvPr>
            <p:cNvSpPr>
              <a:spLocks/>
            </p:cNvSpPr>
            <p:nvPr/>
          </p:nvSpPr>
          <p:spPr bwMode="auto">
            <a:xfrm>
              <a:off x="6281738" y="4678363"/>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4" name="Freeform 133">
              <a:extLst>
                <a:ext uri="{FF2B5EF4-FFF2-40B4-BE49-F238E27FC236}">
                  <a16:creationId xmlns:a16="http://schemas.microsoft.com/office/drawing/2014/main" id="{7CA876A3-AA90-D944-BF9B-67604BA35D58}"/>
                </a:ext>
              </a:extLst>
            </p:cNvPr>
            <p:cNvSpPr>
              <a:spLocks/>
            </p:cNvSpPr>
            <p:nvPr/>
          </p:nvSpPr>
          <p:spPr bwMode="auto">
            <a:xfrm>
              <a:off x="6316663" y="4678363"/>
              <a:ext cx="95250" cy="17463"/>
            </a:xfrm>
            <a:custGeom>
              <a:avLst/>
              <a:gdLst>
                <a:gd name="T0" fmla="*/ 0 w 60"/>
                <a:gd name="T1" fmla="*/ 0 h 11"/>
                <a:gd name="T2" fmla="*/ 60 w 60"/>
                <a:gd name="T3" fmla="*/ 0 h 11"/>
                <a:gd name="T4" fmla="*/ 60 w 60"/>
                <a:gd name="T5" fmla="*/ 11 h 11"/>
                <a:gd name="T6" fmla="*/ 0 w 60"/>
                <a:gd name="T7" fmla="*/ 11 h 11"/>
                <a:gd name="T8" fmla="*/ 0 w 60"/>
                <a:gd name="T9" fmla="*/ 0 h 11"/>
                <a:gd name="T10" fmla="*/ 0 w 60"/>
                <a:gd name="T11" fmla="*/ 0 h 11"/>
              </a:gdLst>
              <a:ahLst/>
              <a:cxnLst>
                <a:cxn ang="0">
                  <a:pos x="T0" y="T1"/>
                </a:cxn>
                <a:cxn ang="0">
                  <a:pos x="T2" y="T3"/>
                </a:cxn>
                <a:cxn ang="0">
                  <a:pos x="T4" y="T5"/>
                </a:cxn>
                <a:cxn ang="0">
                  <a:pos x="T6" y="T7"/>
                </a:cxn>
                <a:cxn ang="0">
                  <a:pos x="T8" y="T9"/>
                </a:cxn>
                <a:cxn ang="0">
                  <a:pos x="T10" y="T11"/>
                </a:cxn>
              </a:cxnLst>
              <a:rect l="0" t="0" r="r" b="b"/>
              <a:pathLst>
                <a:path w="60" h="11">
                  <a:moveTo>
                    <a:pt x="0" y="0"/>
                  </a:moveTo>
                  <a:lnTo>
                    <a:pt x="60" y="0"/>
                  </a:lnTo>
                  <a:lnTo>
                    <a:pt x="60"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5" name="Freeform 134">
              <a:extLst>
                <a:ext uri="{FF2B5EF4-FFF2-40B4-BE49-F238E27FC236}">
                  <a16:creationId xmlns:a16="http://schemas.microsoft.com/office/drawing/2014/main" id="{CDBD2DF7-9EAF-9A49-B18A-F4C70F47D6E9}"/>
                </a:ext>
              </a:extLst>
            </p:cNvPr>
            <p:cNvSpPr>
              <a:spLocks/>
            </p:cNvSpPr>
            <p:nvPr/>
          </p:nvSpPr>
          <p:spPr bwMode="auto">
            <a:xfrm>
              <a:off x="6299200" y="464343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6" name="Freeform 135">
              <a:extLst>
                <a:ext uri="{FF2B5EF4-FFF2-40B4-BE49-F238E27FC236}">
                  <a16:creationId xmlns:a16="http://schemas.microsoft.com/office/drawing/2014/main" id="{46423623-2014-304F-8A45-84768B2D870B}"/>
                </a:ext>
              </a:extLst>
            </p:cNvPr>
            <p:cNvSpPr>
              <a:spLocks/>
            </p:cNvSpPr>
            <p:nvPr/>
          </p:nvSpPr>
          <p:spPr bwMode="auto">
            <a:xfrm>
              <a:off x="6334125" y="464343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7" name="Freeform 136">
              <a:extLst>
                <a:ext uri="{FF2B5EF4-FFF2-40B4-BE49-F238E27FC236}">
                  <a16:creationId xmlns:a16="http://schemas.microsoft.com/office/drawing/2014/main" id="{1D5762A7-29F9-0649-97F8-AD6F928F0AA2}"/>
                </a:ext>
              </a:extLst>
            </p:cNvPr>
            <p:cNvSpPr>
              <a:spLocks/>
            </p:cNvSpPr>
            <p:nvPr/>
          </p:nvSpPr>
          <p:spPr bwMode="auto">
            <a:xfrm>
              <a:off x="6437313" y="4895851"/>
              <a:ext cx="192088" cy="104775"/>
            </a:xfrm>
            <a:custGeom>
              <a:avLst/>
              <a:gdLst>
                <a:gd name="T0" fmla="*/ 98 w 195"/>
                <a:gd name="T1" fmla="*/ 0 h 107"/>
                <a:gd name="T2" fmla="*/ 0 w 195"/>
                <a:gd name="T3" fmla="*/ 98 h 107"/>
                <a:gd name="T4" fmla="*/ 0 w 195"/>
                <a:gd name="T5" fmla="*/ 107 h 107"/>
                <a:gd name="T6" fmla="*/ 9 w 195"/>
                <a:gd name="T7" fmla="*/ 107 h 107"/>
                <a:gd name="T8" fmla="*/ 18 w 195"/>
                <a:gd name="T9" fmla="*/ 107 h 107"/>
                <a:gd name="T10" fmla="*/ 27 w 195"/>
                <a:gd name="T11" fmla="*/ 107 h 107"/>
                <a:gd name="T12" fmla="*/ 27 w 195"/>
                <a:gd name="T13" fmla="*/ 89 h 107"/>
                <a:gd name="T14" fmla="*/ 19 w 195"/>
                <a:gd name="T15" fmla="*/ 89 h 107"/>
                <a:gd name="T16" fmla="*/ 25 w 195"/>
                <a:gd name="T17" fmla="*/ 66 h 107"/>
                <a:gd name="T18" fmla="*/ 32 w 195"/>
                <a:gd name="T19" fmla="*/ 70 h 107"/>
                <a:gd name="T20" fmla="*/ 41 w 195"/>
                <a:gd name="T21" fmla="*/ 55 h 107"/>
                <a:gd name="T22" fmla="*/ 34 w 195"/>
                <a:gd name="T23" fmla="*/ 50 h 107"/>
                <a:gd name="T24" fmla="*/ 51 w 195"/>
                <a:gd name="T25" fmla="*/ 34 h 107"/>
                <a:gd name="T26" fmla="*/ 55 w 195"/>
                <a:gd name="T27" fmla="*/ 41 h 107"/>
                <a:gd name="T28" fmla="*/ 70 w 195"/>
                <a:gd name="T29" fmla="*/ 32 h 107"/>
                <a:gd name="T30" fmla="*/ 66 w 195"/>
                <a:gd name="T31" fmla="*/ 25 h 107"/>
                <a:gd name="T32" fmla="*/ 89 w 195"/>
                <a:gd name="T33" fmla="*/ 18 h 107"/>
                <a:gd name="T34" fmla="*/ 89 w 195"/>
                <a:gd name="T35" fmla="*/ 27 h 107"/>
                <a:gd name="T36" fmla="*/ 107 w 195"/>
                <a:gd name="T37" fmla="*/ 27 h 107"/>
                <a:gd name="T38" fmla="*/ 107 w 195"/>
                <a:gd name="T39" fmla="*/ 18 h 107"/>
                <a:gd name="T40" fmla="*/ 130 w 195"/>
                <a:gd name="T41" fmla="*/ 25 h 107"/>
                <a:gd name="T42" fmla="*/ 126 w 195"/>
                <a:gd name="T43" fmla="*/ 32 h 107"/>
                <a:gd name="T44" fmla="*/ 141 w 195"/>
                <a:gd name="T45" fmla="*/ 41 h 107"/>
                <a:gd name="T46" fmla="*/ 145 w 195"/>
                <a:gd name="T47" fmla="*/ 34 h 107"/>
                <a:gd name="T48" fmla="*/ 162 w 195"/>
                <a:gd name="T49" fmla="*/ 50 h 107"/>
                <a:gd name="T50" fmla="*/ 155 w 195"/>
                <a:gd name="T51" fmla="*/ 55 h 107"/>
                <a:gd name="T52" fmla="*/ 164 w 195"/>
                <a:gd name="T53" fmla="*/ 70 h 107"/>
                <a:gd name="T54" fmla="*/ 171 w 195"/>
                <a:gd name="T55" fmla="*/ 66 h 107"/>
                <a:gd name="T56" fmla="*/ 177 w 195"/>
                <a:gd name="T57" fmla="*/ 89 h 107"/>
                <a:gd name="T58" fmla="*/ 169 w 195"/>
                <a:gd name="T59" fmla="*/ 89 h 107"/>
                <a:gd name="T60" fmla="*/ 169 w 195"/>
                <a:gd name="T61" fmla="*/ 107 h 107"/>
                <a:gd name="T62" fmla="*/ 178 w 195"/>
                <a:gd name="T63" fmla="*/ 107 h 107"/>
                <a:gd name="T64" fmla="*/ 186 w 195"/>
                <a:gd name="T65" fmla="*/ 107 h 107"/>
                <a:gd name="T66" fmla="*/ 195 w 195"/>
                <a:gd name="T67" fmla="*/ 107 h 107"/>
                <a:gd name="T68" fmla="*/ 195 w 195"/>
                <a:gd name="T69" fmla="*/ 98 h 107"/>
                <a:gd name="T70" fmla="*/ 98 w 195"/>
                <a:gd name="T7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 h="107">
                  <a:moveTo>
                    <a:pt x="98" y="0"/>
                  </a:moveTo>
                  <a:cubicBezTo>
                    <a:pt x="44" y="0"/>
                    <a:pt x="0" y="44"/>
                    <a:pt x="0" y="98"/>
                  </a:cubicBezTo>
                  <a:cubicBezTo>
                    <a:pt x="0" y="107"/>
                    <a:pt x="0" y="107"/>
                    <a:pt x="0" y="107"/>
                  </a:cubicBezTo>
                  <a:cubicBezTo>
                    <a:pt x="9" y="107"/>
                    <a:pt x="9" y="107"/>
                    <a:pt x="9" y="107"/>
                  </a:cubicBezTo>
                  <a:cubicBezTo>
                    <a:pt x="18" y="107"/>
                    <a:pt x="18" y="107"/>
                    <a:pt x="18" y="107"/>
                  </a:cubicBezTo>
                  <a:cubicBezTo>
                    <a:pt x="27" y="107"/>
                    <a:pt x="27" y="107"/>
                    <a:pt x="27" y="107"/>
                  </a:cubicBezTo>
                  <a:cubicBezTo>
                    <a:pt x="27" y="89"/>
                    <a:pt x="27" y="89"/>
                    <a:pt x="27" y="89"/>
                  </a:cubicBezTo>
                  <a:cubicBezTo>
                    <a:pt x="19" y="89"/>
                    <a:pt x="19" y="89"/>
                    <a:pt x="19" y="89"/>
                  </a:cubicBezTo>
                  <a:cubicBezTo>
                    <a:pt x="19" y="81"/>
                    <a:pt x="22" y="73"/>
                    <a:pt x="25" y="66"/>
                  </a:cubicBezTo>
                  <a:cubicBezTo>
                    <a:pt x="32" y="70"/>
                    <a:pt x="32" y="70"/>
                    <a:pt x="32" y="70"/>
                  </a:cubicBezTo>
                  <a:cubicBezTo>
                    <a:pt x="41" y="55"/>
                    <a:pt x="41" y="55"/>
                    <a:pt x="41" y="55"/>
                  </a:cubicBezTo>
                  <a:cubicBezTo>
                    <a:pt x="34" y="50"/>
                    <a:pt x="34" y="50"/>
                    <a:pt x="34" y="50"/>
                  </a:cubicBezTo>
                  <a:cubicBezTo>
                    <a:pt x="38" y="44"/>
                    <a:pt x="44" y="38"/>
                    <a:pt x="51" y="34"/>
                  </a:cubicBezTo>
                  <a:cubicBezTo>
                    <a:pt x="55" y="41"/>
                    <a:pt x="55" y="41"/>
                    <a:pt x="55" y="41"/>
                  </a:cubicBezTo>
                  <a:cubicBezTo>
                    <a:pt x="70" y="32"/>
                    <a:pt x="70" y="32"/>
                    <a:pt x="70" y="32"/>
                  </a:cubicBezTo>
                  <a:cubicBezTo>
                    <a:pt x="66" y="25"/>
                    <a:pt x="66" y="25"/>
                    <a:pt x="66" y="25"/>
                  </a:cubicBezTo>
                  <a:cubicBezTo>
                    <a:pt x="73" y="21"/>
                    <a:pt x="81" y="19"/>
                    <a:pt x="89" y="18"/>
                  </a:cubicBezTo>
                  <a:cubicBezTo>
                    <a:pt x="89" y="27"/>
                    <a:pt x="89" y="27"/>
                    <a:pt x="89" y="27"/>
                  </a:cubicBezTo>
                  <a:cubicBezTo>
                    <a:pt x="107" y="27"/>
                    <a:pt x="107" y="27"/>
                    <a:pt x="107" y="27"/>
                  </a:cubicBezTo>
                  <a:cubicBezTo>
                    <a:pt x="107" y="18"/>
                    <a:pt x="107" y="18"/>
                    <a:pt x="107" y="18"/>
                  </a:cubicBezTo>
                  <a:cubicBezTo>
                    <a:pt x="115" y="19"/>
                    <a:pt x="123" y="21"/>
                    <a:pt x="130" y="25"/>
                  </a:cubicBezTo>
                  <a:cubicBezTo>
                    <a:pt x="126" y="32"/>
                    <a:pt x="126" y="32"/>
                    <a:pt x="126" y="32"/>
                  </a:cubicBezTo>
                  <a:cubicBezTo>
                    <a:pt x="141" y="41"/>
                    <a:pt x="141" y="41"/>
                    <a:pt x="141" y="41"/>
                  </a:cubicBezTo>
                  <a:cubicBezTo>
                    <a:pt x="145" y="34"/>
                    <a:pt x="145" y="34"/>
                    <a:pt x="145" y="34"/>
                  </a:cubicBezTo>
                  <a:cubicBezTo>
                    <a:pt x="151" y="38"/>
                    <a:pt x="157" y="44"/>
                    <a:pt x="162" y="50"/>
                  </a:cubicBezTo>
                  <a:cubicBezTo>
                    <a:pt x="155" y="55"/>
                    <a:pt x="155" y="55"/>
                    <a:pt x="155" y="55"/>
                  </a:cubicBezTo>
                  <a:cubicBezTo>
                    <a:pt x="164" y="70"/>
                    <a:pt x="164" y="70"/>
                    <a:pt x="164" y="70"/>
                  </a:cubicBezTo>
                  <a:cubicBezTo>
                    <a:pt x="171" y="66"/>
                    <a:pt x="171" y="66"/>
                    <a:pt x="171" y="66"/>
                  </a:cubicBezTo>
                  <a:cubicBezTo>
                    <a:pt x="174" y="73"/>
                    <a:pt x="176" y="81"/>
                    <a:pt x="177" y="89"/>
                  </a:cubicBezTo>
                  <a:cubicBezTo>
                    <a:pt x="169" y="89"/>
                    <a:pt x="169" y="89"/>
                    <a:pt x="169" y="89"/>
                  </a:cubicBezTo>
                  <a:cubicBezTo>
                    <a:pt x="169" y="107"/>
                    <a:pt x="169" y="107"/>
                    <a:pt x="169" y="107"/>
                  </a:cubicBezTo>
                  <a:cubicBezTo>
                    <a:pt x="178" y="107"/>
                    <a:pt x="178" y="107"/>
                    <a:pt x="178" y="107"/>
                  </a:cubicBezTo>
                  <a:cubicBezTo>
                    <a:pt x="186" y="107"/>
                    <a:pt x="186" y="107"/>
                    <a:pt x="186" y="107"/>
                  </a:cubicBezTo>
                  <a:cubicBezTo>
                    <a:pt x="195" y="107"/>
                    <a:pt x="195" y="107"/>
                    <a:pt x="195" y="107"/>
                  </a:cubicBezTo>
                  <a:cubicBezTo>
                    <a:pt x="195" y="98"/>
                    <a:pt x="195" y="98"/>
                    <a:pt x="195" y="98"/>
                  </a:cubicBezTo>
                  <a:cubicBezTo>
                    <a:pt x="195" y="44"/>
                    <a:pt x="152" y="0"/>
                    <a:pt x="98" y="0"/>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8" name="Freeform 137">
              <a:extLst>
                <a:ext uri="{FF2B5EF4-FFF2-40B4-BE49-F238E27FC236}">
                  <a16:creationId xmlns:a16="http://schemas.microsoft.com/office/drawing/2014/main" id="{4E540A4C-A75D-4943-AE66-EFD7F90AA3D6}"/>
                </a:ext>
              </a:extLst>
            </p:cNvPr>
            <p:cNvSpPr>
              <a:spLocks/>
            </p:cNvSpPr>
            <p:nvPr/>
          </p:nvSpPr>
          <p:spPr bwMode="auto">
            <a:xfrm>
              <a:off x="6527800" y="4968876"/>
              <a:ext cx="57150" cy="71438"/>
            </a:xfrm>
            <a:custGeom>
              <a:avLst/>
              <a:gdLst>
                <a:gd name="T0" fmla="*/ 0 w 36"/>
                <a:gd name="T1" fmla="*/ 39 h 45"/>
                <a:gd name="T2" fmla="*/ 27 w 36"/>
                <a:gd name="T3" fmla="*/ 0 h 45"/>
                <a:gd name="T4" fmla="*/ 36 w 36"/>
                <a:gd name="T5" fmla="*/ 7 h 45"/>
                <a:gd name="T6" fmla="*/ 8 w 36"/>
                <a:gd name="T7" fmla="*/ 45 h 45"/>
                <a:gd name="T8" fmla="*/ 0 w 36"/>
                <a:gd name="T9" fmla="*/ 39 h 45"/>
                <a:gd name="T10" fmla="*/ 0 w 36"/>
                <a:gd name="T11" fmla="*/ 39 h 45"/>
              </a:gdLst>
              <a:ahLst/>
              <a:cxnLst>
                <a:cxn ang="0">
                  <a:pos x="T0" y="T1"/>
                </a:cxn>
                <a:cxn ang="0">
                  <a:pos x="T2" y="T3"/>
                </a:cxn>
                <a:cxn ang="0">
                  <a:pos x="T4" y="T5"/>
                </a:cxn>
                <a:cxn ang="0">
                  <a:pos x="T6" y="T7"/>
                </a:cxn>
                <a:cxn ang="0">
                  <a:pos x="T8" y="T9"/>
                </a:cxn>
                <a:cxn ang="0">
                  <a:pos x="T10" y="T11"/>
                </a:cxn>
              </a:cxnLst>
              <a:rect l="0" t="0" r="r" b="b"/>
              <a:pathLst>
                <a:path w="36" h="45">
                  <a:moveTo>
                    <a:pt x="0" y="39"/>
                  </a:moveTo>
                  <a:lnTo>
                    <a:pt x="27" y="0"/>
                  </a:lnTo>
                  <a:lnTo>
                    <a:pt x="36" y="7"/>
                  </a:lnTo>
                  <a:lnTo>
                    <a:pt x="8" y="45"/>
                  </a:lnTo>
                  <a:lnTo>
                    <a:pt x="0" y="39"/>
                  </a:lnTo>
                  <a:lnTo>
                    <a:pt x="0" y="39"/>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19" name="Freeform 138">
              <a:extLst>
                <a:ext uri="{FF2B5EF4-FFF2-40B4-BE49-F238E27FC236}">
                  <a16:creationId xmlns:a16="http://schemas.microsoft.com/office/drawing/2014/main" id="{C7AA25D5-659F-214E-B83B-B1D034B5E69F}"/>
                </a:ext>
              </a:extLst>
            </p:cNvPr>
            <p:cNvSpPr>
              <a:spLocks/>
            </p:cNvSpPr>
            <p:nvPr/>
          </p:nvSpPr>
          <p:spPr bwMode="auto">
            <a:xfrm>
              <a:off x="6526213"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20" name="Freeform 139">
              <a:extLst>
                <a:ext uri="{FF2B5EF4-FFF2-40B4-BE49-F238E27FC236}">
                  <a16:creationId xmlns:a16="http://schemas.microsoft.com/office/drawing/2014/main" id="{27EFC741-4551-0442-97CE-634837180F73}"/>
                </a:ext>
              </a:extLst>
            </p:cNvPr>
            <p:cNvSpPr>
              <a:spLocks/>
            </p:cNvSpPr>
            <p:nvPr/>
          </p:nvSpPr>
          <p:spPr bwMode="auto">
            <a:xfrm>
              <a:off x="655955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21" name="Freeform 140">
              <a:extLst>
                <a:ext uri="{FF2B5EF4-FFF2-40B4-BE49-F238E27FC236}">
                  <a16:creationId xmlns:a16="http://schemas.microsoft.com/office/drawing/2014/main" id="{A25B7A39-CD5F-214D-8A3D-61AC37F3D531}"/>
                </a:ext>
              </a:extLst>
            </p:cNvPr>
            <p:cNvSpPr>
              <a:spLocks/>
            </p:cNvSpPr>
            <p:nvPr/>
          </p:nvSpPr>
          <p:spPr bwMode="auto">
            <a:xfrm>
              <a:off x="648970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grpSp>
    </p:spTree>
    <p:extLst>
      <p:ext uri="{BB962C8B-B14F-4D97-AF65-F5344CB8AC3E}">
        <p14:creationId xmlns:p14="http://schemas.microsoft.com/office/powerpoint/2010/main" val="1701058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56">
            <a:extLst>
              <a:ext uri="{FF2B5EF4-FFF2-40B4-BE49-F238E27FC236}">
                <a16:creationId xmlns:a16="http://schemas.microsoft.com/office/drawing/2014/main" id="{90926AAA-B541-EF43-8954-005806D57174}"/>
              </a:ext>
            </a:extLst>
          </p:cNvPr>
          <p:cNvSpPr txBox="1">
            <a:spLocks noGrp="1"/>
          </p:cNvSpPr>
          <p:nvPr/>
        </p:nvSpPr>
        <p:spPr>
          <a:xfrm>
            <a:off x="1432019" y="954945"/>
            <a:ext cx="7541946" cy="3656770"/>
          </a:xfrm>
          <a:prstGeom prst="rect">
            <a:avLst/>
          </a:prstGeom>
        </p:spPr>
        <p:txBody>
          <a:bodyPr vert="horz" wrap="square" lIns="0" tIns="9525"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2400" b="1" i="1" u="none" strike="noStrike" kern="120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14.10 is Faster!</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Significant performance improvements in SDS, RSS and HDR secondary updates - </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up to 5X increase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OLTP transaction performance - </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up to 10% faster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than 12.10</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rPr>
              <a:t>Java UDR performance improvements - up to </a:t>
            </a:r>
            <a:r>
              <a:rPr kumimoji="0" lang="en-US" sz="1800" b="1"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rPr>
              <a:t>40% faster</a:t>
            </a: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rPr>
              <a:t>JSON and REST listener performance improvements - up to </a:t>
            </a:r>
            <a:r>
              <a:rPr kumimoji="0" lang="en-US" sz="1800" b="1"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rPr>
              <a:t>2x faster</a:t>
            </a: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rPr>
              <a:t>JDBC smart large object access speed improvements - </a:t>
            </a:r>
            <a:r>
              <a:rPr kumimoji="0" lang="en-US" sz="1800" b="1"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rPr>
              <a:t>more than 60%</a:t>
            </a: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p:txBody>
      </p:sp>
      <p:grpSp>
        <p:nvGrpSpPr>
          <p:cNvPr id="61" name="Group 60">
            <a:extLst>
              <a:ext uri="{FF2B5EF4-FFF2-40B4-BE49-F238E27FC236}">
                <a16:creationId xmlns:a16="http://schemas.microsoft.com/office/drawing/2014/main" id="{A03DEADD-0006-1C41-BEA6-5291A414F2C2}"/>
              </a:ext>
            </a:extLst>
          </p:cNvPr>
          <p:cNvGrpSpPr>
            <a:grpSpLocks noChangeAspect="1"/>
          </p:cNvGrpSpPr>
          <p:nvPr/>
        </p:nvGrpSpPr>
        <p:grpSpPr>
          <a:xfrm>
            <a:off x="359532" y="1124872"/>
            <a:ext cx="868988" cy="1078052"/>
            <a:chOff x="6264275" y="4581526"/>
            <a:chExt cx="531813" cy="541337"/>
          </a:xfrm>
        </p:grpSpPr>
        <p:sp>
          <p:nvSpPr>
            <p:cNvPr id="62" name="Freeform 126">
              <a:extLst>
                <a:ext uri="{FF2B5EF4-FFF2-40B4-BE49-F238E27FC236}">
                  <a16:creationId xmlns:a16="http://schemas.microsoft.com/office/drawing/2014/main" id="{A6D4C089-B4F3-104D-84EB-DB1CDA33CE01}"/>
                </a:ext>
              </a:extLst>
            </p:cNvPr>
            <p:cNvSpPr>
              <a:spLocks noEditPoints="1"/>
            </p:cNvSpPr>
            <p:nvPr/>
          </p:nvSpPr>
          <p:spPr bwMode="auto">
            <a:xfrm>
              <a:off x="6299200" y="4735513"/>
              <a:ext cx="496888" cy="387350"/>
            </a:xfrm>
            <a:custGeom>
              <a:avLst/>
              <a:gdLst>
                <a:gd name="T0" fmla="*/ 239 w 505"/>
                <a:gd name="T1" fmla="*/ 376 h 394"/>
                <a:gd name="T2" fmla="*/ 124 w 505"/>
                <a:gd name="T3" fmla="*/ 261 h 394"/>
                <a:gd name="T4" fmla="*/ 239 w 505"/>
                <a:gd name="T5" fmla="*/ 145 h 394"/>
                <a:gd name="T6" fmla="*/ 354 w 505"/>
                <a:gd name="T7" fmla="*/ 261 h 394"/>
                <a:gd name="T8" fmla="*/ 239 w 505"/>
                <a:gd name="T9" fmla="*/ 376 h 394"/>
                <a:gd name="T10" fmla="*/ 460 w 505"/>
                <a:gd name="T11" fmla="*/ 0 h 394"/>
                <a:gd name="T12" fmla="*/ 443 w 505"/>
                <a:gd name="T13" fmla="*/ 7 h 394"/>
                <a:gd name="T14" fmla="*/ 457 w 505"/>
                <a:gd name="T15" fmla="*/ 39 h 394"/>
                <a:gd name="T16" fmla="*/ 398 w 505"/>
                <a:gd name="T17" fmla="*/ 39 h 394"/>
                <a:gd name="T18" fmla="*/ 398 w 505"/>
                <a:gd name="T19" fmla="*/ 57 h 394"/>
                <a:gd name="T20" fmla="*/ 464 w 505"/>
                <a:gd name="T21" fmla="*/ 57 h 394"/>
                <a:gd name="T22" fmla="*/ 486 w 505"/>
                <a:gd name="T23" fmla="*/ 110 h 394"/>
                <a:gd name="T24" fmla="*/ 464 w 505"/>
                <a:gd name="T25" fmla="*/ 163 h 394"/>
                <a:gd name="T26" fmla="*/ 329 w 505"/>
                <a:gd name="T27" fmla="*/ 163 h 394"/>
                <a:gd name="T28" fmla="*/ 239 w 505"/>
                <a:gd name="T29" fmla="*/ 128 h 394"/>
                <a:gd name="T30" fmla="*/ 149 w 505"/>
                <a:gd name="T31" fmla="*/ 163 h 394"/>
                <a:gd name="T32" fmla="*/ 0 w 505"/>
                <a:gd name="T33" fmla="*/ 163 h 394"/>
                <a:gd name="T34" fmla="*/ 0 w 505"/>
                <a:gd name="T35" fmla="*/ 181 h 394"/>
                <a:gd name="T36" fmla="*/ 133 w 505"/>
                <a:gd name="T37" fmla="*/ 181 h 394"/>
                <a:gd name="T38" fmla="*/ 106 w 505"/>
                <a:gd name="T39" fmla="*/ 261 h 394"/>
                <a:gd name="T40" fmla="*/ 239 w 505"/>
                <a:gd name="T41" fmla="*/ 394 h 394"/>
                <a:gd name="T42" fmla="*/ 372 w 505"/>
                <a:gd name="T43" fmla="*/ 261 h 394"/>
                <a:gd name="T44" fmla="*/ 345 w 505"/>
                <a:gd name="T45" fmla="*/ 181 h 394"/>
                <a:gd name="T46" fmla="*/ 457 w 505"/>
                <a:gd name="T47" fmla="*/ 181 h 394"/>
                <a:gd name="T48" fmla="*/ 443 w 505"/>
                <a:gd name="T49" fmla="*/ 213 h 394"/>
                <a:gd name="T50" fmla="*/ 460 w 505"/>
                <a:gd name="T51" fmla="*/ 220 h 394"/>
                <a:gd name="T52" fmla="*/ 505 w 505"/>
                <a:gd name="T53" fmla="*/ 110 h 394"/>
                <a:gd name="T54" fmla="*/ 460 w 505"/>
                <a:gd name="T5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394">
                  <a:moveTo>
                    <a:pt x="239" y="376"/>
                  </a:moveTo>
                  <a:cubicBezTo>
                    <a:pt x="175" y="376"/>
                    <a:pt x="124" y="324"/>
                    <a:pt x="124" y="261"/>
                  </a:cubicBezTo>
                  <a:cubicBezTo>
                    <a:pt x="124" y="197"/>
                    <a:pt x="175" y="145"/>
                    <a:pt x="239" y="145"/>
                  </a:cubicBezTo>
                  <a:cubicBezTo>
                    <a:pt x="302" y="145"/>
                    <a:pt x="354" y="197"/>
                    <a:pt x="354" y="261"/>
                  </a:cubicBezTo>
                  <a:cubicBezTo>
                    <a:pt x="354" y="324"/>
                    <a:pt x="302" y="376"/>
                    <a:pt x="239" y="376"/>
                  </a:cubicBezTo>
                  <a:close/>
                  <a:moveTo>
                    <a:pt x="460" y="0"/>
                  </a:moveTo>
                  <a:cubicBezTo>
                    <a:pt x="443" y="7"/>
                    <a:pt x="443" y="7"/>
                    <a:pt x="443" y="7"/>
                  </a:cubicBezTo>
                  <a:cubicBezTo>
                    <a:pt x="457" y="39"/>
                    <a:pt x="457" y="39"/>
                    <a:pt x="457" y="39"/>
                  </a:cubicBezTo>
                  <a:cubicBezTo>
                    <a:pt x="398" y="39"/>
                    <a:pt x="398" y="39"/>
                    <a:pt x="398" y="39"/>
                  </a:cubicBezTo>
                  <a:cubicBezTo>
                    <a:pt x="398" y="57"/>
                    <a:pt x="398" y="57"/>
                    <a:pt x="398" y="57"/>
                  </a:cubicBezTo>
                  <a:cubicBezTo>
                    <a:pt x="464" y="57"/>
                    <a:pt x="464" y="57"/>
                    <a:pt x="464" y="57"/>
                  </a:cubicBezTo>
                  <a:cubicBezTo>
                    <a:pt x="486" y="110"/>
                    <a:pt x="486" y="110"/>
                    <a:pt x="486" y="110"/>
                  </a:cubicBezTo>
                  <a:cubicBezTo>
                    <a:pt x="464" y="163"/>
                    <a:pt x="464" y="163"/>
                    <a:pt x="464" y="163"/>
                  </a:cubicBezTo>
                  <a:cubicBezTo>
                    <a:pt x="329" y="163"/>
                    <a:pt x="329" y="163"/>
                    <a:pt x="329" y="163"/>
                  </a:cubicBezTo>
                  <a:cubicBezTo>
                    <a:pt x="305" y="141"/>
                    <a:pt x="274" y="128"/>
                    <a:pt x="239" y="128"/>
                  </a:cubicBezTo>
                  <a:cubicBezTo>
                    <a:pt x="204" y="128"/>
                    <a:pt x="172" y="141"/>
                    <a:pt x="149" y="163"/>
                  </a:cubicBezTo>
                  <a:cubicBezTo>
                    <a:pt x="0" y="163"/>
                    <a:pt x="0" y="163"/>
                    <a:pt x="0" y="163"/>
                  </a:cubicBezTo>
                  <a:cubicBezTo>
                    <a:pt x="0" y="181"/>
                    <a:pt x="0" y="181"/>
                    <a:pt x="0" y="181"/>
                  </a:cubicBezTo>
                  <a:cubicBezTo>
                    <a:pt x="133" y="181"/>
                    <a:pt x="133" y="181"/>
                    <a:pt x="133" y="181"/>
                  </a:cubicBezTo>
                  <a:cubicBezTo>
                    <a:pt x="116" y="203"/>
                    <a:pt x="106" y="231"/>
                    <a:pt x="106" y="261"/>
                  </a:cubicBezTo>
                  <a:cubicBezTo>
                    <a:pt x="106" y="334"/>
                    <a:pt x="165" y="394"/>
                    <a:pt x="239" y="394"/>
                  </a:cubicBezTo>
                  <a:cubicBezTo>
                    <a:pt x="312" y="394"/>
                    <a:pt x="372" y="334"/>
                    <a:pt x="372" y="261"/>
                  </a:cubicBezTo>
                  <a:cubicBezTo>
                    <a:pt x="372" y="231"/>
                    <a:pt x="362" y="203"/>
                    <a:pt x="345" y="181"/>
                  </a:cubicBezTo>
                  <a:cubicBezTo>
                    <a:pt x="457" y="181"/>
                    <a:pt x="457" y="181"/>
                    <a:pt x="457" y="181"/>
                  </a:cubicBezTo>
                  <a:cubicBezTo>
                    <a:pt x="443" y="213"/>
                    <a:pt x="443" y="213"/>
                    <a:pt x="443" y="213"/>
                  </a:cubicBezTo>
                  <a:cubicBezTo>
                    <a:pt x="460" y="220"/>
                    <a:pt x="460" y="220"/>
                    <a:pt x="460" y="220"/>
                  </a:cubicBezTo>
                  <a:cubicBezTo>
                    <a:pt x="505" y="110"/>
                    <a:pt x="505" y="110"/>
                    <a:pt x="505" y="110"/>
                  </a:cubicBezTo>
                  <a:cubicBezTo>
                    <a:pt x="460" y="0"/>
                    <a:pt x="460" y="0"/>
                    <a:pt x="460" y="0"/>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3" name="Freeform 127">
              <a:extLst>
                <a:ext uri="{FF2B5EF4-FFF2-40B4-BE49-F238E27FC236}">
                  <a16:creationId xmlns:a16="http://schemas.microsoft.com/office/drawing/2014/main" id="{693FE032-071C-FA47-B976-22E448E90187}"/>
                </a:ext>
              </a:extLst>
            </p:cNvPr>
            <p:cNvSpPr>
              <a:spLocks noEditPoints="1"/>
            </p:cNvSpPr>
            <p:nvPr/>
          </p:nvSpPr>
          <p:spPr bwMode="auto">
            <a:xfrm>
              <a:off x="6291263" y="4633913"/>
              <a:ext cx="390525" cy="227013"/>
            </a:xfrm>
            <a:custGeom>
              <a:avLst/>
              <a:gdLst>
                <a:gd name="T0" fmla="*/ 17 w 398"/>
                <a:gd name="T1" fmla="*/ 198 h 231"/>
                <a:gd name="T2" fmla="*/ 181 w 398"/>
                <a:gd name="T3" fmla="*/ 88 h 231"/>
                <a:gd name="T4" fmla="*/ 284 w 398"/>
                <a:gd name="T5" fmla="*/ 36 h 231"/>
                <a:gd name="T6" fmla="*/ 337 w 398"/>
                <a:gd name="T7" fmla="*/ 84 h 231"/>
                <a:gd name="T8" fmla="*/ 372 w 398"/>
                <a:gd name="T9" fmla="*/ 133 h 231"/>
                <a:gd name="T10" fmla="*/ 372 w 398"/>
                <a:gd name="T11" fmla="*/ 151 h 231"/>
                <a:gd name="T12" fmla="*/ 316 w 398"/>
                <a:gd name="T13" fmla="*/ 88 h 231"/>
                <a:gd name="T14" fmla="*/ 36 w 398"/>
                <a:gd name="T15" fmla="*/ 212 h 231"/>
                <a:gd name="T16" fmla="*/ 17 w 398"/>
                <a:gd name="T17" fmla="*/ 201 h 231"/>
                <a:gd name="T18" fmla="*/ 175 w 398"/>
                <a:gd name="T19" fmla="*/ 54 h 231"/>
                <a:gd name="T20" fmla="*/ 159 w 398"/>
                <a:gd name="T21" fmla="*/ 43 h 231"/>
                <a:gd name="T22" fmla="*/ 238 w 398"/>
                <a:gd name="T23" fmla="*/ 18 h 231"/>
                <a:gd name="T24" fmla="*/ 219 w 398"/>
                <a:gd name="T25" fmla="*/ 47 h 231"/>
                <a:gd name="T26" fmla="*/ 267 w 398"/>
                <a:gd name="T27" fmla="*/ 196 h 231"/>
                <a:gd name="T28" fmla="*/ 187 w 398"/>
                <a:gd name="T29" fmla="*/ 204 h 231"/>
                <a:gd name="T30" fmla="*/ 186 w 398"/>
                <a:gd name="T31" fmla="*/ 184 h 231"/>
                <a:gd name="T32" fmla="*/ 216 w 398"/>
                <a:gd name="T33" fmla="*/ 134 h 231"/>
                <a:gd name="T34" fmla="*/ 274 w 398"/>
                <a:gd name="T35" fmla="*/ 171 h 231"/>
                <a:gd name="T36" fmla="*/ 44 w 398"/>
                <a:gd name="T37" fmla="*/ 227 h 231"/>
                <a:gd name="T38" fmla="*/ 220 w 398"/>
                <a:gd name="T39" fmla="*/ 162 h 231"/>
                <a:gd name="T40" fmla="*/ 159 w 398"/>
                <a:gd name="T41" fmla="*/ 194 h 231"/>
                <a:gd name="T42" fmla="*/ 203 w 398"/>
                <a:gd name="T43" fmla="*/ 221 h 231"/>
                <a:gd name="T44" fmla="*/ 293 w 398"/>
                <a:gd name="T45" fmla="*/ 167 h 231"/>
                <a:gd name="T46" fmla="*/ 303 w 398"/>
                <a:gd name="T47" fmla="*/ 108 h 231"/>
                <a:gd name="T48" fmla="*/ 372 w 398"/>
                <a:gd name="T49" fmla="*/ 169 h 231"/>
                <a:gd name="T50" fmla="*/ 372 w 398"/>
                <a:gd name="T51" fmla="*/ 116 h 231"/>
                <a:gd name="T52" fmla="*/ 354 w 398"/>
                <a:gd name="T53" fmla="*/ 76 h 231"/>
                <a:gd name="T54" fmla="*/ 284 w 398"/>
                <a:gd name="T55" fmla="*/ 18 h 231"/>
                <a:gd name="T56" fmla="*/ 240 w 398"/>
                <a:gd name="T57" fmla="*/ 0 h 231"/>
                <a:gd name="T58" fmla="*/ 141 w 398"/>
                <a:gd name="T59" fmla="*/ 43 h 231"/>
                <a:gd name="T60" fmla="*/ 175 w 398"/>
                <a:gd name="T61" fmla="*/ 71 h 231"/>
                <a:gd name="T62" fmla="*/ 14 w 398"/>
                <a:gd name="T63" fmla="*/ 173 h 231"/>
                <a:gd name="T64" fmla="*/ 0 w 398"/>
                <a:gd name="T65" fmla="*/ 201 h 231"/>
                <a:gd name="T66" fmla="*/ 44 w 398"/>
                <a:gd name="T67" fmla="*/ 2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231">
                  <a:moveTo>
                    <a:pt x="17" y="201"/>
                  </a:moveTo>
                  <a:cubicBezTo>
                    <a:pt x="17" y="198"/>
                    <a:pt x="17" y="198"/>
                    <a:pt x="17" y="198"/>
                  </a:cubicBezTo>
                  <a:cubicBezTo>
                    <a:pt x="17" y="194"/>
                    <a:pt x="20" y="190"/>
                    <a:pt x="23" y="188"/>
                  </a:cubicBezTo>
                  <a:cubicBezTo>
                    <a:pt x="181" y="88"/>
                    <a:pt x="181" y="88"/>
                    <a:pt x="181" y="88"/>
                  </a:cubicBezTo>
                  <a:cubicBezTo>
                    <a:pt x="270" y="39"/>
                    <a:pt x="270" y="39"/>
                    <a:pt x="270" y="39"/>
                  </a:cubicBezTo>
                  <a:cubicBezTo>
                    <a:pt x="274" y="37"/>
                    <a:pt x="279" y="36"/>
                    <a:pt x="284" y="36"/>
                  </a:cubicBezTo>
                  <a:cubicBezTo>
                    <a:pt x="292" y="36"/>
                    <a:pt x="300" y="39"/>
                    <a:pt x="305" y="46"/>
                  </a:cubicBezTo>
                  <a:cubicBezTo>
                    <a:pt x="337" y="84"/>
                    <a:pt x="337" y="84"/>
                    <a:pt x="337" y="84"/>
                  </a:cubicBezTo>
                  <a:cubicBezTo>
                    <a:pt x="347" y="133"/>
                    <a:pt x="347" y="133"/>
                    <a:pt x="347" y="133"/>
                  </a:cubicBezTo>
                  <a:cubicBezTo>
                    <a:pt x="372" y="133"/>
                    <a:pt x="372" y="133"/>
                    <a:pt x="372" y="133"/>
                  </a:cubicBezTo>
                  <a:cubicBezTo>
                    <a:pt x="377" y="133"/>
                    <a:pt x="381" y="137"/>
                    <a:pt x="381" y="142"/>
                  </a:cubicBezTo>
                  <a:cubicBezTo>
                    <a:pt x="381" y="147"/>
                    <a:pt x="377" y="151"/>
                    <a:pt x="372" y="151"/>
                  </a:cubicBezTo>
                  <a:cubicBezTo>
                    <a:pt x="334" y="151"/>
                    <a:pt x="334" y="151"/>
                    <a:pt x="334" y="151"/>
                  </a:cubicBezTo>
                  <a:cubicBezTo>
                    <a:pt x="316" y="88"/>
                    <a:pt x="316" y="88"/>
                    <a:pt x="316" y="88"/>
                  </a:cubicBezTo>
                  <a:cubicBezTo>
                    <a:pt x="245" y="98"/>
                    <a:pt x="245" y="98"/>
                    <a:pt x="245" y="98"/>
                  </a:cubicBezTo>
                  <a:cubicBezTo>
                    <a:pt x="36" y="212"/>
                    <a:pt x="36" y="212"/>
                    <a:pt x="36" y="212"/>
                  </a:cubicBezTo>
                  <a:cubicBezTo>
                    <a:pt x="34" y="213"/>
                    <a:pt x="32" y="213"/>
                    <a:pt x="30" y="213"/>
                  </a:cubicBezTo>
                  <a:cubicBezTo>
                    <a:pt x="23" y="213"/>
                    <a:pt x="17" y="207"/>
                    <a:pt x="17" y="201"/>
                  </a:cubicBezTo>
                  <a:close/>
                  <a:moveTo>
                    <a:pt x="177" y="53"/>
                  </a:moveTo>
                  <a:cubicBezTo>
                    <a:pt x="176" y="53"/>
                    <a:pt x="176" y="54"/>
                    <a:pt x="175" y="54"/>
                  </a:cubicBezTo>
                  <a:cubicBezTo>
                    <a:pt x="170" y="54"/>
                    <a:pt x="170" y="54"/>
                    <a:pt x="170" y="54"/>
                  </a:cubicBezTo>
                  <a:cubicBezTo>
                    <a:pt x="164" y="54"/>
                    <a:pt x="159" y="49"/>
                    <a:pt x="159" y="43"/>
                  </a:cubicBezTo>
                  <a:cubicBezTo>
                    <a:pt x="159" y="38"/>
                    <a:pt x="163" y="33"/>
                    <a:pt x="168" y="32"/>
                  </a:cubicBezTo>
                  <a:cubicBezTo>
                    <a:pt x="238" y="18"/>
                    <a:pt x="238" y="18"/>
                    <a:pt x="238" y="18"/>
                  </a:cubicBezTo>
                  <a:cubicBezTo>
                    <a:pt x="255" y="27"/>
                    <a:pt x="255" y="27"/>
                    <a:pt x="255" y="27"/>
                  </a:cubicBezTo>
                  <a:cubicBezTo>
                    <a:pt x="219" y="47"/>
                    <a:pt x="219" y="47"/>
                    <a:pt x="219" y="47"/>
                  </a:cubicBezTo>
                  <a:cubicBezTo>
                    <a:pt x="177" y="53"/>
                    <a:pt x="177" y="53"/>
                    <a:pt x="177" y="53"/>
                  </a:cubicBezTo>
                  <a:close/>
                  <a:moveTo>
                    <a:pt x="267" y="196"/>
                  </a:moveTo>
                  <a:cubicBezTo>
                    <a:pt x="201" y="203"/>
                    <a:pt x="201" y="203"/>
                    <a:pt x="201" y="203"/>
                  </a:cubicBezTo>
                  <a:cubicBezTo>
                    <a:pt x="197" y="204"/>
                    <a:pt x="192" y="204"/>
                    <a:pt x="187" y="204"/>
                  </a:cubicBezTo>
                  <a:cubicBezTo>
                    <a:pt x="181" y="204"/>
                    <a:pt x="177" y="200"/>
                    <a:pt x="177" y="194"/>
                  </a:cubicBezTo>
                  <a:cubicBezTo>
                    <a:pt x="177" y="189"/>
                    <a:pt x="181" y="185"/>
                    <a:pt x="186" y="184"/>
                  </a:cubicBezTo>
                  <a:cubicBezTo>
                    <a:pt x="258" y="175"/>
                    <a:pt x="258" y="175"/>
                    <a:pt x="258" y="175"/>
                  </a:cubicBezTo>
                  <a:cubicBezTo>
                    <a:pt x="216" y="134"/>
                    <a:pt x="216" y="134"/>
                    <a:pt x="216" y="134"/>
                  </a:cubicBezTo>
                  <a:cubicBezTo>
                    <a:pt x="239" y="122"/>
                    <a:pt x="239" y="122"/>
                    <a:pt x="239" y="122"/>
                  </a:cubicBezTo>
                  <a:cubicBezTo>
                    <a:pt x="274" y="171"/>
                    <a:pt x="274" y="171"/>
                    <a:pt x="274" y="171"/>
                  </a:cubicBezTo>
                  <a:cubicBezTo>
                    <a:pt x="267" y="196"/>
                    <a:pt x="267" y="196"/>
                    <a:pt x="267" y="196"/>
                  </a:cubicBezTo>
                  <a:close/>
                  <a:moveTo>
                    <a:pt x="44" y="227"/>
                  </a:moveTo>
                  <a:cubicBezTo>
                    <a:pt x="200" y="143"/>
                    <a:pt x="200" y="143"/>
                    <a:pt x="200" y="143"/>
                  </a:cubicBezTo>
                  <a:cubicBezTo>
                    <a:pt x="220" y="162"/>
                    <a:pt x="220" y="162"/>
                    <a:pt x="220" y="162"/>
                  </a:cubicBezTo>
                  <a:cubicBezTo>
                    <a:pt x="183" y="167"/>
                    <a:pt x="183" y="167"/>
                    <a:pt x="183" y="167"/>
                  </a:cubicBezTo>
                  <a:cubicBezTo>
                    <a:pt x="170" y="168"/>
                    <a:pt x="159" y="180"/>
                    <a:pt x="159" y="194"/>
                  </a:cubicBezTo>
                  <a:cubicBezTo>
                    <a:pt x="159" y="209"/>
                    <a:pt x="172" y="222"/>
                    <a:pt x="187" y="222"/>
                  </a:cubicBezTo>
                  <a:cubicBezTo>
                    <a:pt x="192" y="222"/>
                    <a:pt x="198" y="222"/>
                    <a:pt x="203" y="221"/>
                  </a:cubicBezTo>
                  <a:cubicBezTo>
                    <a:pt x="281" y="212"/>
                    <a:pt x="281" y="212"/>
                    <a:pt x="281" y="212"/>
                  </a:cubicBezTo>
                  <a:cubicBezTo>
                    <a:pt x="293" y="167"/>
                    <a:pt x="293" y="167"/>
                    <a:pt x="293" y="167"/>
                  </a:cubicBezTo>
                  <a:cubicBezTo>
                    <a:pt x="255" y="115"/>
                    <a:pt x="255" y="115"/>
                    <a:pt x="255" y="115"/>
                  </a:cubicBezTo>
                  <a:cubicBezTo>
                    <a:pt x="303" y="108"/>
                    <a:pt x="303" y="108"/>
                    <a:pt x="303" y="108"/>
                  </a:cubicBezTo>
                  <a:cubicBezTo>
                    <a:pt x="321" y="169"/>
                    <a:pt x="321" y="169"/>
                    <a:pt x="321" y="169"/>
                  </a:cubicBezTo>
                  <a:cubicBezTo>
                    <a:pt x="372" y="169"/>
                    <a:pt x="372" y="169"/>
                    <a:pt x="372" y="169"/>
                  </a:cubicBezTo>
                  <a:cubicBezTo>
                    <a:pt x="387" y="169"/>
                    <a:pt x="398" y="157"/>
                    <a:pt x="398" y="142"/>
                  </a:cubicBezTo>
                  <a:cubicBezTo>
                    <a:pt x="398" y="127"/>
                    <a:pt x="387" y="116"/>
                    <a:pt x="372" y="116"/>
                  </a:cubicBezTo>
                  <a:cubicBezTo>
                    <a:pt x="361" y="116"/>
                    <a:pt x="361" y="116"/>
                    <a:pt x="361" y="116"/>
                  </a:cubicBezTo>
                  <a:cubicBezTo>
                    <a:pt x="354" y="76"/>
                    <a:pt x="354" y="76"/>
                    <a:pt x="354" y="76"/>
                  </a:cubicBezTo>
                  <a:cubicBezTo>
                    <a:pt x="319" y="34"/>
                    <a:pt x="319" y="34"/>
                    <a:pt x="319" y="34"/>
                  </a:cubicBezTo>
                  <a:cubicBezTo>
                    <a:pt x="310" y="24"/>
                    <a:pt x="297" y="18"/>
                    <a:pt x="284" y="18"/>
                  </a:cubicBezTo>
                  <a:cubicBezTo>
                    <a:pt x="282" y="18"/>
                    <a:pt x="280" y="18"/>
                    <a:pt x="277" y="19"/>
                  </a:cubicBezTo>
                  <a:cubicBezTo>
                    <a:pt x="240" y="0"/>
                    <a:pt x="240" y="0"/>
                    <a:pt x="240" y="0"/>
                  </a:cubicBezTo>
                  <a:cubicBezTo>
                    <a:pt x="164" y="15"/>
                    <a:pt x="164" y="15"/>
                    <a:pt x="164" y="15"/>
                  </a:cubicBezTo>
                  <a:cubicBezTo>
                    <a:pt x="151" y="18"/>
                    <a:pt x="141" y="29"/>
                    <a:pt x="141" y="43"/>
                  </a:cubicBezTo>
                  <a:cubicBezTo>
                    <a:pt x="141" y="59"/>
                    <a:pt x="154" y="71"/>
                    <a:pt x="170" y="71"/>
                  </a:cubicBezTo>
                  <a:cubicBezTo>
                    <a:pt x="175" y="71"/>
                    <a:pt x="175" y="71"/>
                    <a:pt x="175" y="71"/>
                  </a:cubicBezTo>
                  <a:cubicBezTo>
                    <a:pt x="172" y="73"/>
                    <a:pt x="172" y="73"/>
                    <a:pt x="172" y="73"/>
                  </a:cubicBezTo>
                  <a:cubicBezTo>
                    <a:pt x="14" y="173"/>
                    <a:pt x="14" y="173"/>
                    <a:pt x="14" y="173"/>
                  </a:cubicBezTo>
                  <a:cubicBezTo>
                    <a:pt x="5" y="178"/>
                    <a:pt x="0" y="188"/>
                    <a:pt x="0" y="198"/>
                  </a:cubicBezTo>
                  <a:cubicBezTo>
                    <a:pt x="0" y="201"/>
                    <a:pt x="0" y="201"/>
                    <a:pt x="0" y="201"/>
                  </a:cubicBezTo>
                  <a:cubicBezTo>
                    <a:pt x="0" y="217"/>
                    <a:pt x="13" y="231"/>
                    <a:pt x="30" y="231"/>
                  </a:cubicBezTo>
                  <a:cubicBezTo>
                    <a:pt x="35" y="231"/>
                    <a:pt x="40" y="229"/>
                    <a:pt x="44" y="22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4" name="Freeform 128">
              <a:extLst>
                <a:ext uri="{FF2B5EF4-FFF2-40B4-BE49-F238E27FC236}">
                  <a16:creationId xmlns:a16="http://schemas.microsoft.com/office/drawing/2014/main" id="{463666DE-B937-DC4D-B952-ADE19A8A082C}"/>
                </a:ext>
              </a:extLst>
            </p:cNvPr>
            <p:cNvSpPr>
              <a:spLocks noEditPoints="1"/>
            </p:cNvSpPr>
            <p:nvPr/>
          </p:nvSpPr>
          <p:spPr bwMode="auto">
            <a:xfrm>
              <a:off x="6594475" y="4581526"/>
              <a:ext cx="104775" cy="106363"/>
            </a:xfrm>
            <a:custGeom>
              <a:avLst/>
              <a:gdLst>
                <a:gd name="T0" fmla="*/ 53 w 106"/>
                <a:gd name="T1" fmla="*/ 18 h 107"/>
                <a:gd name="T2" fmla="*/ 88 w 106"/>
                <a:gd name="T3" fmla="*/ 53 h 107"/>
                <a:gd name="T4" fmla="*/ 53 w 106"/>
                <a:gd name="T5" fmla="*/ 89 h 107"/>
                <a:gd name="T6" fmla="*/ 18 w 106"/>
                <a:gd name="T7" fmla="*/ 53 h 107"/>
                <a:gd name="T8" fmla="*/ 53 w 106"/>
                <a:gd name="T9" fmla="*/ 18 h 107"/>
                <a:gd name="T10" fmla="*/ 53 w 106"/>
                <a:gd name="T11" fmla="*/ 107 h 107"/>
                <a:gd name="T12" fmla="*/ 106 w 106"/>
                <a:gd name="T13" fmla="*/ 53 h 107"/>
                <a:gd name="T14" fmla="*/ 53 w 106"/>
                <a:gd name="T15" fmla="*/ 0 h 107"/>
                <a:gd name="T16" fmla="*/ 0 w 106"/>
                <a:gd name="T17" fmla="*/ 53 h 107"/>
                <a:gd name="T18" fmla="*/ 53 w 106"/>
                <a:gd name="T19"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7">
                  <a:moveTo>
                    <a:pt x="53" y="18"/>
                  </a:moveTo>
                  <a:cubicBezTo>
                    <a:pt x="73" y="18"/>
                    <a:pt x="88" y="34"/>
                    <a:pt x="88" y="53"/>
                  </a:cubicBezTo>
                  <a:cubicBezTo>
                    <a:pt x="88" y="73"/>
                    <a:pt x="73" y="89"/>
                    <a:pt x="53" y="89"/>
                  </a:cubicBezTo>
                  <a:cubicBezTo>
                    <a:pt x="33" y="89"/>
                    <a:pt x="18" y="73"/>
                    <a:pt x="18" y="53"/>
                  </a:cubicBezTo>
                  <a:cubicBezTo>
                    <a:pt x="18" y="34"/>
                    <a:pt x="33" y="18"/>
                    <a:pt x="53" y="18"/>
                  </a:cubicBezTo>
                  <a:close/>
                  <a:moveTo>
                    <a:pt x="53" y="107"/>
                  </a:moveTo>
                  <a:cubicBezTo>
                    <a:pt x="82" y="107"/>
                    <a:pt x="106" y="83"/>
                    <a:pt x="106" y="53"/>
                  </a:cubicBezTo>
                  <a:cubicBezTo>
                    <a:pt x="106" y="24"/>
                    <a:pt x="82" y="0"/>
                    <a:pt x="53" y="0"/>
                  </a:cubicBezTo>
                  <a:cubicBezTo>
                    <a:pt x="24" y="0"/>
                    <a:pt x="0" y="24"/>
                    <a:pt x="0" y="53"/>
                  </a:cubicBezTo>
                  <a:cubicBezTo>
                    <a:pt x="0" y="83"/>
                    <a:pt x="24" y="107"/>
                    <a:pt x="53" y="10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5" name="Freeform 129">
              <a:extLst>
                <a:ext uri="{FF2B5EF4-FFF2-40B4-BE49-F238E27FC236}">
                  <a16:creationId xmlns:a16="http://schemas.microsoft.com/office/drawing/2014/main" id="{634D1F65-A5FD-2045-92B7-E556438F0347}"/>
                </a:ext>
              </a:extLst>
            </p:cNvPr>
            <p:cNvSpPr>
              <a:spLocks/>
            </p:cNvSpPr>
            <p:nvPr/>
          </p:nvSpPr>
          <p:spPr bwMode="auto">
            <a:xfrm>
              <a:off x="6264275" y="4895851"/>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6" name="Freeform 130">
              <a:extLst>
                <a:ext uri="{FF2B5EF4-FFF2-40B4-BE49-F238E27FC236}">
                  <a16:creationId xmlns:a16="http://schemas.microsoft.com/office/drawing/2014/main" id="{ACD59639-1E21-354A-8FEB-6F036735BFD2}"/>
                </a:ext>
              </a:extLst>
            </p:cNvPr>
            <p:cNvSpPr>
              <a:spLocks/>
            </p:cNvSpPr>
            <p:nvPr/>
          </p:nvSpPr>
          <p:spPr bwMode="auto">
            <a:xfrm>
              <a:off x="6264275" y="471328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7" name="Freeform 131">
              <a:extLst>
                <a:ext uri="{FF2B5EF4-FFF2-40B4-BE49-F238E27FC236}">
                  <a16:creationId xmlns:a16="http://schemas.microsoft.com/office/drawing/2014/main" id="{087A65D7-9155-DF4C-84DF-B1EC44F916B3}"/>
                </a:ext>
              </a:extLst>
            </p:cNvPr>
            <p:cNvSpPr>
              <a:spLocks/>
            </p:cNvSpPr>
            <p:nvPr/>
          </p:nvSpPr>
          <p:spPr bwMode="auto">
            <a:xfrm>
              <a:off x="6299200" y="471328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8" name="Freeform 132">
              <a:extLst>
                <a:ext uri="{FF2B5EF4-FFF2-40B4-BE49-F238E27FC236}">
                  <a16:creationId xmlns:a16="http://schemas.microsoft.com/office/drawing/2014/main" id="{3BDEC0BD-8E01-9C46-82CA-FDA4299BF43A}"/>
                </a:ext>
              </a:extLst>
            </p:cNvPr>
            <p:cNvSpPr>
              <a:spLocks/>
            </p:cNvSpPr>
            <p:nvPr/>
          </p:nvSpPr>
          <p:spPr bwMode="auto">
            <a:xfrm>
              <a:off x="6281738" y="4678363"/>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69" name="Freeform 133">
              <a:extLst>
                <a:ext uri="{FF2B5EF4-FFF2-40B4-BE49-F238E27FC236}">
                  <a16:creationId xmlns:a16="http://schemas.microsoft.com/office/drawing/2014/main" id="{6059D602-F5D3-7145-9BB2-B8F69D2954BC}"/>
                </a:ext>
              </a:extLst>
            </p:cNvPr>
            <p:cNvSpPr>
              <a:spLocks/>
            </p:cNvSpPr>
            <p:nvPr/>
          </p:nvSpPr>
          <p:spPr bwMode="auto">
            <a:xfrm>
              <a:off x="6316663" y="4678363"/>
              <a:ext cx="95250" cy="17463"/>
            </a:xfrm>
            <a:custGeom>
              <a:avLst/>
              <a:gdLst>
                <a:gd name="T0" fmla="*/ 0 w 60"/>
                <a:gd name="T1" fmla="*/ 0 h 11"/>
                <a:gd name="T2" fmla="*/ 60 w 60"/>
                <a:gd name="T3" fmla="*/ 0 h 11"/>
                <a:gd name="T4" fmla="*/ 60 w 60"/>
                <a:gd name="T5" fmla="*/ 11 h 11"/>
                <a:gd name="T6" fmla="*/ 0 w 60"/>
                <a:gd name="T7" fmla="*/ 11 h 11"/>
                <a:gd name="T8" fmla="*/ 0 w 60"/>
                <a:gd name="T9" fmla="*/ 0 h 11"/>
                <a:gd name="T10" fmla="*/ 0 w 60"/>
                <a:gd name="T11" fmla="*/ 0 h 11"/>
              </a:gdLst>
              <a:ahLst/>
              <a:cxnLst>
                <a:cxn ang="0">
                  <a:pos x="T0" y="T1"/>
                </a:cxn>
                <a:cxn ang="0">
                  <a:pos x="T2" y="T3"/>
                </a:cxn>
                <a:cxn ang="0">
                  <a:pos x="T4" y="T5"/>
                </a:cxn>
                <a:cxn ang="0">
                  <a:pos x="T6" y="T7"/>
                </a:cxn>
                <a:cxn ang="0">
                  <a:pos x="T8" y="T9"/>
                </a:cxn>
                <a:cxn ang="0">
                  <a:pos x="T10" y="T11"/>
                </a:cxn>
              </a:cxnLst>
              <a:rect l="0" t="0" r="r" b="b"/>
              <a:pathLst>
                <a:path w="60" h="11">
                  <a:moveTo>
                    <a:pt x="0" y="0"/>
                  </a:moveTo>
                  <a:lnTo>
                    <a:pt x="60" y="0"/>
                  </a:lnTo>
                  <a:lnTo>
                    <a:pt x="60"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0" name="Freeform 134">
              <a:extLst>
                <a:ext uri="{FF2B5EF4-FFF2-40B4-BE49-F238E27FC236}">
                  <a16:creationId xmlns:a16="http://schemas.microsoft.com/office/drawing/2014/main" id="{2D86C7D0-A7C0-E44A-99B6-43993AD3F966}"/>
                </a:ext>
              </a:extLst>
            </p:cNvPr>
            <p:cNvSpPr>
              <a:spLocks/>
            </p:cNvSpPr>
            <p:nvPr/>
          </p:nvSpPr>
          <p:spPr bwMode="auto">
            <a:xfrm>
              <a:off x="6299200" y="4643438"/>
              <a:ext cx="17463" cy="17463"/>
            </a:xfrm>
            <a:custGeom>
              <a:avLst/>
              <a:gdLst>
                <a:gd name="T0" fmla="*/ 0 w 11"/>
                <a:gd name="T1" fmla="*/ 0 h 11"/>
                <a:gd name="T2" fmla="*/ 11 w 11"/>
                <a:gd name="T3" fmla="*/ 0 h 11"/>
                <a:gd name="T4" fmla="*/ 11 w 11"/>
                <a:gd name="T5" fmla="*/ 11 h 11"/>
                <a:gd name="T6" fmla="*/ 0 w 11"/>
                <a:gd name="T7" fmla="*/ 11 h 11"/>
                <a:gd name="T8" fmla="*/ 0 w 11"/>
                <a:gd name="T9" fmla="*/ 0 h 11"/>
                <a:gd name="T10" fmla="*/ 0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0" y="0"/>
                  </a:moveTo>
                  <a:lnTo>
                    <a:pt x="11" y="0"/>
                  </a:lnTo>
                  <a:lnTo>
                    <a:pt x="11"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1" name="Freeform 135">
              <a:extLst>
                <a:ext uri="{FF2B5EF4-FFF2-40B4-BE49-F238E27FC236}">
                  <a16:creationId xmlns:a16="http://schemas.microsoft.com/office/drawing/2014/main" id="{D64851EB-8725-8547-81E3-61750A39B2CB}"/>
                </a:ext>
              </a:extLst>
            </p:cNvPr>
            <p:cNvSpPr>
              <a:spLocks/>
            </p:cNvSpPr>
            <p:nvPr/>
          </p:nvSpPr>
          <p:spPr bwMode="auto">
            <a:xfrm>
              <a:off x="6334125" y="4643438"/>
              <a:ext cx="87313" cy="17463"/>
            </a:xfrm>
            <a:custGeom>
              <a:avLst/>
              <a:gdLst>
                <a:gd name="T0" fmla="*/ 0 w 55"/>
                <a:gd name="T1" fmla="*/ 0 h 11"/>
                <a:gd name="T2" fmla="*/ 55 w 55"/>
                <a:gd name="T3" fmla="*/ 0 h 11"/>
                <a:gd name="T4" fmla="*/ 55 w 55"/>
                <a:gd name="T5" fmla="*/ 11 h 11"/>
                <a:gd name="T6" fmla="*/ 0 w 55"/>
                <a:gd name="T7" fmla="*/ 11 h 11"/>
                <a:gd name="T8" fmla="*/ 0 w 55"/>
                <a:gd name="T9" fmla="*/ 0 h 11"/>
                <a:gd name="T10" fmla="*/ 0 w 55"/>
                <a:gd name="T11" fmla="*/ 0 h 11"/>
              </a:gdLst>
              <a:ahLst/>
              <a:cxnLst>
                <a:cxn ang="0">
                  <a:pos x="T0" y="T1"/>
                </a:cxn>
                <a:cxn ang="0">
                  <a:pos x="T2" y="T3"/>
                </a:cxn>
                <a:cxn ang="0">
                  <a:pos x="T4" y="T5"/>
                </a:cxn>
                <a:cxn ang="0">
                  <a:pos x="T6" y="T7"/>
                </a:cxn>
                <a:cxn ang="0">
                  <a:pos x="T8" y="T9"/>
                </a:cxn>
                <a:cxn ang="0">
                  <a:pos x="T10" y="T11"/>
                </a:cxn>
              </a:cxnLst>
              <a:rect l="0" t="0" r="r" b="b"/>
              <a:pathLst>
                <a:path w="55" h="11">
                  <a:moveTo>
                    <a:pt x="0" y="0"/>
                  </a:moveTo>
                  <a:lnTo>
                    <a:pt x="55" y="0"/>
                  </a:lnTo>
                  <a:lnTo>
                    <a:pt x="55" y="11"/>
                  </a:lnTo>
                  <a:lnTo>
                    <a:pt x="0" y="11"/>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2" name="Freeform 136">
              <a:extLst>
                <a:ext uri="{FF2B5EF4-FFF2-40B4-BE49-F238E27FC236}">
                  <a16:creationId xmlns:a16="http://schemas.microsoft.com/office/drawing/2014/main" id="{0870A963-D9A4-D741-9F35-3D13BB3A08F7}"/>
                </a:ext>
              </a:extLst>
            </p:cNvPr>
            <p:cNvSpPr>
              <a:spLocks/>
            </p:cNvSpPr>
            <p:nvPr/>
          </p:nvSpPr>
          <p:spPr bwMode="auto">
            <a:xfrm>
              <a:off x="6437313" y="4895851"/>
              <a:ext cx="192088" cy="104775"/>
            </a:xfrm>
            <a:custGeom>
              <a:avLst/>
              <a:gdLst>
                <a:gd name="T0" fmla="*/ 98 w 195"/>
                <a:gd name="T1" fmla="*/ 0 h 107"/>
                <a:gd name="T2" fmla="*/ 0 w 195"/>
                <a:gd name="T3" fmla="*/ 98 h 107"/>
                <a:gd name="T4" fmla="*/ 0 w 195"/>
                <a:gd name="T5" fmla="*/ 107 h 107"/>
                <a:gd name="T6" fmla="*/ 9 w 195"/>
                <a:gd name="T7" fmla="*/ 107 h 107"/>
                <a:gd name="T8" fmla="*/ 18 w 195"/>
                <a:gd name="T9" fmla="*/ 107 h 107"/>
                <a:gd name="T10" fmla="*/ 27 w 195"/>
                <a:gd name="T11" fmla="*/ 107 h 107"/>
                <a:gd name="T12" fmla="*/ 27 w 195"/>
                <a:gd name="T13" fmla="*/ 89 h 107"/>
                <a:gd name="T14" fmla="*/ 19 w 195"/>
                <a:gd name="T15" fmla="*/ 89 h 107"/>
                <a:gd name="T16" fmla="*/ 25 w 195"/>
                <a:gd name="T17" fmla="*/ 66 h 107"/>
                <a:gd name="T18" fmla="*/ 32 w 195"/>
                <a:gd name="T19" fmla="*/ 70 h 107"/>
                <a:gd name="T20" fmla="*/ 41 w 195"/>
                <a:gd name="T21" fmla="*/ 55 h 107"/>
                <a:gd name="T22" fmla="*/ 34 w 195"/>
                <a:gd name="T23" fmla="*/ 50 h 107"/>
                <a:gd name="T24" fmla="*/ 51 w 195"/>
                <a:gd name="T25" fmla="*/ 34 h 107"/>
                <a:gd name="T26" fmla="*/ 55 w 195"/>
                <a:gd name="T27" fmla="*/ 41 h 107"/>
                <a:gd name="T28" fmla="*/ 70 w 195"/>
                <a:gd name="T29" fmla="*/ 32 h 107"/>
                <a:gd name="T30" fmla="*/ 66 w 195"/>
                <a:gd name="T31" fmla="*/ 25 h 107"/>
                <a:gd name="T32" fmla="*/ 89 w 195"/>
                <a:gd name="T33" fmla="*/ 18 h 107"/>
                <a:gd name="T34" fmla="*/ 89 w 195"/>
                <a:gd name="T35" fmla="*/ 27 h 107"/>
                <a:gd name="T36" fmla="*/ 107 w 195"/>
                <a:gd name="T37" fmla="*/ 27 h 107"/>
                <a:gd name="T38" fmla="*/ 107 w 195"/>
                <a:gd name="T39" fmla="*/ 18 h 107"/>
                <a:gd name="T40" fmla="*/ 130 w 195"/>
                <a:gd name="T41" fmla="*/ 25 h 107"/>
                <a:gd name="T42" fmla="*/ 126 w 195"/>
                <a:gd name="T43" fmla="*/ 32 h 107"/>
                <a:gd name="T44" fmla="*/ 141 w 195"/>
                <a:gd name="T45" fmla="*/ 41 h 107"/>
                <a:gd name="T46" fmla="*/ 145 w 195"/>
                <a:gd name="T47" fmla="*/ 34 h 107"/>
                <a:gd name="T48" fmla="*/ 162 w 195"/>
                <a:gd name="T49" fmla="*/ 50 h 107"/>
                <a:gd name="T50" fmla="*/ 155 w 195"/>
                <a:gd name="T51" fmla="*/ 55 h 107"/>
                <a:gd name="T52" fmla="*/ 164 w 195"/>
                <a:gd name="T53" fmla="*/ 70 h 107"/>
                <a:gd name="T54" fmla="*/ 171 w 195"/>
                <a:gd name="T55" fmla="*/ 66 h 107"/>
                <a:gd name="T56" fmla="*/ 177 w 195"/>
                <a:gd name="T57" fmla="*/ 89 h 107"/>
                <a:gd name="T58" fmla="*/ 169 w 195"/>
                <a:gd name="T59" fmla="*/ 89 h 107"/>
                <a:gd name="T60" fmla="*/ 169 w 195"/>
                <a:gd name="T61" fmla="*/ 107 h 107"/>
                <a:gd name="T62" fmla="*/ 178 w 195"/>
                <a:gd name="T63" fmla="*/ 107 h 107"/>
                <a:gd name="T64" fmla="*/ 186 w 195"/>
                <a:gd name="T65" fmla="*/ 107 h 107"/>
                <a:gd name="T66" fmla="*/ 195 w 195"/>
                <a:gd name="T67" fmla="*/ 107 h 107"/>
                <a:gd name="T68" fmla="*/ 195 w 195"/>
                <a:gd name="T69" fmla="*/ 98 h 107"/>
                <a:gd name="T70" fmla="*/ 98 w 195"/>
                <a:gd name="T7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 h="107">
                  <a:moveTo>
                    <a:pt x="98" y="0"/>
                  </a:moveTo>
                  <a:cubicBezTo>
                    <a:pt x="44" y="0"/>
                    <a:pt x="0" y="44"/>
                    <a:pt x="0" y="98"/>
                  </a:cubicBezTo>
                  <a:cubicBezTo>
                    <a:pt x="0" y="107"/>
                    <a:pt x="0" y="107"/>
                    <a:pt x="0" y="107"/>
                  </a:cubicBezTo>
                  <a:cubicBezTo>
                    <a:pt x="9" y="107"/>
                    <a:pt x="9" y="107"/>
                    <a:pt x="9" y="107"/>
                  </a:cubicBezTo>
                  <a:cubicBezTo>
                    <a:pt x="18" y="107"/>
                    <a:pt x="18" y="107"/>
                    <a:pt x="18" y="107"/>
                  </a:cubicBezTo>
                  <a:cubicBezTo>
                    <a:pt x="27" y="107"/>
                    <a:pt x="27" y="107"/>
                    <a:pt x="27" y="107"/>
                  </a:cubicBezTo>
                  <a:cubicBezTo>
                    <a:pt x="27" y="89"/>
                    <a:pt x="27" y="89"/>
                    <a:pt x="27" y="89"/>
                  </a:cubicBezTo>
                  <a:cubicBezTo>
                    <a:pt x="19" y="89"/>
                    <a:pt x="19" y="89"/>
                    <a:pt x="19" y="89"/>
                  </a:cubicBezTo>
                  <a:cubicBezTo>
                    <a:pt x="19" y="81"/>
                    <a:pt x="22" y="73"/>
                    <a:pt x="25" y="66"/>
                  </a:cubicBezTo>
                  <a:cubicBezTo>
                    <a:pt x="32" y="70"/>
                    <a:pt x="32" y="70"/>
                    <a:pt x="32" y="70"/>
                  </a:cubicBezTo>
                  <a:cubicBezTo>
                    <a:pt x="41" y="55"/>
                    <a:pt x="41" y="55"/>
                    <a:pt x="41" y="55"/>
                  </a:cubicBezTo>
                  <a:cubicBezTo>
                    <a:pt x="34" y="50"/>
                    <a:pt x="34" y="50"/>
                    <a:pt x="34" y="50"/>
                  </a:cubicBezTo>
                  <a:cubicBezTo>
                    <a:pt x="38" y="44"/>
                    <a:pt x="44" y="38"/>
                    <a:pt x="51" y="34"/>
                  </a:cubicBezTo>
                  <a:cubicBezTo>
                    <a:pt x="55" y="41"/>
                    <a:pt x="55" y="41"/>
                    <a:pt x="55" y="41"/>
                  </a:cubicBezTo>
                  <a:cubicBezTo>
                    <a:pt x="70" y="32"/>
                    <a:pt x="70" y="32"/>
                    <a:pt x="70" y="32"/>
                  </a:cubicBezTo>
                  <a:cubicBezTo>
                    <a:pt x="66" y="25"/>
                    <a:pt x="66" y="25"/>
                    <a:pt x="66" y="25"/>
                  </a:cubicBezTo>
                  <a:cubicBezTo>
                    <a:pt x="73" y="21"/>
                    <a:pt x="81" y="19"/>
                    <a:pt x="89" y="18"/>
                  </a:cubicBezTo>
                  <a:cubicBezTo>
                    <a:pt x="89" y="27"/>
                    <a:pt x="89" y="27"/>
                    <a:pt x="89" y="27"/>
                  </a:cubicBezTo>
                  <a:cubicBezTo>
                    <a:pt x="107" y="27"/>
                    <a:pt x="107" y="27"/>
                    <a:pt x="107" y="27"/>
                  </a:cubicBezTo>
                  <a:cubicBezTo>
                    <a:pt x="107" y="18"/>
                    <a:pt x="107" y="18"/>
                    <a:pt x="107" y="18"/>
                  </a:cubicBezTo>
                  <a:cubicBezTo>
                    <a:pt x="115" y="19"/>
                    <a:pt x="123" y="21"/>
                    <a:pt x="130" y="25"/>
                  </a:cubicBezTo>
                  <a:cubicBezTo>
                    <a:pt x="126" y="32"/>
                    <a:pt x="126" y="32"/>
                    <a:pt x="126" y="32"/>
                  </a:cubicBezTo>
                  <a:cubicBezTo>
                    <a:pt x="141" y="41"/>
                    <a:pt x="141" y="41"/>
                    <a:pt x="141" y="41"/>
                  </a:cubicBezTo>
                  <a:cubicBezTo>
                    <a:pt x="145" y="34"/>
                    <a:pt x="145" y="34"/>
                    <a:pt x="145" y="34"/>
                  </a:cubicBezTo>
                  <a:cubicBezTo>
                    <a:pt x="151" y="38"/>
                    <a:pt x="157" y="44"/>
                    <a:pt x="162" y="50"/>
                  </a:cubicBezTo>
                  <a:cubicBezTo>
                    <a:pt x="155" y="55"/>
                    <a:pt x="155" y="55"/>
                    <a:pt x="155" y="55"/>
                  </a:cubicBezTo>
                  <a:cubicBezTo>
                    <a:pt x="164" y="70"/>
                    <a:pt x="164" y="70"/>
                    <a:pt x="164" y="70"/>
                  </a:cubicBezTo>
                  <a:cubicBezTo>
                    <a:pt x="171" y="66"/>
                    <a:pt x="171" y="66"/>
                    <a:pt x="171" y="66"/>
                  </a:cubicBezTo>
                  <a:cubicBezTo>
                    <a:pt x="174" y="73"/>
                    <a:pt x="176" y="81"/>
                    <a:pt x="177" y="89"/>
                  </a:cubicBezTo>
                  <a:cubicBezTo>
                    <a:pt x="169" y="89"/>
                    <a:pt x="169" y="89"/>
                    <a:pt x="169" y="89"/>
                  </a:cubicBezTo>
                  <a:cubicBezTo>
                    <a:pt x="169" y="107"/>
                    <a:pt x="169" y="107"/>
                    <a:pt x="169" y="107"/>
                  </a:cubicBezTo>
                  <a:cubicBezTo>
                    <a:pt x="178" y="107"/>
                    <a:pt x="178" y="107"/>
                    <a:pt x="178" y="107"/>
                  </a:cubicBezTo>
                  <a:cubicBezTo>
                    <a:pt x="186" y="107"/>
                    <a:pt x="186" y="107"/>
                    <a:pt x="186" y="107"/>
                  </a:cubicBezTo>
                  <a:cubicBezTo>
                    <a:pt x="195" y="107"/>
                    <a:pt x="195" y="107"/>
                    <a:pt x="195" y="107"/>
                  </a:cubicBezTo>
                  <a:cubicBezTo>
                    <a:pt x="195" y="98"/>
                    <a:pt x="195" y="98"/>
                    <a:pt x="195" y="98"/>
                  </a:cubicBezTo>
                  <a:cubicBezTo>
                    <a:pt x="195" y="44"/>
                    <a:pt x="152" y="0"/>
                    <a:pt x="98" y="0"/>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3" name="Freeform 137">
              <a:extLst>
                <a:ext uri="{FF2B5EF4-FFF2-40B4-BE49-F238E27FC236}">
                  <a16:creationId xmlns:a16="http://schemas.microsoft.com/office/drawing/2014/main" id="{3F2FFE95-DE65-FD4C-8E44-34B3E23A9182}"/>
                </a:ext>
              </a:extLst>
            </p:cNvPr>
            <p:cNvSpPr>
              <a:spLocks/>
            </p:cNvSpPr>
            <p:nvPr/>
          </p:nvSpPr>
          <p:spPr bwMode="auto">
            <a:xfrm>
              <a:off x="6527800" y="4968876"/>
              <a:ext cx="57150" cy="71438"/>
            </a:xfrm>
            <a:custGeom>
              <a:avLst/>
              <a:gdLst>
                <a:gd name="T0" fmla="*/ 0 w 36"/>
                <a:gd name="T1" fmla="*/ 39 h 45"/>
                <a:gd name="T2" fmla="*/ 27 w 36"/>
                <a:gd name="T3" fmla="*/ 0 h 45"/>
                <a:gd name="T4" fmla="*/ 36 w 36"/>
                <a:gd name="T5" fmla="*/ 7 h 45"/>
                <a:gd name="T6" fmla="*/ 8 w 36"/>
                <a:gd name="T7" fmla="*/ 45 h 45"/>
                <a:gd name="T8" fmla="*/ 0 w 36"/>
                <a:gd name="T9" fmla="*/ 39 h 45"/>
                <a:gd name="T10" fmla="*/ 0 w 36"/>
                <a:gd name="T11" fmla="*/ 39 h 45"/>
              </a:gdLst>
              <a:ahLst/>
              <a:cxnLst>
                <a:cxn ang="0">
                  <a:pos x="T0" y="T1"/>
                </a:cxn>
                <a:cxn ang="0">
                  <a:pos x="T2" y="T3"/>
                </a:cxn>
                <a:cxn ang="0">
                  <a:pos x="T4" y="T5"/>
                </a:cxn>
                <a:cxn ang="0">
                  <a:pos x="T6" y="T7"/>
                </a:cxn>
                <a:cxn ang="0">
                  <a:pos x="T8" y="T9"/>
                </a:cxn>
                <a:cxn ang="0">
                  <a:pos x="T10" y="T11"/>
                </a:cxn>
              </a:cxnLst>
              <a:rect l="0" t="0" r="r" b="b"/>
              <a:pathLst>
                <a:path w="36" h="45">
                  <a:moveTo>
                    <a:pt x="0" y="39"/>
                  </a:moveTo>
                  <a:lnTo>
                    <a:pt x="27" y="0"/>
                  </a:lnTo>
                  <a:lnTo>
                    <a:pt x="36" y="7"/>
                  </a:lnTo>
                  <a:lnTo>
                    <a:pt x="8" y="45"/>
                  </a:lnTo>
                  <a:lnTo>
                    <a:pt x="0" y="39"/>
                  </a:lnTo>
                  <a:lnTo>
                    <a:pt x="0" y="39"/>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4" name="Freeform 138">
              <a:extLst>
                <a:ext uri="{FF2B5EF4-FFF2-40B4-BE49-F238E27FC236}">
                  <a16:creationId xmlns:a16="http://schemas.microsoft.com/office/drawing/2014/main" id="{4B93476B-577F-4248-8A0C-31FCBA45A92D}"/>
                </a:ext>
              </a:extLst>
            </p:cNvPr>
            <p:cNvSpPr>
              <a:spLocks/>
            </p:cNvSpPr>
            <p:nvPr/>
          </p:nvSpPr>
          <p:spPr bwMode="auto">
            <a:xfrm>
              <a:off x="6526213"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5" name="Freeform 139">
              <a:extLst>
                <a:ext uri="{FF2B5EF4-FFF2-40B4-BE49-F238E27FC236}">
                  <a16:creationId xmlns:a16="http://schemas.microsoft.com/office/drawing/2014/main" id="{2BC2E95B-3469-894D-B243-3237C8FD40F6}"/>
                </a:ext>
              </a:extLst>
            </p:cNvPr>
            <p:cNvSpPr>
              <a:spLocks/>
            </p:cNvSpPr>
            <p:nvPr/>
          </p:nvSpPr>
          <p:spPr bwMode="auto">
            <a:xfrm>
              <a:off x="655955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6" name="Freeform 140">
              <a:extLst>
                <a:ext uri="{FF2B5EF4-FFF2-40B4-BE49-F238E27FC236}">
                  <a16:creationId xmlns:a16="http://schemas.microsoft.com/office/drawing/2014/main" id="{6567468D-1795-4349-88C2-07FAE6104E64}"/>
                </a:ext>
              </a:extLst>
            </p:cNvPr>
            <p:cNvSpPr>
              <a:spLocks/>
            </p:cNvSpPr>
            <p:nvPr/>
          </p:nvSpPr>
          <p:spPr bwMode="auto">
            <a:xfrm>
              <a:off x="6489700" y="5062538"/>
              <a:ext cx="17463" cy="15875"/>
            </a:xfrm>
            <a:custGeom>
              <a:avLst/>
              <a:gdLst>
                <a:gd name="T0" fmla="*/ 0 w 11"/>
                <a:gd name="T1" fmla="*/ 0 h 10"/>
                <a:gd name="T2" fmla="*/ 11 w 11"/>
                <a:gd name="T3" fmla="*/ 0 h 10"/>
                <a:gd name="T4" fmla="*/ 11 w 11"/>
                <a:gd name="T5" fmla="*/ 10 h 10"/>
                <a:gd name="T6" fmla="*/ 0 w 11"/>
                <a:gd name="T7" fmla="*/ 10 h 10"/>
                <a:gd name="T8" fmla="*/ 0 w 11"/>
                <a:gd name="T9" fmla="*/ 0 h 10"/>
                <a:gd name="T10" fmla="*/ 0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0" y="0"/>
                  </a:moveTo>
                  <a:lnTo>
                    <a:pt x="11" y="0"/>
                  </a:lnTo>
                  <a:lnTo>
                    <a:pt x="11" y="10"/>
                  </a:lnTo>
                  <a:lnTo>
                    <a:pt x="0" y="10"/>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grpSp>
      <p:sp>
        <p:nvSpPr>
          <p:cNvPr id="80" name="Title 1">
            <a:extLst>
              <a:ext uri="{FF2B5EF4-FFF2-40B4-BE49-F238E27FC236}">
                <a16:creationId xmlns:a16="http://schemas.microsoft.com/office/drawing/2014/main" id="{990F60F5-8C8D-D945-95DF-FEBFCD87C0CC}"/>
              </a:ext>
            </a:extLst>
          </p:cNvPr>
          <p:cNvSpPr txBox="1">
            <a:spLocks/>
          </p:cNvSpPr>
          <p:nvPr/>
        </p:nvSpPr>
        <p:spPr bwMode="auto">
          <a:xfrm>
            <a:off x="351667" y="265986"/>
            <a:ext cx="8486423" cy="567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67500" tIns="33750" rIns="67500" bIns="33750" numCol="1" rtlCol="0" anchor="t" anchorCtr="0" compatLnSpc="1">
            <a:prstTxWarp prst="textNoShape">
              <a:avLst/>
            </a:prstTxWarp>
            <a:noAutofit/>
          </a:bodyPr>
          <a:lstStyle>
            <a:lvl1pPr defTabSz="449263" eaLnBrk="0" fontAlgn="base" hangingPunct="0">
              <a:lnSpc>
                <a:spcPct val="93000"/>
              </a:lnSpc>
              <a:spcBef>
                <a:spcPct val="0"/>
              </a:spcBef>
              <a:spcAft>
                <a:spcPct val="0"/>
              </a:spcAft>
              <a:buClr>
                <a:srgbClr val="000000"/>
              </a:buClr>
              <a:buSzPct val="100000"/>
              <a:buFont typeface="Times New Roman" panose="02020603050405020304" pitchFamily="18" charset="0"/>
              <a:buNone/>
              <a:defRPr sz="2100">
                <a:solidFill>
                  <a:srgbClr val="000000"/>
                </a:solidFill>
                <a:latin typeface="Arial" panose="020B0604020202020204" pitchFamily="34" charset="0"/>
                <a:ea typeface="+mj-ea"/>
                <a:cs typeface="Arial" panose="020B0604020202020204" pitchFamily="34" charset="0"/>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9pPr>
          </a:lstStyle>
          <a:p>
            <a:r>
              <a:rPr lang="en-US" dirty="0"/>
              <a:t>What is IBM Informix 14.10?</a:t>
            </a:r>
          </a:p>
        </p:txBody>
      </p:sp>
      <p:sp>
        <p:nvSpPr>
          <p:cNvPr id="7" name="Slide Number Placeholder 6">
            <a:extLst>
              <a:ext uri="{FF2B5EF4-FFF2-40B4-BE49-F238E27FC236}">
                <a16:creationId xmlns:a16="http://schemas.microsoft.com/office/drawing/2014/main" id="{846DA911-B2F9-D549-8ABF-C2330F5878AB}"/>
              </a:ext>
            </a:extLst>
          </p:cNvPr>
          <p:cNvSpPr>
            <a:spLocks noGrp="1"/>
          </p:cNvSpPr>
          <p:nvPr>
            <p:ph type="sldNum" sz="quarter" idx="10"/>
          </p:nvPr>
        </p:nvSpPr>
        <p:spPr>
          <a:prstGeom prst="rect">
            <a:avLst/>
          </a:prstGeom>
        </p:spPr>
        <p:txBody>
          <a:bodyPr vert="horz" lIns="0" tIns="0" rIns="0" bIns="0" rtlCol="0" anchor="ctr"/>
          <a:lstStyle>
            <a:defPPr>
              <a:defRPr lang="en-GB"/>
            </a:defPPr>
            <a:lvl1pPr algn="r"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r" defTabSz="449263" rtl="0" eaLnBrk="0" fontAlgn="base" latinLnBrk="0" hangingPunct="0">
              <a:lnSpc>
                <a:spcPct val="100000"/>
              </a:lnSpc>
              <a:spcBef>
                <a:spcPct val="0"/>
              </a:spcBef>
              <a:spcAft>
                <a:spcPct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449263" rtl="0" eaLnBrk="0" fontAlgn="base" latinLnBrk="0" hangingPunct="0">
                <a:lnSpc>
                  <a:spcPct val="100000"/>
                </a:lnSpc>
                <a:spcBef>
                  <a:spcPct val="0"/>
                </a:spcBef>
                <a:spcAft>
                  <a:spcPct val="0"/>
                </a:spcAft>
                <a:buClrTx/>
                <a:buSzTx/>
                <a:buFontTx/>
                <a:buNone/>
                <a:tabLst/>
                <a:defRPr/>
              </a:pPr>
              <a:t>8</a:t>
            </a:fld>
            <a:endParaRPr kumimoji="0" lang="en-US" sz="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6" name="Footer Placeholder 5">
            <a:extLst>
              <a:ext uri="{FF2B5EF4-FFF2-40B4-BE49-F238E27FC236}">
                <a16:creationId xmlns:a16="http://schemas.microsoft.com/office/drawing/2014/main" id="{5F176620-1D6A-9D4E-88DA-D10478A29742}"/>
              </a:ext>
            </a:extLst>
          </p:cNvPr>
          <p:cNvSpPr>
            <a:spLocks noGrp="1"/>
          </p:cNvSpPr>
          <p:nvPr>
            <p:ph type="ftr" sz="quarter" idx="4294967295"/>
          </p:nvPr>
        </p:nvSpPr>
        <p:spPr>
          <a:xfrm>
            <a:off x="0" y="6435725"/>
            <a:ext cx="8534400" cy="182563"/>
          </a:xfrm>
          <a:prstGeom prst="rect">
            <a:avLst/>
          </a:prstGeom>
        </p:spPr>
        <p:txBody>
          <a:bodyPr vert="horz" lIns="0" tIns="0" rIns="0" bIns="0" rtlCol="0" anchor="ctr"/>
          <a:lstStyle>
            <a:defPPr>
              <a:defRPr lang="en-GB"/>
            </a:defPPr>
            <a:lvl1pPr algn="l"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a:ln>
                  <a:noFill/>
                </a:ln>
                <a:solidFill>
                  <a:srgbClr val="000000"/>
                </a:solidFill>
                <a:effectLst/>
                <a:uLnTx/>
                <a:uFillTx/>
                <a:latin typeface="IBM Plex Sans"/>
                <a:cs typeface="Arial" charset="0"/>
              </a:rPr>
              <a:t>Think 2019  / © 2019 IBM Corporation</a:t>
            </a:r>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46107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6">
            <a:extLst>
              <a:ext uri="{FF2B5EF4-FFF2-40B4-BE49-F238E27FC236}">
                <a16:creationId xmlns:a16="http://schemas.microsoft.com/office/drawing/2014/main" id="{72161E6A-00F7-824F-BFDB-6896D77A546F}"/>
              </a:ext>
            </a:extLst>
          </p:cNvPr>
          <p:cNvSpPr txBox="1">
            <a:spLocks noGrp="1"/>
          </p:cNvSpPr>
          <p:nvPr/>
        </p:nvSpPr>
        <p:spPr>
          <a:xfrm>
            <a:off x="1602100" y="1061141"/>
            <a:ext cx="6858332" cy="1717778"/>
          </a:xfrm>
          <a:prstGeom prst="rect">
            <a:avLst/>
          </a:prstGeom>
        </p:spPr>
        <p:txBody>
          <a:bodyPr vert="horz" wrap="square" lIns="0" tIns="9525"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2400" b="1" i="1" u="none" strike="noStrike" kern="1200" cap="none" spc="0" normalizeH="0" baseline="0" noProof="0" dirty="0">
                <a:ln>
                  <a:noFill/>
                </a:ln>
                <a:solidFill>
                  <a:srgbClr val="DB2663">
                    <a:lumMod val="40000"/>
                    <a:lumOff val="60000"/>
                  </a:srgbClr>
                </a:solidFill>
                <a:effectLst/>
                <a:uLnTx/>
                <a:uFillTx/>
                <a:latin typeface="Arial" panose="020B0604020202020204" pitchFamily="34" charset="0"/>
                <a:cs typeface="Arial" panose="020B0604020202020204" pitchFamily="34" charset="0"/>
              </a:rPr>
              <a:t>14.10 is More Secure!</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External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keystore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provides higher security for encryption keys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Integrated encryption for </a:t>
            </a:r>
            <a:r>
              <a:rPr kumimoji="0" lang="en-US" sz="1800" b="0" i="1" u="none" strike="noStrike" kern="1200" cap="none" spc="0" normalizeH="0" baseline="0" noProof="0" dirty="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onbar</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and </a:t>
            </a:r>
            <a:r>
              <a:rPr kumimoji="0" lang="en-US" sz="1800" b="0" i="1" u="none" strike="noStrike" kern="1200" cap="none" spc="0" normalizeH="0" baseline="0" noProof="0" dirty="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ontape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backups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grpSp>
        <p:nvGrpSpPr>
          <p:cNvPr id="77" name="Group 76">
            <a:extLst>
              <a:ext uri="{FF2B5EF4-FFF2-40B4-BE49-F238E27FC236}">
                <a16:creationId xmlns:a16="http://schemas.microsoft.com/office/drawing/2014/main" id="{1F21116C-ECF1-2D4C-BD2D-A9BB154852E4}"/>
              </a:ext>
            </a:extLst>
          </p:cNvPr>
          <p:cNvGrpSpPr>
            <a:grpSpLocks noChangeAspect="1"/>
          </p:cNvGrpSpPr>
          <p:nvPr/>
        </p:nvGrpSpPr>
        <p:grpSpPr>
          <a:xfrm>
            <a:off x="359532" y="1095012"/>
            <a:ext cx="1044534" cy="1107912"/>
            <a:chOff x="2592972" y="4115564"/>
            <a:chExt cx="591652" cy="611050"/>
          </a:xfrm>
        </p:grpSpPr>
        <p:sp>
          <p:nvSpPr>
            <p:cNvPr id="78" name="Freeform 37">
              <a:extLst>
                <a:ext uri="{FF2B5EF4-FFF2-40B4-BE49-F238E27FC236}">
                  <a16:creationId xmlns:a16="http://schemas.microsoft.com/office/drawing/2014/main" id="{CE84C222-784A-DE41-AF3A-AEF9FD5587C0}"/>
                </a:ext>
              </a:extLst>
            </p:cNvPr>
            <p:cNvSpPr>
              <a:spLocks noEditPoints="1"/>
            </p:cNvSpPr>
            <p:nvPr/>
          </p:nvSpPr>
          <p:spPr bwMode="auto">
            <a:xfrm>
              <a:off x="2592972" y="4115564"/>
              <a:ext cx="521818" cy="424825"/>
            </a:xfrm>
            <a:custGeom>
              <a:avLst/>
              <a:gdLst>
                <a:gd name="T0" fmla="*/ 17 w 288"/>
                <a:gd name="T1" fmla="*/ 234 h 234"/>
                <a:gd name="T2" fmla="*/ 19 w 288"/>
                <a:gd name="T3" fmla="*/ 234 h 234"/>
                <a:gd name="T4" fmla="*/ 23 w 288"/>
                <a:gd name="T5" fmla="*/ 227 h 234"/>
                <a:gd name="T6" fmla="*/ 56 w 288"/>
                <a:gd name="T7" fmla="*/ 72 h 234"/>
                <a:gd name="T8" fmla="*/ 266 w 288"/>
                <a:gd name="T9" fmla="*/ 70 h 234"/>
                <a:gd name="T10" fmla="*/ 267 w 288"/>
                <a:gd name="T11" fmla="*/ 71 h 234"/>
                <a:gd name="T12" fmla="*/ 249 w 288"/>
                <a:gd name="T13" fmla="*/ 71 h 234"/>
                <a:gd name="T14" fmla="*/ 243 w 288"/>
                <a:gd name="T15" fmla="*/ 77 h 234"/>
                <a:gd name="T16" fmla="*/ 249 w 288"/>
                <a:gd name="T17" fmla="*/ 83 h 234"/>
                <a:gd name="T18" fmla="*/ 249 w 288"/>
                <a:gd name="T19" fmla="*/ 83 h 234"/>
                <a:gd name="T20" fmla="*/ 282 w 288"/>
                <a:gd name="T21" fmla="*/ 83 h 234"/>
                <a:gd name="T22" fmla="*/ 286 w 288"/>
                <a:gd name="T23" fmla="*/ 81 h 234"/>
                <a:gd name="T24" fmla="*/ 288 w 288"/>
                <a:gd name="T25" fmla="*/ 77 h 234"/>
                <a:gd name="T26" fmla="*/ 287 w 288"/>
                <a:gd name="T27" fmla="*/ 44 h 234"/>
                <a:gd name="T28" fmla="*/ 281 w 288"/>
                <a:gd name="T29" fmla="*/ 39 h 234"/>
                <a:gd name="T30" fmla="*/ 275 w 288"/>
                <a:gd name="T31" fmla="*/ 45 h 234"/>
                <a:gd name="T32" fmla="*/ 276 w 288"/>
                <a:gd name="T33" fmla="*/ 62 h 234"/>
                <a:gd name="T34" fmla="*/ 275 w 288"/>
                <a:gd name="T35" fmla="*/ 62 h 234"/>
                <a:gd name="T36" fmla="*/ 48 w 288"/>
                <a:gd name="T37" fmla="*/ 64 h 234"/>
                <a:gd name="T38" fmla="*/ 6 w 288"/>
                <a:gd name="T39" fmla="*/ 143 h 234"/>
                <a:gd name="T40" fmla="*/ 12 w 288"/>
                <a:gd name="T41" fmla="*/ 231 h 234"/>
                <a:gd name="T42" fmla="*/ 17 w 288"/>
                <a:gd name="T43" fmla="*/ 234 h 234"/>
                <a:gd name="T44" fmla="*/ 17 w 288"/>
                <a:gd name="T45" fmla="*/ 234 h 234"/>
                <a:gd name="T46" fmla="*/ 17 w 288"/>
                <a:gd name="T4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8" h="234">
                  <a:moveTo>
                    <a:pt x="17" y="234"/>
                  </a:moveTo>
                  <a:cubicBezTo>
                    <a:pt x="18" y="234"/>
                    <a:pt x="19" y="234"/>
                    <a:pt x="19" y="234"/>
                  </a:cubicBezTo>
                  <a:cubicBezTo>
                    <a:pt x="22" y="233"/>
                    <a:pt x="24" y="230"/>
                    <a:pt x="23" y="227"/>
                  </a:cubicBezTo>
                  <a:cubicBezTo>
                    <a:pt x="3" y="172"/>
                    <a:pt x="16" y="113"/>
                    <a:pt x="56" y="72"/>
                  </a:cubicBezTo>
                  <a:cubicBezTo>
                    <a:pt x="114" y="14"/>
                    <a:pt x="208" y="13"/>
                    <a:pt x="266" y="70"/>
                  </a:cubicBezTo>
                  <a:cubicBezTo>
                    <a:pt x="267" y="71"/>
                    <a:pt x="267" y="71"/>
                    <a:pt x="267" y="71"/>
                  </a:cubicBezTo>
                  <a:cubicBezTo>
                    <a:pt x="249" y="71"/>
                    <a:pt x="249" y="71"/>
                    <a:pt x="249" y="71"/>
                  </a:cubicBezTo>
                  <a:cubicBezTo>
                    <a:pt x="246" y="71"/>
                    <a:pt x="243" y="74"/>
                    <a:pt x="243" y="77"/>
                  </a:cubicBezTo>
                  <a:cubicBezTo>
                    <a:pt x="244" y="80"/>
                    <a:pt x="246" y="83"/>
                    <a:pt x="249" y="83"/>
                  </a:cubicBezTo>
                  <a:cubicBezTo>
                    <a:pt x="249" y="83"/>
                    <a:pt x="249" y="83"/>
                    <a:pt x="249" y="83"/>
                  </a:cubicBezTo>
                  <a:cubicBezTo>
                    <a:pt x="282" y="83"/>
                    <a:pt x="282" y="83"/>
                    <a:pt x="282" y="83"/>
                  </a:cubicBezTo>
                  <a:cubicBezTo>
                    <a:pt x="283" y="83"/>
                    <a:pt x="285" y="82"/>
                    <a:pt x="286" y="81"/>
                  </a:cubicBezTo>
                  <a:cubicBezTo>
                    <a:pt x="287" y="80"/>
                    <a:pt x="288" y="78"/>
                    <a:pt x="288" y="77"/>
                  </a:cubicBezTo>
                  <a:cubicBezTo>
                    <a:pt x="287" y="44"/>
                    <a:pt x="287" y="44"/>
                    <a:pt x="287" y="44"/>
                  </a:cubicBezTo>
                  <a:cubicBezTo>
                    <a:pt x="287" y="41"/>
                    <a:pt x="285" y="38"/>
                    <a:pt x="281" y="39"/>
                  </a:cubicBezTo>
                  <a:cubicBezTo>
                    <a:pt x="278" y="39"/>
                    <a:pt x="275" y="41"/>
                    <a:pt x="275" y="45"/>
                  </a:cubicBezTo>
                  <a:cubicBezTo>
                    <a:pt x="276" y="62"/>
                    <a:pt x="276" y="62"/>
                    <a:pt x="276" y="62"/>
                  </a:cubicBezTo>
                  <a:cubicBezTo>
                    <a:pt x="275" y="62"/>
                    <a:pt x="275" y="62"/>
                    <a:pt x="275" y="62"/>
                  </a:cubicBezTo>
                  <a:cubicBezTo>
                    <a:pt x="211" y="0"/>
                    <a:pt x="110" y="1"/>
                    <a:pt x="48" y="64"/>
                  </a:cubicBezTo>
                  <a:cubicBezTo>
                    <a:pt x="27" y="86"/>
                    <a:pt x="12" y="113"/>
                    <a:pt x="6" y="143"/>
                  </a:cubicBezTo>
                  <a:cubicBezTo>
                    <a:pt x="0" y="172"/>
                    <a:pt x="2" y="203"/>
                    <a:pt x="12" y="231"/>
                  </a:cubicBezTo>
                  <a:cubicBezTo>
                    <a:pt x="13" y="233"/>
                    <a:pt x="15" y="234"/>
                    <a:pt x="17" y="234"/>
                  </a:cubicBezTo>
                  <a:close/>
                  <a:moveTo>
                    <a:pt x="17" y="234"/>
                  </a:moveTo>
                  <a:cubicBezTo>
                    <a:pt x="17" y="234"/>
                    <a:pt x="17" y="234"/>
                    <a:pt x="17" y="234"/>
                  </a:cubicBezTo>
                </a:path>
              </a:pathLst>
            </a:custGeom>
            <a:solidFill>
              <a:srgbClr val="26CA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9" name="Freeform 38">
              <a:extLst>
                <a:ext uri="{FF2B5EF4-FFF2-40B4-BE49-F238E27FC236}">
                  <a16:creationId xmlns:a16="http://schemas.microsoft.com/office/drawing/2014/main" id="{9FA646B4-13D6-E14E-895A-ABAA3C2492A3}"/>
                </a:ext>
              </a:extLst>
            </p:cNvPr>
            <p:cNvSpPr>
              <a:spLocks noEditPoints="1"/>
            </p:cNvSpPr>
            <p:nvPr/>
          </p:nvSpPr>
          <p:spPr bwMode="auto">
            <a:xfrm>
              <a:off x="2662806" y="4327007"/>
              <a:ext cx="521818" cy="399607"/>
            </a:xfrm>
            <a:custGeom>
              <a:avLst/>
              <a:gdLst>
                <a:gd name="T0" fmla="*/ 231 w 288"/>
                <a:gd name="T1" fmla="*/ 163 h 220"/>
                <a:gd name="T2" fmla="*/ 125 w 288"/>
                <a:gd name="T3" fmla="*/ 208 h 220"/>
                <a:gd name="T4" fmla="*/ 21 w 288"/>
                <a:gd name="T5" fmla="*/ 165 h 220"/>
                <a:gd name="T6" fmla="*/ 20 w 288"/>
                <a:gd name="T7" fmla="*/ 164 h 220"/>
                <a:gd name="T8" fmla="*/ 38 w 288"/>
                <a:gd name="T9" fmla="*/ 164 h 220"/>
                <a:gd name="T10" fmla="*/ 44 w 288"/>
                <a:gd name="T11" fmla="*/ 158 h 220"/>
                <a:gd name="T12" fmla="*/ 38 w 288"/>
                <a:gd name="T13" fmla="*/ 152 h 220"/>
                <a:gd name="T14" fmla="*/ 38 w 288"/>
                <a:gd name="T15" fmla="*/ 152 h 220"/>
                <a:gd name="T16" fmla="*/ 5 w 288"/>
                <a:gd name="T17" fmla="*/ 153 h 220"/>
                <a:gd name="T18" fmla="*/ 0 w 288"/>
                <a:gd name="T19" fmla="*/ 159 h 220"/>
                <a:gd name="T20" fmla="*/ 0 w 288"/>
                <a:gd name="T21" fmla="*/ 191 h 220"/>
                <a:gd name="T22" fmla="*/ 6 w 288"/>
                <a:gd name="T23" fmla="*/ 197 h 220"/>
                <a:gd name="T24" fmla="*/ 6 w 288"/>
                <a:gd name="T25" fmla="*/ 197 h 220"/>
                <a:gd name="T26" fmla="*/ 12 w 288"/>
                <a:gd name="T27" fmla="*/ 191 h 220"/>
                <a:gd name="T28" fmla="*/ 12 w 288"/>
                <a:gd name="T29" fmla="*/ 173 h 220"/>
                <a:gd name="T30" fmla="*/ 13 w 288"/>
                <a:gd name="T31" fmla="*/ 174 h 220"/>
                <a:gd name="T32" fmla="*/ 125 w 288"/>
                <a:gd name="T33" fmla="*/ 220 h 220"/>
                <a:gd name="T34" fmla="*/ 239 w 288"/>
                <a:gd name="T35" fmla="*/ 171 h 220"/>
                <a:gd name="T36" fmla="*/ 282 w 288"/>
                <a:gd name="T37" fmla="*/ 92 h 220"/>
                <a:gd name="T38" fmla="*/ 276 w 288"/>
                <a:gd name="T39" fmla="*/ 5 h 220"/>
                <a:gd name="T40" fmla="*/ 268 w 288"/>
                <a:gd name="T41" fmla="*/ 1 h 220"/>
                <a:gd name="T42" fmla="*/ 264 w 288"/>
                <a:gd name="T43" fmla="*/ 9 h 220"/>
                <a:gd name="T44" fmla="*/ 231 w 288"/>
                <a:gd name="T45" fmla="*/ 163 h 220"/>
                <a:gd name="T46" fmla="*/ 231 w 288"/>
                <a:gd name="T47" fmla="*/ 163 h 220"/>
                <a:gd name="T48" fmla="*/ 231 w 288"/>
                <a:gd name="T49" fmla="*/ 16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20">
                  <a:moveTo>
                    <a:pt x="231" y="163"/>
                  </a:moveTo>
                  <a:cubicBezTo>
                    <a:pt x="202" y="193"/>
                    <a:pt x="163" y="208"/>
                    <a:pt x="125" y="208"/>
                  </a:cubicBezTo>
                  <a:cubicBezTo>
                    <a:pt x="87" y="208"/>
                    <a:pt x="50" y="194"/>
                    <a:pt x="21" y="165"/>
                  </a:cubicBezTo>
                  <a:cubicBezTo>
                    <a:pt x="20" y="164"/>
                    <a:pt x="20" y="164"/>
                    <a:pt x="20" y="164"/>
                  </a:cubicBezTo>
                  <a:cubicBezTo>
                    <a:pt x="38" y="164"/>
                    <a:pt x="38" y="164"/>
                    <a:pt x="38" y="164"/>
                  </a:cubicBezTo>
                  <a:cubicBezTo>
                    <a:pt x="41" y="164"/>
                    <a:pt x="44" y="161"/>
                    <a:pt x="44" y="158"/>
                  </a:cubicBezTo>
                  <a:cubicBezTo>
                    <a:pt x="44" y="155"/>
                    <a:pt x="41" y="152"/>
                    <a:pt x="38" y="152"/>
                  </a:cubicBezTo>
                  <a:cubicBezTo>
                    <a:pt x="38" y="152"/>
                    <a:pt x="38" y="152"/>
                    <a:pt x="38" y="152"/>
                  </a:cubicBezTo>
                  <a:cubicBezTo>
                    <a:pt x="5" y="153"/>
                    <a:pt x="5" y="153"/>
                    <a:pt x="5" y="153"/>
                  </a:cubicBezTo>
                  <a:cubicBezTo>
                    <a:pt x="2" y="153"/>
                    <a:pt x="0" y="156"/>
                    <a:pt x="0" y="159"/>
                  </a:cubicBezTo>
                  <a:cubicBezTo>
                    <a:pt x="0" y="191"/>
                    <a:pt x="0" y="191"/>
                    <a:pt x="0" y="191"/>
                  </a:cubicBezTo>
                  <a:cubicBezTo>
                    <a:pt x="0" y="194"/>
                    <a:pt x="3" y="197"/>
                    <a:pt x="6" y="197"/>
                  </a:cubicBezTo>
                  <a:cubicBezTo>
                    <a:pt x="6" y="197"/>
                    <a:pt x="6" y="197"/>
                    <a:pt x="6" y="197"/>
                  </a:cubicBezTo>
                  <a:cubicBezTo>
                    <a:pt x="9" y="197"/>
                    <a:pt x="12" y="194"/>
                    <a:pt x="12" y="191"/>
                  </a:cubicBezTo>
                  <a:cubicBezTo>
                    <a:pt x="12" y="173"/>
                    <a:pt x="12" y="173"/>
                    <a:pt x="12" y="173"/>
                  </a:cubicBezTo>
                  <a:cubicBezTo>
                    <a:pt x="13" y="174"/>
                    <a:pt x="13" y="174"/>
                    <a:pt x="13" y="174"/>
                  </a:cubicBezTo>
                  <a:cubicBezTo>
                    <a:pt x="44" y="204"/>
                    <a:pt x="84" y="220"/>
                    <a:pt x="125" y="220"/>
                  </a:cubicBezTo>
                  <a:cubicBezTo>
                    <a:pt x="166" y="220"/>
                    <a:pt x="208" y="203"/>
                    <a:pt x="239" y="171"/>
                  </a:cubicBezTo>
                  <a:cubicBezTo>
                    <a:pt x="261" y="149"/>
                    <a:pt x="275" y="122"/>
                    <a:pt x="282" y="92"/>
                  </a:cubicBezTo>
                  <a:cubicBezTo>
                    <a:pt x="288" y="63"/>
                    <a:pt x="286" y="33"/>
                    <a:pt x="276" y="5"/>
                  </a:cubicBezTo>
                  <a:cubicBezTo>
                    <a:pt x="274" y="2"/>
                    <a:pt x="271" y="0"/>
                    <a:pt x="268" y="1"/>
                  </a:cubicBezTo>
                  <a:cubicBezTo>
                    <a:pt x="265" y="2"/>
                    <a:pt x="263" y="6"/>
                    <a:pt x="264" y="9"/>
                  </a:cubicBezTo>
                  <a:cubicBezTo>
                    <a:pt x="284" y="63"/>
                    <a:pt x="271" y="122"/>
                    <a:pt x="231" y="163"/>
                  </a:cubicBezTo>
                  <a:close/>
                  <a:moveTo>
                    <a:pt x="231" y="163"/>
                  </a:moveTo>
                  <a:cubicBezTo>
                    <a:pt x="231" y="163"/>
                    <a:pt x="231" y="163"/>
                    <a:pt x="231" y="163"/>
                  </a:cubicBezTo>
                </a:path>
              </a:pathLst>
            </a:custGeom>
            <a:solidFill>
              <a:srgbClr val="26CA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81" name="Freeform 39">
              <a:extLst>
                <a:ext uri="{FF2B5EF4-FFF2-40B4-BE49-F238E27FC236}">
                  <a16:creationId xmlns:a16="http://schemas.microsoft.com/office/drawing/2014/main" id="{C215AFCD-0AA8-7144-9C75-F237EF768F26}"/>
                </a:ext>
              </a:extLst>
            </p:cNvPr>
            <p:cNvSpPr>
              <a:spLocks noEditPoints="1"/>
            </p:cNvSpPr>
            <p:nvPr/>
          </p:nvSpPr>
          <p:spPr bwMode="auto">
            <a:xfrm>
              <a:off x="2769497" y="4268812"/>
              <a:ext cx="236661" cy="306495"/>
            </a:xfrm>
            <a:custGeom>
              <a:avLst/>
              <a:gdLst>
                <a:gd name="T0" fmla="*/ 66 w 131"/>
                <a:gd name="T1" fmla="*/ 0 h 169"/>
                <a:gd name="T2" fmla="*/ 18 w 131"/>
                <a:gd name="T3" fmla="*/ 48 h 169"/>
                <a:gd name="T4" fmla="*/ 18 w 131"/>
                <a:gd name="T5" fmla="*/ 72 h 169"/>
                <a:gd name="T6" fmla="*/ 16 w 131"/>
                <a:gd name="T7" fmla="*/ 72 h 169"/>
                <a:gd name="T8" fmla="*/ 0 w 131"/>
                <a:gd name="T9" fmla="*/ 87 h 169"/>
                <a:gd name="T10" fmla="*/ 0 w 131"/>
                <a:gd name="T11" fmla="*/ 153 h 169"/>
                <a:gd name="T12" fmla="*/ 16 w 131"/>
                <a:gd name="T13" fmla="*/ 169 h 169"/>
                <a:gd name="T14" fmla="*/ 116 w 131"/>
                <a:gd name="T15" fmla="*/ 169 h 169"/>
                <a:gd name="T16" fmla="*/ 131 w 131"/>
                <a:gd name="T17" fmla="*/ 153 h 169"/>
                <a:gd name="T18" fmla="*/ 131 w 131"/>
                <a:gd name="T19" fmla="*/ 87 h 169"/>
                <a:gd name="T20" fmla="*/ 116 w 131"/>
                <a:gd name="T21" fmla="*/ 72 h 169"/>
                <a:gd name="T22" fmla="*/ 114 w 131"/>
                <a:gd name="T23" fmla="*/ 72 h 169"/>
                <a:gd name="T24" fmla="*/ 114 w 131"/>
                <a:gd name="T25" fmla="*/ 48 h 169"/>
                <a:gd name="T26" fmla="*/ 66 w 131"/>
                <a:gd name="T27" fmla="*/ 0 h 169"/>
                <a:gd name="T28" fmla="*/ 30 w 131"/>
                <a:gd name="T29" fmla="*/ 48 h 169"/>
                <a:gd name="T30" fmla="*/ 66 w 131"/>
                <a:gd name="T31" fmla="*/ 12 h 169"/>
                <a:gd name="T32" fmla="*/ 102 w 131"/>
                <a:gd name="T33" fmla="*/ 48 h 169"/>
                <a:gd name="T34" fmla="*/ 102 w 131"/>
                <a:gd name="T35" fmla="*/ 72 h 169"/>
                <a:gd name="T36" fmla="*/ 30 w 131"/>
                <a:gd name="T37" fmla="*/ 72 h 169"/>
                <a:gd name="T38" fmla="*/ 30 w 131"/>
                <a:gd name="T39" fmla="*/ 48 h 169"/>
                <a:gd name="T40" fmla="*/ 119 w 131"/>
                <a:gd name="T41" fmla="*/ 87 h 169"/>
                <a:gd name="T42" fmla="*/ 119 w 131"/>
                <a:gd name="T43" fmla="*/ 153 h 169"/>
                <a:gd name="T44" fmla="*/ 116 w 131"/>
                <a:gd name="T45" fmla="*/ 157 h 169"/>
                <a:gd name="T46" fmla="*/ 16 w 131"/>
                <a:gd name="T47" fmla="*/ 157 h 169"/>
                <a:gd name="T48" fmla="*/ 12 w 131"/>
                <a:gd name="T49" fmla="*/ 153 h 169"/>
                <a:gd name="T50" fmla="*/ 12 w 131"/>
                <a:gd name="T51" fmla="*/ 87 h 169"/>
                <a:gd name="T52" fmla="*/ 16 w 131"/>
                <a:gd name="T53" fmla="*/ 84 h 169"/>
                <a:gd name="T54" fmla="*/ 116 w 131"/>
                <a:gd name="T55" fmla="*/ 84 h 169"/>
                <a:gd name="T56" fmla="*/ 119 w 131"/>
                <a:gd name="T57" fmla="*/ 87 h 169"/>
                <a:gd name="T58" fmla="*/ 119 w 131"/>
                <a:gd name="T59" fmla="*/ 87 h 169"/>
                <a:gd name="T60" fmla="*/ 119 w 131"/>
                <a:gd name="T61" fmla="*/ 8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1" h="169">
                  <a:moveTo>
                    <a:pt x="66" y="0"/>
                  </a:moveTo>
                  <a:cubicBezTo>
                    <a:pt x="39" y="0"/>
                    <a:pt x="18" y="22"/>
                    <a:pt x="18" y="48"/>
                  </a:cubicBezTo>
                  <a:cubicBezTo>
                    <a:pt x="18" y="72"/>
                    <a:pt x="18" y="72"/>
                    <a:pt x="18" y="72"/>
                  </a:cubicBezTo>
                  <a:cubicBezTo>
                    <a:pt x="16" y="72"/>
                    <a:pt x="16" y="72"/>
                    <a:pt x="16" y="72"/>
                  </a:cubicBezTo>
                  <a:cubicBezTo>
                    <a:pt x="7" y="72"/>
                    <a:pt x="0" y="79"/>
                    <a:pt x="0" y="87"/>
                  </a:cubicBezTo>
                  <a:cubicBezTo>
                    <a:pt x="0" y="153"/>
                    <a:pt x="0" y="153"/>
                    <a:pt x="0" y="153"/>
                  </a:cubicBezTo>
                  <a:cubicBezTo>
                    <a:pt x="0" y="162"/>
                    <a:pt x="7" y="169"/>
                    <a:pt x="16" y="169"/>
                  </a:cubicBezTo>
                  <a:cubicBezTo>
                    <a:pt x="116" y="169"/>
                    <a:pt x="116" y="169"/>
                    <a:pt x="116" y="169"/>
                  </a:cubicBezTo>
                  <a:cubicBezTo>
                    <a:pt x="124" y="169"/>
                    <a:pt x="131" y="162"/>
                    <a:pt x="131" y="153"/>
                  </a:cubicBezTo>
                  <a:cubicBezTo>
                    <a:pt x="131" y="87"/>
                    <a:pt x="131" y="87"/>
                    <a:pt x="131" y="87"/>
                  </a:cubicBezTo>
                  <a:cubicBezTo>
                    <a:pt x="131" y="79"/>
                    <a:pt x="124" y="72"/>
                    <a:pt x="116" y="72"/>
                  </a:cubicBezTo>
                  <a:cubicBezTo>
                    <a:pt x="114" y="72"/>
                    <a:pt x="114" y="72"/>
                    <a:pt x="114" y="72"/>
                  </a:cubicBezTo>
                  <a:cubicBezTo>
                    <a:pt x="114" y="48"/>
                    <a:pt x="114" y="48"/>
                    <a:pt x="114" y="48"/>
                  </a:cubicBezTo>
                  <a:cubicBezTo>
                    <a:pt x="114" y="21"/>
                    <a:pt x="92" y="0"/>
                    <a:pt x="66" y="0"/>
                  </a:cubicBezTo>
                  <a:close/>
                  <a:moveTo>
                    <a:pt x="30" y="48"/>
                  </a:moveTo>
                  <a:cubicBezTo>
                    <a:pt x="30" y="28"/>
                    <a:pt x="46" y="12"/>
                    <a:pt x="66" y="12"/>
                  </a:cubicBezTo>
                  <a:cubicBezTo>
                    <a:pt x="86" y="12"/>
                    <a:pt x="102" y="28"/>
                    <a:pt x="102" y="48"/>
                  </a:cubicBezTo>
                  <a:cubicBezTo>
                    <a:pt x="102" y="72"/>
                    <a:pt x="102" y="72"/>
                    <a:pt x="102" y="72"/>
                  </a:cubicBezTo>
                  <a:cubicBezTo>
                    <a:pt x="30" y="72"/>
                    <a:pt x="30" y="72"/>
                    <a:pt x="30" y="72"/>
                  </a:cubicBezTo>
                  <a:lnTo>
                    <a:pt x="30" y="48"/>
                  </a:lnTo>
                  <a:close/>
                  <a:moveTo>
                    <a:pt x="119" y="87"/>
                  </a:moveTo>
                  <a:cubicBezTo>
                    <a:pt x="119" y="153"/>
                    <a:pt x="119" y="153"/>
                    <a:pt x="119" y="153"/>
                  </a:cubicBezTo>
                  <a:cubicBezTo>
                    <a:pt x="119" y="155"/>
                    <a:pt x="118" y="157"/>
                    <a:pt x="116" y="157"/>
                  </a:cubicBezTo>
                  <a:cubicBezTo>
                    <a:pt x="16" y="157"/>
                    <a:pt x="16" y="157"/>
                    <a:pt x="16" y="157"/>
                  </a:cubicBezTo>
                  <a:cubicBezTo>
                    <a:pt x="14" y="157"/>
                    <a:pt x="12" y="155"/>
                    <a:pt x="12" y="153"/>
                  </a:cubicBezTo>
                  <a:cubicBezTo>
                    <a:pt x="12" y="87"/>
                    <a:pt x="12" y="87"/>
                    <a:pt x="12" y="87"/>
                  </a:cubicBezTo>
                  <a:cubicBezTo>
                    <a:pt x="12" y="85"/>
                    <a:pt x="14" y="84"/>
                    <a:pt x="16" y="84"/>
                  </a:cubicBezTo>
                  <a:cubicBezTo>
                    <a:pt x="116" y="84"/>
                    <a:pt x="116" y="84"/>
                    <a:pt x="116" y="84"/>
                  </a:cubicBezTo>
                  <a:cubicBezTo>
                    <a:pt x="118" y="84"/>
                    <a:pt x="119" y="85"/>
                    <a:pt x="119" y="87"/>
                  </a:cubicBezTo>
                  <a:close/>
                  <a:moveTo>
                    <a:pt x="119" y="87"/>
                  </a:moveTo>
                  <a:cubicBezTo>
                    <a:pt x="119" y="87"/>
                    <a:pt x="119" y="87"/>
                    <a:pt x="119" y="87"/>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82" name="Freeform 40">
              <a:extLst>
                <a:ext uri="{FF2B5EF4-FFF2-40B4-BE49-F238E27FC236}">
                  <a16:creationId xmlns:a16="http://schemas.microsoft.com/office/drawing/2014/main" id="{857A43BB-C8E7-894D-8001-BC0E19E7A93E}"/>
                </a:ext>
              </a:extLst>
            </p:cNvPr>
            <p:cNvSpPr>
              <a:spLocks noEditPoints="1"/>
            </p:cNvSpPr>
            <p:nvPr/>
          </p:nvSpPr>
          <p:spPr bwMode="auto">
            <a:xfrm>
              <a:off x="2866489" y="4453096"/>
              <a:ext cx="40737" cy="71775"/>
            </a:xfrm>
            <a:custGeom>
              <a:avLst/>
              <a:gdLst>
                <a:gd name="T0" fmla="*/ 13 w 22"/>
                <a:gd name="T1" fmla="*/ 1 h 40"/>
                <a:gd name="T2" fmla="*/ 2 w 22"/>
                <a:gd name="T3" fmla="*/ 7 h 40"/>
                <a:gd name="T4" fmla="*/ 6 w 22"/>
                <a:gd name="T5" fmla="*/ 19 h 40"/>
                <a:gd name="T6" fmla="*/ 7 w 22"/>
                <a:gd name="T7" fmla="*/ 21 h 40"/>
                <a:gd name="T8" fmla="*/ 7 w 22"/>
                <a:gd name="T9" fmla="*/ 34 h 40"/>
                <a:gd name="T10" fmla="*/ 14 w 22"/>
                <a:gd name="T11" fmla="*/ 38 h 40"/>
                <a:gd name="T12" fmla="*/ 17 w 22"/>
                <a:gd name="T13" fmla="*/ 34 h 40"/>
                <a:gd name="T14" fmla="*/ 17 w 22"/>
                <a:gd name="T15" fmla="*/ 21 h 40"/>
                <a:gd name="T16" fmla="*/ 18 w 22"/>
                <a:gd name="T17" fmla="*/ 19 h 40"/>
                <a:gd name="T18" fmla="*/ 22 w 22"/>
                <a:gd name="T19" fmla="*/ 11 h 40"/>
                <a:gd name="T20" fmla="*/ 13 w 22"/>
                <a:gd name="T21" fmla="*/ 1 h 40"/>
                <a:gd name="T22" fmla="*/ 13 w 22"/>
                <a:gd name="T23" fmla="*/ 1 h 40"/>
                <a:gd name="T24" fmla="*/ 13 w 22"/>
                <a:gd name="T25"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0">
                  <a:moveTo>
                    <a:pt x="13" y="1"/>
                  </a:moveTo>
                  <a:cubicBezTo>
                    <a:pt x="9" y="0"/>
                    <a:pt x="4" y="3"/>
                    <a:pt x="2" y="7"/>
                  </a:cubicBezTo>
                  <a:cubicBezTo>
                    <a:pt x="0" y="11"/>
                    <a:pt x="2" y="16"/>
                    <a:pt x="6" y="19"/>
                  </a:cubicBezTo>
                  <a:cubicBezTo>
                    <a:pt x="6" y="20"/>
                    <a:pt x="7" y="20"/>
                    <a:pt x="7" y="21"/>
                  </a:cubicBezTo>
                  <a:cubicBezTo>
                    <a:pt x="7" y="34"/>
                    <a:pt x="7" y="34"/>
                    <a:pt x="7" y="34"/>
                  </a:cubicBezTo>
                  <a:cubicBezTo>
                    <a:pt x="7" y="38"/>
                    <a:pt x="10" y="40"/>
                    <a:pt x="14" y="38"/>
                  </a:cubicBezTo>
                  <a:cubicBezTo>
                    <a:pt x="16" y="38"/>
                    <a:pt x="17" y="36"/>
                    <a:pt x="17" y="34"/>
                  </a:cubicBezTo>
                  <a:cubicBezTo>
                    <a:pt x="17" y="21"/>
                    <a:pt x="17" y="21"/>
                    <a:pt x="17" y="21"/>
                  </a:cubicBezTo>
                  <a:cubicBezTo>
                    <a:pt x="17" y="20"/>
                    <a:pt x="17" y="20"/>
                    <a:pt x="18" y="19"/>
                  </a:cubicBezTo>
                  <a:cubicBezTo>
                    <a:pt x="20" y="17"/>
                    <a:pt x="22" y="14"/>
                    <a:pt x="22" y="11"/>
                  </a:cubicBezTo>
                  <a:cubicBezTo>
                    <a:pt x="22" y="6"/>
                    <a:pt x="18" y="2"/>
                    <a:pt x="13" y="1"/>
                  </a:cubicBezTo>
                  <a:close/>
                  <a:moveTo>
                    <a:pt x="13" y="1"/>
                  </a:moveTo>
                  <a:cubicBezTo>
                    <a:pt x="13" y="1"/>
                    <a:pt x="13" y="1"/>
                    <a:pt x="13" y="1"/>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grpSp>
      <p:sp>
        <p:nvSpPr>
          <p:cNvPr id="80" name="Title 1">
            <a:extLst>
              <a:ext uri="{FF2B5EF4-FFF2-40B4-BE49-F238E27FC236}">
                <a16:creationId xmlns:a16="http://schemas.microsoft.com/office/drawing/2014/main" id="{990F60F5-8C8D-D945-95DF-FEBFCD87C0CC}"/>
              </a:ext>
            </a:extLst>
          </p:cNvPr>
          <p:cNvSpPr txBox="1">
            <a:spLocks/>
          </p:cNvSpPr>
          <p:nvPr/>
        </p:nvSpPr>
        <p:spPr bwMode="auto">
          <a:xfrm>
            <a:off x="351667" y="255353"/>
            <a:ext cx="8486423" cy="567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67500" tIns="33750" rIns="67500" bIns="33750" numCol="1" anchor="t" anchorCtr="0" compatLnSpc="1">
            <a:prstTxWarp prst="textNoShape">
              <a:avLst/>
            </a:prstTxWarp>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kern="12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r>
              <a:rPr kumimoji="0" lang="en-US" sz="2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is IBM Informix 14.10? </a:t>
            </a:r>
            <a:endParaRPr kumimoji="0" lang="en-US" sz="21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0405B862-A8A2-4744-A1F2-F3E9FFAB46D0}"/>
              </a:ext>
            </a:extLst>
          </p:cNvPr>
          <p:cNvSpPr>
            <a:spLocks noGrp="1"/>
          </p:cNvSpPr>
          <p:nvPr>
            <p:ph type="sldNum" sz="quarter" idx="10"/>
          </p:nvPr>
        </p:nvSpPr>
        <p:spPr>
          <a:prstGeom prst="rect">
            <a:avLst/>
          </a:prstGeom>
        </p:spPr>
        <p:txBody>
          <a:bodyPr vert="horz" lIns="0" tIns="0" rIns="0" bIns="0" rtlCol="0" anchor="ctr"/>
          <a:lstStyle>
            <a:defPPr>
              <a:defRPr lang="en-GB"/>
            </a:defPPr>
            <a:lvl1pPr algn="r"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r" defTabSz="449263" rtl="0" eaLnBrk="0" fontAlgn="base" latinLnBrk="0" hangingPunct="0">
              <a:lnSpc>
                <a:spcPct val="100000"/>
              </a:lnSpc>
              <a:spcBef>
                <a:spcPct val="0"/>
              </a:spcBef>
              <a:spcAft>
                <a:spcPct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449263" rtl="0" eaLnBrk="0" fontAlgn="base" latinLnBrk="0" hangingPunct="0">
                <a:lnSpc>
                  <a:spcPct val="100000"/>
                </a:lnSpc>
                <a:spcBef>
                  <a:spcPct val="0"/>
                </a:spcBef>
                <a:spcAft>
                  <a:spcPct val="0"/>
                </a:spcAft>
                <a:buClrTx/>
                <a:buSzTx/>
                <a:buFontTx/>
                <a:buNone/>
                <a:tabLst/>
                <a:defRPr/>
              </a:pPr>
              <a:t>9</a:t>
            </a:fld>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
        <p:nvSpPr>
          <p:cNvPr id="4" name="Footer Placeholder 3">
            <a:extLst>
              <a:ext uri="{FF2B5EF4-FFF2-40B4-BE49-F238E27FC236}">
                <a16:creationId xmlns:a16="http://schemas.microsoft.com/office/drawing/2014/main" id="{6D75D64E-0434-864B-B527-8E47FA6D6CE6}"/>
              </a:ext>
            </a:extLst>
          </p:cNvPr>
          <p:cNvSpPr>
            <a:spLocks noGrp="1"/>
          </p:cNvSpPr>
          <p:nvPr>
            <p:ph type="ftr" sz="quarter" idx="4294967295"/>
          </p:nvPr>
        </p:nvSpPr>
        <p:spPr>
          <a:xfrm>
            <a:off x="0" y="6435725"/>
            <a:ext cx="8534400" cy="182563"/>
          </a:xfrm>
          <a:prstGeom prst="rect">
            <a:avLst/>
          </a:prstGeom>
        </p:spPr>
        <p:txBody>
          <a:bodyPr vert="horz" lIns="0" tIns="0" rIns="0" bIns="0" rtlCol="0" anchor="ctr"/>
          <a:lstStyle>
            <a:defPPr>
              <a:defRPr lang="en-GB"/>
            </a:defPPr>
            <a:lvl1pPr algn="l"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a:ln>
                  <a:noFill/>
                </a:ln>
                <a:solidFill>
                  <a:srgbClr val="000000"/>
                </a:solidFill>
                <a:effectLst/>
                <a:uLnTx/>
                <a:uFillTx/>
                <a:latin typeface="IBM Plex Sans"/>
                <a:cs typeface="Arial" charset="0"/>
              </a:rPr>
              <a:t>Think 2019  / © 2019 IBM Corporation</a:t>
            </a:r>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294246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4EA246-917F-BF4D-A4D0-52C008E2491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13EC7253-A4B8-7247-A921-E29EEC9B45CB}"/>
              </a:ext>
            </a:extLst>
          </p:cNvPr>
          <p:cNvSpPr>
            <a:spLocks noGrp="1"/>
          </p:cNvSpPr>
          <p:nvPr>
            <p:ph type="title" idx="4294967295"/>
          </p:nvPr>
        </p:nvSpPr>
        <p:spPr>
          <a:xfrm>
            <a:off x="344383" y="361471"/>
            <a:ext cx="7385050" cy="381000"/>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67500" tIns="33750" rIns="67500" bIns="33750" numCol="1" rtlCol="0" anchor="t" anchorCtr="0" compatLnSpc="1">
            <a:prstTxWarp prst="textNoShape">
              <a:avLst/>
            </a:prstTxWarp>
            <a:noAutofit/>
          </a:bodyPr>
          <a:lstStyle/>
          <a:p>
            <a:pPr defTabSz="449263" eaLnBrk="0" fontAlgn="base" hangingPunct="0">
              <a:lnSpc>
                <a:spcPct val="93000"/>
              </a:lnSpc>
              <a:spcAft>
                <a:spcPct val="0"/>
              </a:spcAft>
              <a:buClr>
                <a:srgbClr val="000000"/>
              </a:buClr>
              <a:buSzPct val="100000"/>
              <a:buFont typeface="Times New Roman" panose="02020603050405020304" pitchFamily="18" charset="0"/>
            </a:pPr>
            <a:r>
              <a:rPr lang="en-US" sz="2100" dirty="0">
                <a:solidFill>
                  <a:srgbClr val="000000"/>
                </a:solidFill>
                <a:latin typeface="Arial" panose="020B0604020202020204" pitchFamily="34" charset="0"/>
                <a:ea typeface="+mj-ea"/>
                <a:cs typeface="Arial" panose="020B0604020202020204" pitchFamily="34" charset="0"/>
              </a:rPr>
              <a:t>Integrated encryption for your backups</a:t>
            </a:r>
          </a:p>
        </p:txBody>
      </p:sp>
      <p:sp>
        <p:nvSpPr>
          <p:cNvPr id="5" name="Content Placeholder 2">
            <a:extLst>
              <a:ext uri="{FF2B5EF4-FFF2-40B4-BE49-F238E27FC236}">
                <a16:creationId xmlns:a16="http://schemas.microsoft.com/office/drawing/2014/main" id="{B783D2C5-F7DB-BC41-AAA0-FAFA76BCE4AD}"/>
              </a:ext>
            </a:extLst>
          </p:cNvPr>
          <p:cNvSpPr txBox="1">
            <a:spLocks/>
          </p:cNvSpPr>
          <p:nvPr/>
        </p:nvSpPr>
        <p:spPr>
          <a:xfrm>
            <a:off x="628649" y="1120740"/>
            <a:ext cx="8087967" cy="352083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Informix Backup and Restore utilities now have the capability to internally encrypt and decrypt your storage</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On-Bar, </a:t>
            </a:r>
            <a:r>
              <a:rPr kumimoji="0" lang="en-US"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ontape</a:t>
            </a: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archecker</a:t>
            </a: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onlog</a:t>
            </a: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utilities are supported</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dbspace</a:t>
            </a: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blobspace</a:t>
            </a: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smart </a:t>
            </a:r>
            <a:r>
              <a:rPr kumimoji="0" lang="en-US"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blobspace</a:t>
            </a: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and logical log backup data can be encrypted</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Amazon AWS Key Management Service (KMS) is used for generation and storage of encryption keys for your backups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Encryption key is itself encrypted and stored together with the data</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The same utilities also offer a simple way to encrypt and decrypt data using a locally provided static encryption key</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685800" marR="0" lvl="2"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AEAEA"/>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9314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6">
            <a:extLst>
              <a:ext uri="{FF2B5EF4-FFF2-40B4-BE49-F238E27FC236}">
                <a16:creationId xmlns:a16="http://schemas.microsoft.com/office/drawing/2014/main" id="{72161E6A-00F7-824F-BFDB-6896D77A546F}"/>
              </a:ext>
            </a:extLst>
          </p:cNvPr>
          <p:cNvSpPr txBox="1">
            <a:spLocks noGrp="1"/>
          </p:cNvSpPr>
          <p:nvPr/>
        </p:nvSpPr>
        <p:spPr>
          <a:xfrm>
            <a:off x="1602100" y="1061141"/>
            <a:ext cx="6858332" cy="2548775"/>
          </a:xfrm>
          <a:prstGeom prst="rect">
            <a:avLst/>
          </a:prstGeom>
        </p:spPr>
        <p:txBody>
          <a:bodyPr vert="horz" wrap="square" lIns="0" tIns="9525"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2400" b="1" i="1" u="none" strike="noStrike" kern="1200" cap="none" spc="0" normalizeH="0" baseline="0" noProof="0" dirty="0">
                <a:ln>
                  <a:noFill/>
                </a:ln>
                <a:solidFill>
                  <a:srgbClr val="DB2663">
                    <a:lumMod val="40000"/>
                    <a:lumOff val="60000"/>
                  </a:srgbClr>
                </a:solidFill>
                <a:effectLst/>
                <a:uLnTx/>
                <a:uFillTx/>
                <a:latin typeface="Arial" panose="020B0604020202020204" pitchFamily="34" charset="0"/>
                <a:cs typeface="Arial" panose="020B0604020202020204" pitchFamily="34" charset="0"/>
              </a:rPr>
              <a:t>14.10 is More Secure!</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External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keystore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provides higher security for encryption keys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Integrated encryption for </a:t>
            </a:r>
            <a:r>
              <a:rPr kumimoji="0" lang="en-US" sz="1800" b="0" i="1" u="none" strike="noStrike" kern="1200" cap="none" spc="0" normalizeH="0" baseline="0" noProof="0" dirty="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onbar</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and </a:t>
            </a:r>
            <a:r>
              <a:rPr kumimoji="0" lang="en-US" sz="1800" b="0" i="1" u="none" strike="noStrike" kern="1200" cap="none" spc="0" normalizeH="0" baseline="0" noProof="0" dirty="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ontape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backups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Latest encryption support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Smart Trigger audit trail</a:t>
            </a:r>
          </a:p>
        </p:txBody>
      </p:sp>
      <p:grpSp>
        <p:nvGrpSpPr>
          <p:cNvPr id="77" name="Group 76">
            <a:extLst>
              <a:ext uri="{FF2B5EF4-FFF2-40B4-BE49-F238E27FC236}">
                <a16:creationId xmlns:a16="http://schemas.microsoft.com/office/drawing/2014/main" id="{1F21116C-ECF1-2D4C-BD2D-A9BB154852E4}"/>
              </a:ext>
            </a:extLst>
          </p:cNvPr>
          <p:cNvGrpSpPr>
            <a:grpSpLocks noChangeAspect="1"/>
          </p:cNvGrpSpPr>
          <p:nvPr/>
        </p:nvGrpSpPr>
        <p:grpSpPr>
          <a:xfrm>
            <a:off x="359532" y="1095012"/>
            <a:ext cx="1044534" cy="1107912"/>
            <a:chOff x="2592972" y="4115564"/>
            <a:chExt cx="591652" cy="611050"/>
          </a:xfrm>
        </p:grpSpPr>
        <p:sp>
          <p:nvSpPr>
            <p:cNvPr id="78" name="Freeform 37">
              <a:extLst>
                <a:ext uri="{FF2B5EF4-FFF2-40B4-BE49-F238E27FC236}">
                  <a16:creationId xmlns:a16="http://schemas.microsoft.com/office/drawing/2014/main" id="{CE84C222-784A-DE41-AF3A-AEF9FD5587C0}"/>
                </a:ext>
              </a:extLst>
            </p:cNvPr>
            <p:cNvSpPr>
              <a:spLocks noEditPoints="1"/>
            </p:cNvSpPr>
            <p:nvPr/>
          </p:nvSpPr>
          <p:spPr bwMode="auto">
            <a:xfrm>
              <a:off x="2592972" y="4115564"/>
              <a:ext cx="521818" cy="424825"/>
            </a:xfrm>
            <a:custGeom>
              <a:avLst/>
              <a:gdLst>
                <a:gd name="T0" fmla="*/ 17 w 288"/>
                <a:gd name="T1" fmla="*/ 234 h 234"/>
                <a:gd name="T2" fmla="*/ 19 w 288"/>
                <a:gd name="T3" fmla="*/ 234 h 234"/>
                <a:gd name="T4" fmla="*/ 23 w 288"/>
                <a:gd name="T5" fmla="*/ 227 h 234"/>
                <a:gd name="T6" fmla="*/ 56 w 288"/>
                <a:gd name="T7" fmla="*/ 72 h 234"/>
                <a:gd name="T8" fmla="*/ 266 w 288"/>
                <a:gd name="T9" fmla="*/ 70 h 234"/>
                <a:gd name="T10" fmla="*/ 267 w 288"/>
                <a:gd name="T11" fmla="*/ 71 h 234"/>
                <a:gd name="T12" fmla="*/ 249 w 288"/>
                <a:gd name="T13" fmla="*/ 71 h 234"/>
                <a:gd name="T14" fmla="*/ 243 w 288"/>
                <a:gd name="T15" fmla="*/ 77 h 234"/>
                <a:gd name="T16" fmla="*/ 249 w 288"/>
                <a:gd name="T17" fmla="*/ 83 h 234"/>
                <a:gd name="T18" fmla="*/ 249 w 288"/>
                <a:gd name="T19" fmla="*/ 83 h 234"/>
                <a:gd name="T20" fmla="*/ 282 w 288"/>
                <a:gd name="T21" fmla="*/ 83 h 234"/>
                <a:gd name="T22" fmla="*/ 286 w 288"/>
                <a:gd name="T23" fmla="*/ 81 h 234"/>
                <a:gd name="T24" fmla="*/ 288 w 288"/>
                <a:gd name="T25" fmla="*/ 77 h 234"/>
                <a:gd name="T26" fmla="*/ 287 w 288"/>
                <a:gd name="T27" fmla="*/ 44 h 234"/>
                <a:gd name="T28" fmla="*/ 281 w 288"/>
                <a:gd name="T29" fmla="*/ 39 h 234"/>
                <a:gd name="T30" fmla="*/ 275 w 288"/>
                <a:gd name="T31" fmla="*/ 45 h 234"/>
                <a:gd name="T32" fmla="*/ 276 w 288"/>
                <a:gd name="T33" fmla="*/ 62 h 234"/>
                <a:gd name="T34" fmla="*/ 275 w 288"/>
                <a:gd name="T35" fmla="*/ 62 h 234"/>
                <a:gd name="T36" fmla="*/ 48 w 288"/>
                <a:gd name="T37" fmla="*/ 64 h 234"/>
                <a:gd name="T38" fmla="*/ 6 w 288"/>
                <a:gd name="T39" fmla="*/ 143 h 234"/>
                <a:gd name="T40" fmla="*/ 12 w 288"/>
                <a:gd name="T41" fmla="*/ 231 h 234"/>
                <a:gd name="T42" fmla="*/ 17 w 288"/>
                <a:gd name="T43" fmla="*/ 234 h 234"/>
                <a:gd name="T44" fmla="*/ 17 w 288"/>
                <a:gd name="T45" fmla="*/ 234 h 234"/>
                <a:gd name="T46" fmla="*/ 17 w 288"/>
                <a:gd name="T4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8" h="234">
                  <a:moveTo>
                    <a:pt x="17" y="234"/>
                  </a:moveTo>
                  <a:cubicBezTo>
                    <a:pt x="18" y="234"/>
                    <a:pt x="19" y="234"/>
                    <a:pt x="19" y="234"/>
                  </a:cubicBezTo>
                  <a:cubicBezTo>
                    <a:pt x="22" y="233"/>
                    <a:pt x="24" y="230"/>
                    <a:pt x="23" y="227"/>
                  </a:cubicBezTo>
                  <a:cubicBezTo>
                    <a:pt x="3" y="172"/>
                    <a:pt x="16" y="113"/>
                    <a:pt x="56" y="72"/>
                  </a:cubicBezTo>
                  <a:cubicBezTo>
                    <a:pt x="114" y="14"/>
                    <a:pt x="208" y="13"/>
                    <a:pt x="266" y="70"/>
                  </a:cubicBezTo>
                  <a:cubicBezTo>
                    <a:pt x="267" y="71"/>
                    <a:pt x="267" y="71"/>
                    <a:pt x="267" y="71"/>
                  </a:cubicBezTo>
                  <a:cubicBezTo>
                    <a:pt x="249" y="71"/>
                    <a:pt x="249" y="71"/>
                    <a:pt x="249" y="71"/>
                  </a:cubicBezTo>
                  <a:cubicBezTo>
                    <a:pt x="246" y="71"/>
                    <a:pt x="243" y="74"/>
                    <a:pt x="243" y="77"/>
                  </a:cubicBezTo>
                  <a:cubicBezTo>
                    <a:pt x="244" y="80"/>
                    <a:pt x="246" y="83"/>
                    <a:pt x="249" y="83"/>
                  </a:cubicBezTo>
                  <a:cubicBezTo>
                    <a:pt x="249" y="83"/>
                    <a:pt x="249" y="83"/>
                    <a:pt x="249" y="83"/>
                  </a:cubicBezTo>
                  <a:cubicBezTo>
                    <a:pt x="282" y="83"/>
                    <a:pt x="282" y="83"/>
                    <a:pt x="282" y="83"/>
                  </a:cubicBezTo>
                  <a:cubicBezTo>
                    <a:pt x="283" y="83"/>
                    <a:pt x="285" y="82"/>
                    <a:pt x="286" y="81"/>
                  </a:cubicBezTo>
                  <a:cubicBezTo>
                    <a:pt x="287" y="80"/>
                    <a:pt x="288" y="78"/>
                    <a:pt x="288" y="77"/>
                  </a:cubicBezTo>
                  <a:cubicBezTo>
                    <a:pt x="287" y="44"/>
                    <a:pt x="287" y="44"/>
                    <a:pt x="287" y="44"/>
                  </a:cubicBezTo>
                  <a:cubicBezTo>
                    <a:pt x="287" y="41"/>
                    <a:pt x="285" y="38"/>
                    <a:pt x="281" y="39"/>
                  </a:cubicBezTo>
                  <a:cubicBezTo>
                    <a:pt x="278" y="39"/>
                    <a:pt x="275" y="41"/>
                    <a:pt x="275" y="45"/>
                  </a:cubicBezTo>
                  <a:cubicBezTo>
                    <a:pt x="276" y="62"/>
                    <a:pt x="276" y="62"/>
                    <a:pt x="276" y="62"/>
                  </a:cubicBezTo>
                  <a:cubicBezTo>
                    <a:pt x="275" y="62"/>
                    <a:pt x="275" y="62"/>
                    <a:pt x="275" y="62"/>
                  </a:cubicBezTo>
                  <a:cubicBezTo>
                    <a:pt x="211" y="0"/>
                    <a:pt x="110" y="1"/>
                    <a:pt x="48" y="64"/>
                  </a:cubicBezTo>
                  <a:cubicBezTo>
                    <a:pt x="27" y="86"/>
                    <a:pt x="12" y="113"/>
                    <a:pt x="6" y="143"/>
                  </a:cubicBezTo>
                  <a:cubicBezTo>
                    <a:pt x="0" y="172"/>
                    <a:pt x="2" y="203"/>
                    <a:pt x="12" y="231"/>
                  </a:cubicBezTo>
                  <a:cubicBezTo>
                    <a:pt x="13" y="233"/>
                    <a:pt x="15" y="234"/>
                    <a:pt x="17" y="234"/>
                  </a:cubicBezTo>
                  <a:close/>
                  <a:moveTo>
                    <a:pt x="17" y="234"/>
                  </a:moveTo>
                  <a:cubicBezTo>
                    <a:pt x="17" y="234"/>
                    <a:pt x="17" y="234"/>
                    <a:pt x="17" y="234"/>
                  </a:cubicBezTo>
                </a:path>
              </a:pathLst>
            </a:custGeom>
            <a:solidFill>
              <a:srgbClr val="26CA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79" name="Freeform 38">
              <a:extLst>
                <a:ext uri="{FF2B5EF4-FFF2-40B4-BE49-F238E27FC236}">
                  <a16:creationId xmlns:a16="http://schemas.microsoft.com/office/drawing/2014/main" id="{9FA646B4-13D6-E14E-895A-ABAA3C2492A3}"/>
                </a:ext>
              </a:extLst>
            </p:cNvPr>
            <p:cNvSpPr>
              <a:spLocks noEditPoints="1"/>
            </p:cNvSpPr>
            <p:nvPr/>
          </p:nvSpPr>
          <p:spPr bwMode="auto">
            <a:xfrm>
              <a:off x="2662806" y="4327007"/>
              <a:ext cx="521818" cy="399607"/>
            </a:xfrm>
            <a:custGeom>
              <a:avLst/>
              <a:gdLst>
                <a:gd name="T0" fmla="*/ 231 w 288"/>
                <a:gd name="T1" fmla="*/ 163 h 220"/>
                <a:gd name="T2" fmla="*/ 125 w 288"/>
                <a:gd name="T3" fmla="*/ 208 h 220"/>
                <a:gd name="T4" fmla="*/ 21 w 288"/>
                <a:gd name="T5" fmla="*/ 165 h 220"/>
                <a:gd name="T6" fmla="*/ 20 w 288"/>
                <a:gd name="T7" fmla="*/ 164 h 220"/>
                <a:gd name="T8" fmla="*/ 38 w 288"/>
                <a:gd name="T9" fmla="*/ 164 h 220"/>
                <a:gd name="T10" fmla="*/ 44 w 288"/>
                <a:gd name="T11" fmla="*/ 158 h 220"/>
                <a:gd name="T12" fmla="*/ 38 w 288"/>
                <a:gd name="T13" fmla="*/ 152 h 220"/>
                <a:gd name="T14" fmla="*/ 38 w 288"/>
                <a:gd name="T15" fmla="*/ 152 h 220"/>
                <a:gd name="T16" fmla="*/ 5 w 288"/>
                <a:gd name="T17" fmla="*/ 153 h 220"/>
                <a:gd name="T18" fmla="*/ 0 w 288"/>
                <a:gd name="T19" fmla="*/ 159 h 220"/>
                <a:gd name="T20" fmla="*/ 0 w 288"/>
                <a:gd name="T21" fmla="*/ 191 h 220"/>
                <a:gd name="T22" fmla="*/ 6 w 288"/>
                <a:gd name="T23" fmla="*/ 197 h 220"/>
                <a:gd name="T24" fmla="*/ 6 w 288"/>
                <a:gd name="T25" fmla="*/ 197 h 220"/>
                <a:gd name="T26" fmla="*/ 12 w 288"/>
                <a:gd name="T27" fmla="*/ 191 h 220"/>
                <a:gd name="T28" fmla="*/ 12 w 288"/>
                <a:gd name="T29" fmla="*/ 173 h 220"/>
                <a:gd name="T30" fmla="*/ 13 w 288"/>
                <a:gd name="T31" fmla="*/ 174 h 220"/>
                <a:gd name="T32" fmla="*/ 125 w 288"/>
                <a:gd name="T33" fmla="*/ 220 h 220"/>
                <a:gd name="T34" fmla="*/ 239 w 288"/>
                <a:gd name="T35" fmla="*/ 171 h 220"/>
                <a:gd name="T36" fmla="*/ 282 w 288"/>
                <a:gd name="T37" fmla="*/ 92 h 220"/>
                <a:gd name="T38" fmla="*/ 276 w 288"/>
                <a:gd name="T39" fmla="*/ 5 h 220"/>
                <a:gd name="T40" fmla="*/ 268 w 288"/>
                <a:gd name="T41" fmla="*/ 1 h 220"/>
                <a:gd name="T42" fmla="*/ 264 w 288"/>
                <a:gd name="T43" fmla="*/ 9 h 220"/>
                <a:gd name="T44" fmla="*/ 231 w 288"/>
                <a:gd name="T45" fmla="*/ 163 h 220"/>
                <a:gd name="T46" fmla="*/ 231 w 288"/>
                <a:gd name="T47" fmla="*/ 163 h 220"/>
                <a:gd name="T48" fmla="*/ 231 w 288"/>
                <a:gd name="T49" fmla="*/ 16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20">
                  <a:moveTo>
                    <a:pt x="231" y="163"/>
                  </a:moveTo>
                  <a:cubicBezTo>
                    <a:pt x="202" y="193"/>
                    <a:pt x="163" y="208"/>
                    <a:pt x="125" y="208"/>
                  </a:cubicBezTo>
                  <a:cubicBezTo>
                    <a:pt x="87" y="208"/>
                    <a:pt x="50" y="194"/>
                    <a:pt x="21" y="165"/>
                  </a:cubicBezTo>
                  <a:cubicBezTo>
                    <a:pt x="20" y="164"/>
                    <a:pt x="20" y="164"/>
                    <a:pt x="20" y="164"/>
                  </a:cubicBezTo>
                  <a:cubicBezTo>
                    <a:pt x="38" y="164"/>
                    <a:pt x="38" y="164"/>
                    <a:pt x="38" y="164"/>
                  </a:cubicBezTo>
                  <a:cubicBezTo>
                    <a:pt x="41" y="164"/>
                    <a:pt x="44" y="161"/>
                    <a:pt x="44" y="158"/>
                  </a:cubicBezTo>
                  <a:cubicBezTo>
                    <a:pt x="44" y="155"/>
                    <a:pt x="41" y="152"/>
                    <a:pt x="38" y="152"/>
                  </a:cubicBezTo>
                  <a:cubicBezTo>
                    <a:pt x="38" y="152"/>
                    <a:pt x="38" y="152"/>
                    <a:pt x="38" y="152"/>
                  </a:cubicBezTo>
                  <a:cubicBezTo>
                    <a:pt x="5" y="153"/>
                    <a:pt x="5" y="153"/>
                    <a:pt x="5" y="153"/>
                  </a:cubicBezTo>
                  <a:cubicBezTo>
                    <a:pt x="2" y="153"/>
                    <a:pt x="0" y="156"/>
                    <a:pt x="0" y="159"/>
                  </a:cubicBezTo>
                  <a:cubicBezTo>
                    <a:pt x="0" y="191"/>
                    <a:pt x="0" y="191"/>
                    <a:pt x="0" y="191"/>
                  </a:cubicBezTo>
                  <a:cubicBezTo>
                    <a:pt x="0" y="194"/>
                    <a:pt x="3" y="197"/>
                    <a:pt x="6" y="197"/>
                  </a:cubicBezTo>
                  <a:cubicBezTo>
                    <a:pt x="6" y="197"/>
                    <a:pt x="6" y="197"/>
                    <a:pt x="6" y="197"/>
                  </a:cubicBezTo>
                  <a:cubicBezTo>
                    <a:pt x="9" y="197"/>
                    <a:pt x="12" y="194"/>
                    <a:pt x="12" y="191"/>
                  </a:cubicBezTo>
                  <a:cubicBezTo>
                    <a:pt x="12" y="173"/>
                    <a:pt x="12" y="173"/>
                    <a:pt x="12" y="173"/>
                  </a:cubicBezTo>
                  <a:cubicBezTo>
                    <a:pt x="13" y="174"/>
                    <a:pt x="13" y="174"/>
                    <a:pt x="13" y="174"/>
                  </a:cubicBezTo>
                  <a:cubicBezTo>
                    <a:pt x="44" y="204"/>
                    <a:pt x="84" y="220"/>
                    <a:pt x="125" y="220"/>
                  </a:cubicBezTo>
                  <a:cubicBezTo>
                    <a:pt x="166" y="220"/>
                    <a:pt x="208" y="203"/>
                    <a:pt x="239" y="171"/>
                  </a:cubicBezTo>
                  <a:cubicBezTo>
                    <a:pt x="261" y="149"/>
                    <a:pt x="275" y="122"/>
                    <a:pt x="282" y="92"/>
                  </a:cubicBezTo>
                  <a:cubicBezTo>
                    <a:pt x="288" y="63"/>
                    <a:pt x="286" y="33"/>
                    <a:pt x="276" y="5"/>
                  </a:cubicBezTo>
                  <a:cubicBezTo>
                    <a:pt x="274" y="2"/>
                    <a:pt x="271" y="0"/>
                    <a:pt x="268" y="1"/>
                  </a:cubicBezTo>
                  <a:cubicBezTo>
                    <a:pt x="265" y="2"/>
                    <a:pt x="263" y="6"/>
                    <a:pt x="264" y="9"/>
                  </a:cubicBezTo>
                  <a:cubicBezTo>
                    <a:pt x="284" y="63"/>
                    <a:pt x="271" y="122"/>
                    <a:pt x="231" y="163"/>
                  </a:cubicBezTo>
                  <a:close/>
                  <a:moveTo>
                    <a:pt x="231" y="163"/>
                  </a:moveTo>
                  <a:cubicBezTo>
                    <a:pt x="231" y="163"/>
                    <a:pt x="231" y="163"/>
                    <a:pt x="231" y="163"/>
                  </a:cubicBezTo>
                </a:path>
              </a:pathLst>
            </a:custGeom>
            <a:solidFill>
              <a:srgbClr val="26CA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81" name="Freeform 39">
              <a:extLst>
                <a:ext uri="{FF2B5EF4-FFF2-40B4-BE49-F238E27FC236}">
                  <a16:creationId xmlns:a16="http://schemas.microsoft.com/office/drawing/2014/main" id="{C215AFCD-0AA8-7144-9C75-F237EF768F26}"/>
                </a:ext>
              </a:extLst>
            </p:cNvPr>
            <p:cNvSpPr>
              <a:spLocks noEditPoints="1"/>
            </p:cNvSpPr>
            <p:nvPr/>
          </p:nvSpPr>
          <p:spPr bwMode="auto">
            <a:xfrm>
              <a:off x="2769497" y="4268812"/>
              <a:ext cx="236661" cy="306495"/>
            </a:xfrm>
            <a:custGeom>
              <a:avLst/>
              <a:gdLst>
                <a:gd name="T0" fmla="*/ 66 w 131"/>
                <a:gd name="T1" fmla="*/ 0 h 169"/>
                <a:gd name="T2" fmla="*/ 18 w 131"/>
                <a:gd name="T3" fmla="*/ 48 h 169"/>
                <a:gd name="T4" fmla="*/ 18 w 131"/>
                <a:gd name="T5" fmla="*/ 72 h 169"/>
                <a:gd name="T6" fmla="*/ 16 w 131"/>
                <a:gd name="T7" fmla="*/ 72 h 169"/>
                <a:gd name="T8" fmla="*/ 0 w 131"/>
                <a:gd name="T9" fmla="*/ 87 h 169"/>
                <a:gd name="T10" fmla="*/ 0 w 131"/>
                <a:gd name="T11" fmla="*/ 153 h 169"/>
                <a:gd name="T12" fmla="*/ 16 w 131"/>
                <a:gd name="T13" fmla="*/ 169 h 169"/>
                <a:gd name="T14" fmla="*/ 116 w 131"/>
                <a:gd name="T15" fmla="*/ 169 h 169"/>
                <a:gd name="T16" fmla="*/ 131 w 131"/>
                <a:gd name="T17" fmla="*/ 153 h 169"/>
                <a:gd name="T18" fmla="*/ 131 w 131"/>
                <a:gd name="T19" fmla="*/ 87 h 169"/>
                <a:gd name="T20" fmla="*/ 116 w 131"/>
                <a:gd name="T21" fmla="*/ 72 h 169"/>
                <a:gd name="T22" fmla="*/ 114 w 131"/>
                <a:gd name="T23" fmla="*/ 72 h 169"/>
                <a:gd name="T24" fmla="*/ 114 w 131"/>
                <a:gd name="T25" fmla="*/ 48 h 169"/>
                <a:gd name="T26" fmla="*/ 66 w 131"/>
                <a:gd name="T27" fmla="*/ 0 h 169"/>
                <a:gd name="T28" fmla="*/ 30 w 131"/>
                <a:gd name="T29" fmla="*/ 48 h 169"/>
                <a:gd name="T30" fmla="*/ 66 w 131"/>
                <a:gd name="T31" fmla="*/ 12 h 169"/>
                <a:gd name="T32" fmla="*/ 102 w 131"/>
                <a:gd name="T33" fmla="*/ 48 h 169"/>
                <a:gd name="T34" fmla="*/ 102 w 131"/>
                <a:gd name="T35" fmla="*/ 72 h 169"/>
                <a:gd name="T36" fmla="*/ 30 w 131"/>
                <a:gd name="T37" fmla="*/ 72 h 169"/>
                <a:gd name="T38" fmla="*/ 30 w 131"/>
                <a:gd name="T39" fmla="*/ 48 h 169"/>
                <a:gd name="T40" fmla="*/ 119 w 131"/>
                <a:gd name="T41" fmla="*/ 87 h 169"/>
                <a:gd name="T42" fmla="*/ 119 w 131"/>
                <a:gd name="T43" fmla="*/ 153 h 169"/>
                <a:gd name="T44" fmla="*/ 116 w 131"/>
                <a:gd name="T45" fmla="*/ 157 h 169"/>
                <a:gd name="T46" fmla="*/ 16 w 131"/>
                <a:gd name="T47" fmla="*/ 157 h 169"/>
                <a:gd name="T48" fmla="*/ 12 w 131"/>
                <a:gd name="T49" fmla="*/ 153 h 169"/>
                <a:gd name="T50" fmla="*/ 12 w 131"/>
                <a:gd name="T51" fmla="*/ 87 h 169"/>
                <a:gd name="T52" fmla="*/ 16 w 131"/>
                <a:gd name="T53" fmla="*/ 84 h 169"/>
                <a:gd name="T54" fmla="*/ 116 w 131"/>
                <a:gd name="T55" fmla="*/ 84 h 169"/>
                <a:gd name="T56" fmla="*/ 119 w 131"/>
                <a:gd name="T57" fmla="*/ 87 h 169"/>
                <a:gd name="T58" fmla="*/ 119 w 131"/>
                <a:gd name="T59" fmla="*/ 87 h 169"/>
                <a:gd name="T60" fmla="*/ 119 w 131"/>
                <a:gd name="T61" fmla="*/ 8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1" h="169">
                  <a:moveTo>
                    <a:pt x="66" y="0"/>
                  </a:moveTo>
                  <a:cubicBezTo>
                    <a:pt x="39" y="0"/>
                    <a:pt x="18" y="22"/>
                    <a:pt x="18" y="48"/>
                  </a:cubicBezTo>
                  <a:cubicBezTo>
                    <a:pt x="18" y="72"/>
                    <a:pt x="18" y="72"/>
                    <a:pt x="18" y="72"/>
                  </a:cubicBezTo>
                  <a:cubicBezTo>
                    <a:pt x="16" y="72"/>
                    <a:pt x="16" y="72"/>
                    <a:pt x="16" y="72"/>
                  </a:cubicBezTo>
                  <a:cubicBezTo>
                    <a:pt x="7" y="72"/>
                    <a:pt x="0" y="79"/>
                    <a:pt x="0" y="87"/>
                  </a:cubicBezTo>
                  <a:cubicBezTo>
                    <a:pt x="0" y="153"/>
                    <a:pt x="0" y="153"/>
                    <a:pt x="0" y="153"/>
                  </a:cubicBezTo>
                  <a:cubicBezTo>
                    <a:pt x="0" y="162"/>
                    <a:pt x="7" y="169"/>
                    <a:pt x="16" y="169"/>
                  </a:cubicBezTo>
                  <a:cubicBezTo>
                    <a:pt x="116" y="169"/>
                    <a:pt x="116" y="169"/>
                    <a:pt x="116" y="169"/>
                  </a:cubicBezTo>
                  <a:cubicBezTo>
                    <a:pt x="124" y="169"/>
                    <a:pt x="131" y="162"/>
                    <a:pt x="131" y="153"/>
                  </a:cubicBezTo>
                  <a:cubicBezTo>
                    <a:pt x="131" y="87"/>
                    <a:pt x="131" y="87"/>
                    <a:pt x="131" y="87"/>
                  </a:cubicBezTo>
                  <a:cubicBezTo>
                    <a:pt x="131" y="79"/>
                    <a:pt x="124" y="72"/>
                    <a:pt x="116" y="72"/>
                  </a:cubicBezTo>
                  <a:cubicBezTo>
                    <a:pt x="114" y="72"/>
                    <a:pt x="114" y="72"/>
                    <a:pt x="114" y="72"/>
                  </a:cubicBezTo>
                  <a:cubicBezTo>
                    <a:pt x="114" y="48"/>
                    <a:pt x="114" y="48"/>
                    <a:pt x="114" y="48"/>
                  </a:cubicBezTo>
                  <a:cubicBezTo>
                    <a:pt x="114" y="21"/>
                    <a:pt x="92" y="0"/>
                    <a:pt x="66" y="0"/>
                  </a:cubicBezTo>
                  <a:close/>
                  <a:moveTo>
                    <a:pt x="30" y="48"/>
                  </a:moveTo>
                  <a:cubicBezTo>
                    <a:pt x="30" y="28"/>
                    <a:pt x="46" y="12"/>
                    <a:pt x="66" y="12"/>
                  </a:cubicBezTo>
                  <a:cubicBezTo>
                    <a:pt x="86" y="12"/>
                    <a:pt x="102" y="28"/>
                    <a:pt x="102" y="48"/>
                  </a:cubicBezTo>
                  <a:cubicBezTo>
                    <a:pt x="102" y="72"/>
                    <a:pt x="102" y="72"/>
                    <a:pt x="102" y="72"/>
                  </a:cubicBezTo>
                  <a:cubicBezTo>
                    <a:pt x="30" y="72"/>
                    <a:pt x="30" y="72"/>
                    <a:pt x="30" y="72"/>
                  </a:cubicBezTo>
                  <a:lnTo>
                    <a:pt x="30" y="48"/>
                  </a:lnTo>
                  <a:close/>
                  <a:moveTo>
                    <a:pt x="119" y="87"/>
                  </a:moveTo>
                  <a:cubicBezTo>
                    <a:pt x="119" y="153"/>
                    <a:pt x="119" y="153"/>
                    <a:pt x="119" y="153"/>
                  </a:cubicBezTo>
                  <a:cubicBezTo>
                    <a:pt x="119" y="155"/>
                    <a:pt x="118" y="157"/>
                    <a:pt x="116" y="157"/>
                  </a:cubicBezTo>
                  <a:cubicBezTo>
                    <a:pt x="16" y="157"/>
                    <a:pt x="16" y="157"/>
                    <a:pt x="16" y="157"/>
                  </a:cubicBezTo>
                  <a:cubicBezTo>
                    <a:pt x="14" y="157"/>
                    <a:pt x="12" y="155"/>
                    <a:pt x="12" y="153"/>
                  </a:cubicBezTo>
                  <a:cubicBezTo>
                    <a:pt x="12" y="87"/>
                    <a:pt x="12" y="87"/>
                    <a:pt x="12" y="87"/>
                  </a:cubicBezTo>
                  <a:cubicBezTo>
                    <a:pt x="12" y="85"/>
                    <a:pt x="14" y="84"/>
                    <a:pt x="16" y="84"/>
                  </a:cubicBezTo>
                  <a:cubicBezTo>
                    <a:pt x="116" y="84"/>
                    <a:pt x="116" y="84"/>
                    <a:pt x="116" y="84"/>
                  </a:cubicBezTo>
                  <a:cubicBezTo>
                    <a:pt x="118" y="84"/>
                    <a:pt x="119" y="85"/>
                    <a:pt x="119" y="87"/>
                  </a:cubicBezTo>
                  <a:close/>
                  <a:moveTo>
                    <a:pt x="119" y="87"/>
                  </a:moveTo>
                  <a:cubicBezTo>
                    <a:pt x="119" y="87"/>
                    <a:pt x="119" y="87"/>
                    <a:pt x="119" y="87"/>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sp>
          <p:nvSpPr>
            <p:cNvPr id="82" name="Freeform 40">
              <a:extLst>
                <a:ext uri="{FF2B5EF4-FFF2-40B4-BE49-F238E27FC236}">
                  <a16:creationId xmlns:a16="http://schemas.microsoft.com/office/drawing/2014/main" id="{857A43BB-C8E7-894D-8001-BC0E19E7A93E}"/>
                </a:ext>
              </a:extLst>
            </p:cNvPr>
            <p:cNvSpPr>
              <a:spLocks noEditPoints="1"/>
            </p:cNvSpPr>
            <p:nvPr/>
          </p:nvSpPr>
          <p:spPr bwMode="auto">
            <a:xfrm>
              <a:off x="2866489" y="4453096"/>
              <a:ext cx="40737" cy="71775"/>
            </a:xfrm>
            <a:custGeom>
              <a:avLst/>
              <a:gdLst>
                <a:gd name="T0" fmla="*/ 13 w 22"/>
                <a:gd name="T1" fmla="*/ 1 h 40"/>
                <a:gd name="T2" fmla="*/ 2 w 22"/>
                <a:gd name="T3" fmla="*/ 7 h 40"/>
                <a:gd name="T4" fmla="*/ 6 w 22"/>
                <a:gd name="T5" fmla="*/ 19 h 40"/>
                <a:gd name="T6" fmla="*/ 7 w 22"/>
                <a:gd name="T7" fmla="*/ 21 h 40"/>
                <a:gd name="T8" fmla="*/ 7 w 22"/>
                <a:gd name="T9" fmla="*/ 34 h 40"/>
                <a:gd name="T10" fmla="*/ 14 w 22"/>
                <a:gd name="T11" fmla="*/ 38 h 40"/>
                <a:gd name="T12" fmla="*/ 17 w 22"/>
                <a:gd name="T13" fmla="*/ 34 h 40"/>
                <a:gd name="T14" fmla="*/ 17 w 22"/>
                <a:gd name="T15" fmla="*/ 21 h 40"/>
                <a:gd name="T16" fmla="*/ 18 w 22"/>
                <a:gd name="T17" fmla="*/ 19 h 40"/>
                <a:gd name="T18" fmla="*/ 22 w 22"/>
                <a:gd name="T19" fmla="*/ 11 h 40"/>
                <a:gd name="T20" fmla="*/ 13 w 22"/>
                <a:gd name="T21" fmla="*/ 1 h 40"/>
                <a:gd name="T22" fmla="*/ 13 w 22"/>
                <a:gd name="T23" fmla="*/ 1 h 40"/>
                <a:gd name="T24" fmla="*/ 13 w 22"/>
                <a:gd name="T25"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0">
                  <a:moveTo>
                    <a:pt x="13" y="1"/>
                  </a:moveTo>
                  <a:cubicBezTo>
                    <a:pt x="9" y="0"/>
                    <a:pt x="4" y="3"/>
                    <a:pt x="2" y="7"/>
                  </a:cubicBezTo>
                  <a:cubicBezTo>
                    <a:pt x="0" y="11"/>
                    <a:pt x="2" y="16"/>
                    <a:pt x="6" y="19"/>
                  </a:cubicBezTo>
                  <a:cubicBezTo>
                    <a:pt x="6" y="20"/>
                    <a:pt x="7" y="20"/>
                    <a:pt x="7" y="21"/>
                  </a:cubicBezTo>
                  <a:cubicBezTo>
                    <a:pt x="7" y="34"/>
                    <a:pt x="7" y="34"/>
                    <a:pt x="7" y="34"/>
                  </a:cubicBezTo>
                  <a:cubicBezTo>
                    <a:pt x="7" y="38"/>
                    <a:pt x="10" y="40"/>
                    <a:pt x="14" y="38"/>
                  </a:cubicBezTo>
                  <a:cubicBezTo>
                    <a:pt x="16" y="38"/>
                    <a:pt x="17" y="36"/>
                    <a:pt x="17" y="34"/>
                  </a:cubicBezTo>
                  <a:cubicBezTo>
                    <a:pt x="17" y="21"/>
                    <a:pt x="17" y="21"/>
                    <a:pt x="17" y="21"/>
                  </a:cubicBezTo>
                  <a:cubicBezTo>
                    <a:pt x="17" y="20"/>
                    <a:pt x="17" y="20"/>
                    <a:pt x="18" y="19"/>
                  </a:cubicBezTo>
                  <a:cubicBezTo>
                    <a:pt x="20" y="17"/>
                    <a:pt x="22" y="14"/>
                    <a:pt x="22" y="11"/>
                  </a:cubicBezTo>
                  <a:cubicBezTo>
                    <a:pt x="22" y="6"/>
                    <a:pt x="18" y="2"/>
                    <a:pt x="13" y="1"/>
                  </a:cubicBezTo>
                  <a:close/>
                  <a:moveTo>
                    <a:pt x="13" y="1"/>
                  </a:moveTo>
                  <a:cubicBezTo>
                    <a:pt x="13" y="1"/>
                    <a:pt x="13" y="1"/>
                    <a:pt x="13" y="1"/>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1013" b="0" i="0" u="none" strike="noStrike" kern="1200" cap="none" spc="0" normalizeH="0" baseline="0" noProof="0">
                <a:ln>
                  <a:noFill/>
                </a:ln>
                <a:solidFill>
                  <a:srgbClr val="000000"/>
                </a:solidFill>
                <a:effectLst/>
                <a:uLnTx/>
                <a:uFillTx/>
                <a:latin typeface="IBM Plex Sans"/>
                <a:ea typeface="+mn-ea"/>
                <a:cs typeface="+mn-cs"/>
              </a:endParaRPr>
            </a:p>
          </p:txBody>
        </p:sp>
      </p:grpSp>
      <p:sp>
        <p:nvSpPr>
          <p:cNvPr id="80" name="Title 1">
            <a:extLst>
              <a:ext uri="{FF2B5EF4-FFF2-40B4-BE49-F238E27FC236}">
                <a16:creationId xmlns:a16="http://schemas.microsoft.com/office/drawing/2014/main" id="{990F60F5-8C8D-D945-95DF-FEBFCD87C0CC}"/>
              </a:ext>
            </a:extLst>
          </p:cNvPr>
          <p:cNvSpPr txBox="1">
            <a:spLocks/>
          </p:cNvSpPr>
          <p:nvPr/>
        </p:nvSpPr>
        <p:spPr bwMode="auto">
          <a:xfrm>
            <a:off x="351667" y="255353"/>
            <a:ext cx="8486423" cy="567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67500" tIns="33750" rIns="67500" bIns="33750" numCol="1" anchor="t" anchorCtr="0" compatLnSpc="1">
            <a:prstTxWarp prst="textNoShape">
              <a:avLst/>
            </a:prstTxWarp>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kern="12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r>
              <a:rPr kumimoji="0" lang="en-US" sz="2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is IBM Informix 14.10? </a:t>
            </a:r>
            <a:endParaRPr kumimoji="0" lang="en-US" sz="21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0405B862-A8A2-4744-A1F2-F3E9FFAB46D0}"/>
              </a:ext>
            </a:extLst>
          </p:cNvPr>
          <p:cNvSpPr>
            <a:spLocks noGrp="1"/>
          </p:cNvSpPr>
          <p:nvPr>
            <p:ph type="sldNum" sz="quarter" idx="10"/>
          </p:nvPr>
        </p:nvSpPr>
        <p:spPr>
          <a:prstGeom prst="rect">
            <a:avLst/>
          </a:prstGeom>
        </p:spPr>
        <p:txBody>
          <a:bodyPr vert="horz" lIns="0" tIns="0" rIns="0" bIns="0" rtlCol="0" anchor="ctr"/>
          <a:lstStyle>
            <a:defPPr>
              <a:defRPr lang="en-GB"/>
            </a:defPPr>
            <a:lvl1pPr algn="r"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fld id="{D0BE6F14-FF48-0F4F-A8AA-2E3F25371E4A}" type="slidenum">
              <a:rPr lang="en-US" smtClean="0">
                <a:solidFill>
                  <a:srgbClr val="000000"/>
                </a:solidFill>
                <a:latin typeface="IBM Plex Sans"/>
              </a:rPr>
              <a:pPr/>
              <a:t>11</a:t>
            </a:fld>
            <a:endParaRPr lang="en-US" dirty="0">
              <a:solidFill>
                <a:srgbClr val="000000"/>
              </a:solidFill>
              <a:latin typeface="IBM Plex Sans"/>
            </a:endParaRPr>
          </a:p>
        </p:txBody>
      </p:sp>
      <p:sp>
        <p:nvSpPr>
          <p:cNvPr id="4" name="Footer Placeholder 3">
            <a:extLst>
              <a:ext uri="{FF2B5EF4-FFF2-40B4-BE49-F238E27FC236}">
                <a16:creationId xmlns:a16="http://schemas.microsoft.com/office/drawing/2014/main" id="{6D75D64E-0434-864B-B527-8E47FA6D6CE6}"/>
              </a:ext>
            </a:extLst>
          </p:cNvPr>
          <p:cNvSpPr>
            <a:spLocks noGrp="1"/>
          </p:cNvSpPr>
          <p:nvPr>
            <p:ph type="ftr" sz="quarter" idx="4294967295"/>
          </p:nvPr>
        </p:nvSpPr>
        <p:spPr>
          <a:xfrm>
            <a:off x="0" y="6435725"/>
            <a:ext cx="8534400" cy="182563"/>
          </a:xfrm>
          <a:prstGeom prst="rect">
            <a:avLst/>
          </a:prstGeom>
        </p:spPr>
        <p:txBody>
          <a:bodyPr vert="horz" lIns="0" tIns="0" rIns="0" bIns="0" rtlCol="0" anchor="ctr"/>
          <a:lstStyle>
            <a:defPPr>
              <a:defRPr lang="en-GB"/>
            </a:defPPr>
            <a:lvl1pPr algn="l"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a:ln>
                  <a:noFill/>
                </a:ln>
                <a:solidFill>
                  <a:srgbClr val="000000"/>
                </a:solidFill>
                <a:effectLst/>
                <a:uLnTx/>
                <a:uFillTx/>
                <a:latin typeface="IBM Plex Sans"/>
                <a:cs typeface="Arial" charset="0"/>
              </a:rPr>
              <a:t>Think 2019  / © 2019 IBM Corporation</a:t>
            </a:r>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271370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6">
            <a:extLst>
              <a:ext uri="{FF2B5EF4-FFF2-40B4-BE49-F238E27FC236}">
                <a16:creationId xmlns:a16="http://schemas.microsoft.com/office/drawing/2014/main" id="{72161E6A-00F7-824F-BFDB-6896D77A546F}"/>
              </a:ext>
            </a:extLst>
          </p:cNvPr>
          <p:cNvSpPr txBox="1">
            <a:spLocks noGrp="1"/>
          </p:cNvSpPr>
          <p:nvPr/>
        </p:nvSpPr>
        <p:spPr>
          <a:xfrm>
            <a:off x="1602098" y="723214"/>
            <a:ext cx="7541901" cy="3610604"/>
          </a:xfrm>
          <a:prstGeom prst="rect">
            <a:avLst/>
          </a:prstGeom>
        </p:spPr>
        <p:txBody>
          <a:bodyPr vert="horz" wrap="square" lIns="0" tIns="9525"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1800" b="1" i="1" u="none" strike="noStrike" kern="1200" cap="none" spc="0" normalizeH="0" baseline="0" noProof="0" dirty="0">
                <a:ln>
                  <a:noFill/>
                </a:ln>
                <a:solidFill>
                  <a:srgbClr val="00B0F0"/>
                </a:solidFill>
                <a:effectLst/>
                <a:uLnTx/>
                <a:uFillTx/>
                <a:latin typeface="Arial" panose="020B0604020202020204" pitchFamily="34" charset="0"/>
                <a:cs typeface="Arial" panose="020B0604020202020204" pitchFamily="34" charset="0"/>
              </a:rPr>
              <a:t>14.10 has Customer requested Enhancements for Usability, Easier Administration, and Increased Uptime!</a:t>
            </a: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Common Table Expressions</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Updated Unicode specification support</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rPr>
              <a:t>New commands to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automate configuration of Enterprise Replication between two servers</a:t>
            </a: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One Informix binary with simple key based licensing to upgrade from edition to edition</a:t>
            </a:r>
            <a:endParaRPr kumimoji="0" lang="en-US" sz="18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80" name="Title 1">
            <a:extLst>
              <a:ext uri="{FF2B5EF4-FFF2-40B4-BE49-F238E27FC236}">
                <a16:creationId xmlns:a16="http://schemas.microsoft.com/office/drawing/2014/main" id="{990F60F5-8C8D-D945-95DF-FEBFCD87C0CC}"/>
              </a:ext>
            </a:extLst>
          </p:cNvPr>
          <p:cNvSpPr txBox="1">
            <a:spLocks/>
          </p:cNvSpPr>
          <p:nvPr/>
        </p:nvSpPr>
        <p:spPr bwMode="auto">
          <a:xfrm>
            <a:off x="351667" y="255353"/>
            <a:ext cx="8486423" cy="567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67500" tIns="33750" rIns="67500" bIns="33750" numCol="1" anchor="t" anchorCtr="0" compatLnSpc="1">
            <a:prstTxWarp prst="textNoShape">
              <a:avLst/>
            </a:prstTxWarp>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kern="12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r>
              <a:rPr kumimoji="0" lang="en-US" sz="2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is IBM Informix 14.10? </a:t>
            </a:r>
            <a:endParaRPr kumimoji="0" lang="en-US" sz="21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C613690A-CA5D-D742-ACFA-C0F01ADE19CE}"/>
              </a:ext>
            </a:extLst>
          </p:cNvPr>
          <p:cNvGrpSpPr>
            <a:grpSpLocks noChangeAspect="1"/>
          </p:cNvGrpSpPr>
          <p:nvPr/>
        </p:nvGrpSpPr>
        <p:grpSpPr>
          <a:xfrm>
            <a:off x="376291" y="1142667"/>
            <a:ext cx="901343" cy="997036"/>
            <a:chOff x="5354637" y="1417637"/>
            <a:chExt cx="566738" cy="569913"/>
          </a:xfrm>
        </p:grpSpPr>
        <p:sp>
          <p:nvSpPr>
            <p:cNvPr id="11" name="Freeform 61">
              <a:extLst>
                <a:ext uri="{FF2B5EF4-FFF2-40B4-BE49-F238E27FC236}">
                  <a16:creationId xmlns:a16="http://schemas.microsoft.com/office/drawing/2014/main" id="{70D215C9-58FB-A946-A1AE-3DDEC2F24441}"/>
                </a:ext>
              </a:extLst>
            </p:cNvPr>
            <p:cNvSpPr>
              <a:spLocks noEditPoints="1"/>
            </p:cNvSpPr>
            <p:nvPr/>
          </p:nvSpPr>
          <p:spPr bwMode="auto">
            <a:xfrm>
              <a:off x="5732463" y="1795463"/>
              <a:ext cx="130175" cy="111125"/>
            </a:xfrm>
            <a:custGeom>
              <a:avLst/>
              <a:gdLst>
                <a:gd name="T0" fmla="*/ 51 w 60"/>
                <a:gd name="T1" fmla="*/ 3 h 51"/>
                <a:gd name="T2" fmla="*/ 26 w 60"/>
                <a:gd name="T3" fmla="*/ 40 h 51"/>
                <a:gd name="T4" fmla="*/ 8 w 60"/>
                <a:gd name="T5" fmla="*/ 25 h 51"/>
                <a:gd name="T6" fmla="*/ 1 w 60"/>
                <a:gd name="T7" fmla="*/ 26 h 51"/>
                <a:gd name="T8" fmla="*/ 2 w 60"/>
                <a:gd name="T9" fmla="*/ 32 h 51"/>
                <a:gd name="T10" fmla="*/ 24 w 60"/>
                <a:gd name="T11" fmla="*/ 50 h 51"/>
                <a:gd name="T12" fmla="*/ 27 w 60"/>
                <a:gd name="T13" fmla="*/ 51 h 51"/>
                <a:gd name="T14" fmla="*/ 27 w 60"/>
                <a:gd name="T15" fmla="*/ 51 h 51"/>
                <a:gd name="T16" fmla="*/ 31 w 60"/>
                <a:gd name="T17" fmla="*/ 49 h 51"/>
                <a:gd name="T18" fmla="*/ 59 w 60"/>
                <a:gd name="T19" fmla="*/ 8 h 51"/>
                <a:gd name="T20" fmla="*/ 58 w 60"/>
                <a:gd name="T21" fmla="*/ 2 h 51"/>
                <a:gd name="T22" fmla="*/ 51 w 60"/>
                <a:gd name="T23" fmla="*/ 3 h 51"/>
                <a:gd name="T24" fmla="*/ 51 w 60"/>
                <a:gd name="T25" fmla="*/ 3 h 51"/>
                <a:gd name="T26" fmla="*/ 51 w 60"/>
                <a:gd name="T27"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51" y="3"/>
                  </a:moveTo>
                  <a:cubicBezTo>
                    <a:pt x="26" y="40"/>
                    <a:pt x="26" y="40"/>
                    <a:pt x="26" y="40"/>
                  </a:cubicBezTo>
                  <a:cubicBezTo>
                    <a:pt x="8" y="25"/>
                    <a:pt x="8" y="25"/>
                    <a:pt x="8" y="25"/>
                  </a:cubicBezTo>
                  <a:cubicBezTo>
                    <a:pt x="6" y="23"/>
                    <a:pt x="3" y="24"/>
                    <a:pt x="1" y="26"/>
                  </a:cubicBezTo>
                  <a:cubicBezTo>
                    <a:pt x="0" y="27"/>
                    <a:pt x="0" y="30"/>
                    <a:pt x="2" y="32"/>
                  </a:cubicBezTo>
                  <a:cubicBezTo>
                    <a:pt x="24" y="50"/>
                    <a:pt x="24" y="50"/>
                    <a:pt x="24" y="50"/>
                  </a:cubicBezTo>
                  <a:cubicBezTo>
                    <a:pt x="25" y="51"/>
                    <a:pt x="26" y="51"/>
                    <a:pt x="27" y="51"/>
                  </a:cubicBezTo>
                  <a:cubicBezTo>
                    <a:pt x="27" y="51"/>
                    <a:pt x="27" y="51"/>
                    <a:pt x="27" y="51"/>
                  </a:cubicBezTo>
                  <a:cubicBezTo>
                    <a:pt x="29" y="51"/>
                    <a:pt x="30" y="50"/>
                    <a:pt x="31" y="49"/>
                  </a:cubicBezTo>
                  <a:cubicBezTo>
                    <a:pt x="59" y="8"/>
                    <a:pt x="59" y="8"/>
                    <a:pt x="59" y="8"/>
                  </a:cubicBezTo>
                  <a:cubicBezTo>
                    <a:pt x="60" y="6"/>
                    <a:pt x="60" y="3"/>
                    <a:pt x="58" y="2"/>
                  </a:cubicBezTo>
                  <a:cubicBezTo>
                    <a:pt x="56" y="0"/>
                    <a:pt x="53" y="1"/>
                    <a:pt x="51" y="3"/>
                  </a:cubicBezTo>
                  <a:close/>
                  <a:moveTo>
                    <a:pt x="51" y="3"/>
                  </a:moveTo>
                  <a:cubicBezTo>
                    <a:pt x="51" y="3"/>
                    <a:pt x="51" y="3"/>
                    <a:pt x="51" y="3"/>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2" name="Freeform 62">
              <a:extLst>
                <a:ext uri="{FF2B5EF4-FFF2-40B4-BE49-F238E27FC236}">
                  <a16:creationId xmlns:a16="http://schemas.microsoft.com/office/drawing/2014/main" id="{2D4C565C-E33F-574F-BAB2-7EFA026DFAB1}"/>
                </a:ext>
              </a:extLst>
            </p:cNvPr>
            <p:cNvSpPr>
              <a:spLocks noEditPoints="1"/>
            </p:cNvSpPr>
            <p:nvPr/>
          </p:nvSpPr>
          <p:spPr bwMode="auto">
            <a:xfrm>
              <a:off x="5354637" y="1417637"/>
              <a:ext cx="566738" cy="569913"/>
            </a:xfrm>
            <a:custGeom>
              <a:avLst/>
              <a:gdLst>
                <a:gd name="T0" fmla="*/ 248 w 261"/>
                <a:gd name="T1" fmla="*/ 55 h 261"/>
                <a:gd name="T2" fmla="*/ 56 w 261"/>
                <a:gd name="T3" fmla="*/ 0 h 261"/>
                <a:gd name="T4" fmla="*/ 0 w 261"/>
                <a:gd name="T5" fmla="*/ 191 h 261"/>
                <a:gd name="T6" fmla="*/ 164 w 261"/>
                <a:gd name="T7" fmla="*/ 247 h 261"/>
                <a:gd name="T8" fmla="*/ 261 w 261"/>
                <a:gd name="T9" fmla="*/ 201 h 261"/>
                <a:gd name="T10" fmla="*/ 56 w 261"/>
                <a:gd name="T11" fmla="*/ 238 h 261"/>
                <a:gd name="T12" fmla="*/ 9 w 261"/>
                <a:gd name="T13" fmla="*/ 55 h 261"/>
                <a:gd name="T14" fmla="*/ 192 w 261"/>
                <a:gd name="T15" fmla="*/ 9 h 261"/>
                <a:gd name="T16" fmla="*/ 238 w 261"/>
                <a:gd name="T17" fmla="*/ 154 h 261"/>
                <a:gd name="T18" fmla="*/ 234 w 261"/>
                <a:gd name="T19" fmla="*/ 151 h 261"/>
                <a:gd name="T20" fmla="*/ 227 w 261"/>
                <a:gd name="T21" fmla="*/ 147 h 261"/>
                <a:gd name="T22" fmla="*/ 223 w 261"/>
                <a:gd name="T23" fmla="*/ 145 h 261"/>
                <a:gd name="T24" fmla="*/ 218 w 261"/>
                <a:gd name="T25" fmla="*/ 144 h 261"/>
                <a:gd name="T26" fmla="*/ 213 w 261"/>
                <a:gd name="T27" fmla="*/ 143 h 261"/>
                <a:gd name="T28" fmla="*/ 207 w 261"/>
                <a:gd name="T29" fmla="*/ 142 h 261"/>
                <a:gd name="T30" fmla="*/ 144 w 261"/>
                <a:gd name="T31" fmla="*/ 187 h 261"/>
                <a:gd name="T32" fmla="*/ 119 w 261"/>
                <a:gd name="T33" fmla="*/ 192 h 261"/>
                <a:gd name="T34" fmla="*/ 142 w 261"/>
                <a:gd name="T35" fmla="*/ 197 h 261"/>
                <a:gd name="T36" fmla="*/ 142 w 261"/>
                <a:gd name="T37" fmla="*/ 207 h 261"/>
                <a:gd name="T38" fmla="*/ 143 w 261"/>
                <a:gd name="T39" fmla="*/ 212 h 261"/>
                <a:gd name="T40" fmla="*/ 144 w 261"/>
                <a:gd name="T41" fmla="*/ 217 h 261"/>
                <a:gd name="T42" fmla="*/ 146 w 261"/>
                <a:gd name="T43" fmla="*/ 222 h 261"/>
                <a:gd name="T44" fmla="*/ 148 w 261"/>
                <a:gd name="T45" fmla="*/ 226 h 261"/>
                <a:gd name="T46" fmla="*/ 152 w 261"/>
                <a:gd name="T47" fmla="*/ 234 h 261"/>
                <a:gd name="T48" fmla="*/ 155 w 261"/>
                <a:gd name="T49" fmla="*/ 238 h 261"/>
                <a:gd name="T50" fmla="*/ 202 w 261"/>
                <a:gd name="T51" fmla="*/ 251 h 261"/>
                <a:gd name="T52" fmla="*/ 165 w 261"/>
                <a:gd name="T53" fmla="*/ 235 h 261"/>
                <a:gd name="T54" fmla="*/ 162 w 261"/>
                <a:gd name="T55" fmla="*/ 231 h 261"/>
                <a:gd name="T56" fmla="*/ 159 w 261"/>
                <a:gd name="T57" fmla="*/ 227 h 261"/>
                <a:gd name="T58" fmla="*/ 156 w 261"/>
                <a:gd name="T59" fmla="*/ 222 h 261"/>
                <a:gd name="T60" fmla="*/ 154 w 261"/>
                <a:gd name="T61" fmla="*/ 217 h 261"/>
                <a:gd name="T62" fmla="*/ 153 w 261"/>
                <a:gd name="T63" fmla="*/ 212 h 261"/>
                <a:gd name="T64" fmla="*/ 152 w 261"/>
                <a:gd name="T65" fmla="*/ 207 h 261"/>
                <a:gd name="T66" fmla="*/ 151 w 261"/>
                <a:gd name="T67" fmla="*/ 201 h 261"/>
                <a:gd name="T68" fmla="*/ 207 w 261"/>
                <a:gd name="T69" fmla="*/ 151 h 261"/>
                <a:gd name="T70" fmla="*/ 212 w 261"/>
                <a:gd name="T71" fmla="*/ 152 h 261"/>
                <a:gd name="T72" fmla="*/ 217 w 261"/>
                <a:gd name="T73" fmla="*/ 153 h 261"/>
                <a:gd name="T74" fmla="*/ 222 w 261"/>
                <a:gd name="T75" fmla="*/ 155 h 261"/>
                <a:gd name="T76" fmla="*/ 227 w 261"/>
                <a:gd name="T77" fmla="*/ 157 h 261"/>
                <a:gd name="T78" fmla="*/ 231 w 261"/>
                <a:gd name="T79" fmla="*/ 160 h 261"/>
                <a:gd name="T80" fmla="*/ 235 w 261"/>
                <a:gd name="T81" fmla="*/ 164 h 261"/>
                <a:gd name="T82" fmla="*/ 239 w 261"/>
                <a:gd name="T83" fmla="*/ 168 h 261"/>
                <a:gd name="T84" fmla="*/ 202 w 261"/>
                <a:gd name="T85" fmla="*/ 251 h 261"/>
                <a:gd name="T86" fmla="*/ 202 w 261"/>
                <a:gd name="T87" fmla="*/ 2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1" h="261">
                  <a:moveTo>
                    <a:pt x="248" y="163"/>
                  </a:moveTo>
                  <a:cubicBezTo>
                    <a:pt x="248" y="55"/>
                    <a:pt x="248" y="55"/>
                    <a:pt x="248" y="55"/>
                  </a:cubicBezTo>
                  <a:cubicBezTo>
                    <a:pt x="248" y="25"/>
                    <a:pt x="223" y="0"/>
                    <a:pt x="192" y="0"/>
                  </a:cubicBezTo>
                  <a:cubicBezTo>
                    <a:pt x="56" y="0"/>
                    <a:pt x="56" y="0"/>
                    <a:pt x="56" y="0"/>
                  </a:cubicBezTo>
                  <a:cubicBezTo>
                    <a:pt x="25" y="0"/>
                    <a:pt x="0" y="25"/>
                    <a:pt x="0" y="55"/>
                  </a:cubicBezTo>
                  <a:cubicBezTo>
                    <a:pt x="0" y="191"/>
                    <a:pt x="0" y="191"/>
                    <a:pt x="0" y="191"/>
                  </a:cubicBezTo>
                  <a:cubicBezTo>
                    <a:pt x="0" y="222"/>
                    <a:pt x="25" y="247"/>
                    <a:pt x="56" y="247"/>
                  </a:cubicBezTo>
                  <a:cubicBezTo>
                    <a:pt x="164" y="247"/>
                    <a:pt x="164" y="247"/>
                    <a:pt x="164" y="247"/>
                  </a:cubicBezTo>
                  <a:cubicBezTo>
                    <a:pt x="174" y="255"/>
                    <a:pt x="187" y="261"/>
                    <a:pt x="202" y="261"/>
                  </a:cubicBezTo>
                  <a:cubicBezTo>
                    <a:pt x="235" y="261"/>
                    <a:pt x="261" y="234"/>
                    <a:pt x="261" y="201"/>
                  </a:cubicBezTo>
                  <a:cubicBezTo>
                    <a:pt x="261" y="187"/>
                    <a:pt x="256" y="173"/>
                    <a:pt x="248" y="163"/>
                  </a:cubicBezTo>
                  <a:close/>
                  <a:moveTo>
                    <a:pt x="56" y="238"/>
                  </a:moveTo>
                  <a:cubicBezTo>
                    <a:pt x="30" y="238"/>
                    <a:pt x="9" y="217"/>
                    <a:pt x="9" y="191"/>
                  </a:cubicBezTo>
                  <a:cubicBezTo>
                    <a:pt x="9" y="55"/>
                    <a:pt x="9" y="55"/>
                    <a:pt x="9" y="55"/>
                  </a:cubicBezTo>
                  <a:cubicBezTo>
                    <a:pt x="9" y="30"/>
                    <a:pt x="30" y="9"/>
                    <a:pt x="56" y="9"/>
                  </a:cubicBezTo>
                  <a:cubicBezTo>
                    <a:pt x="192" y="9"/>
                    <a:pt x="192" y="9"/>
                    <a:pt x="192" y="9"/>
                  </a:cubicBezTo>
                  <a:cubicBezTo>
                    <a:pt x="217" y="9"/>
                    <a:pt x="238" y="30"/>
                    <a:pt x="238" y="55"/>
                  </a:cubicBezTo>
                  <a:cubicBezTo>
                    <a:pt x="238" y="154"/>
                    <a:pt x="238" y="154"/>
                    <a:pt x="238" y="154"/>
                  </a:cubicBezTo>
                  <a:cubicBezTo>
                    <a:pt x="238" y="154"/>
                    <a:pt x="238" y="154"/>
                    <a:pt x="237" y="153"/>
                  </a:cubicBezTo>
                  <a:cubicBezTo>
                    <a:pt x="236" y="153"/>
                    <a:pt x="235" y="152"/>
                    <a:pt x="234" y="151"/>
                  </a:cubicBezTo>
                  <a:cubicBezTo>
                    <a:pt x="234" y="151"/>
                    <a:pt x="234" y="151"/>
                    <a:pt x="234" y="151"/>
                  </a:cubicBezTo>
                  <a:cubicBezTo>
                    <a:pt x="232" y="150"/>
                    <a:pt x="229" y="148"/>
                    <a:pt x="227" y="147"/>
                  </a:cubicBezTo>
                  <a:cubicBezTo>
                    <a:pt x="226" y="147"/>
                    <a:pt x="226" y="147"/>
                    <a:pt x="226" y="147"/>
                  </a:cubicBezTo>
                  <a:cubicBezTo>
                    <a:pt x="225" y="146"/>
                    <a:pt x="224" y="146"/>
                    <a:pt x="223" y="145"/>
                  </a:cubicBezTo>
                  <a:cubicBezTo>
                    <a:pt x="222" y="145"/>
                    <a:pt x="221" y="145"/>
                    <a:pt x="221" y="145"/>
                  </a:cubicBezTo>
                  <a:cubicBezTo>
                    <a:pt x="220" y="144"/>
                    <a:pt x="219" y="144"/>
                    <a:pt x="218" y="144"/>
                  </a:cubicBezTo>
                  <a:cubicBezTo>
                    <a:pt x="217" y="144"/>
                    <a:pt x="216" y="143"/>
                    <a:pt x="215" y="143"/>
                  </a:cubicBezTo>
                  <a:cubicBezTo>
                    <a:pt x="214" y="143"/>
                    <a:pt x="213" y="143"/>
                    <a:pt x="213" y="143"/>
                  </a:cubicBezTo>
                  <a:cubicBezTo>
                    <a:pt x="212" y="142"/>
                    <a:pt x="210" y="142"/>
                    <a:pt x="209" y="142"/>
                  </a:cubicBezTo>
                  <a:cubicBezTo>
                    <a:pt x="209" y="142"/>
                    <a:pt x="208" y="142"/>
                    <a:pt x="207" y="142"/>
                  </a:cubicBezTo>
                  <a:cubicBezTo>
                    <a:pt x="205" y="142"/>
                    <a:pt x="204" y="142"/>
                    <a:pt x="202" y="142"/>
                  </a:cubicBezTo>
                  <a:cubicBezTo>
                    <a:pt x="174" y="142"/>
                    <a:pt x="150" y="161"/>
                    <a:pt x="144" y="187"/>
                  </a:cubicBezTo>
                  <a:cubicBezTo>
                    <a:pt x="124" y="187"/>
                    <a:pt x="124" y="187"/>
                    <a:pt x="124" y="187"/>
                  </a:cubicBezTo>
                  <a:cubicBezTo>
                    <a:pt x="121" y="187"/>
                    <a:pt x="119" y="189"/>
                    <a:pt x="119" y="192"/>
                  </a:cubicBezTo>
                  <a:cubicBezTo>
                    <a:pt x="119" y="194"/>
                    <a:pt x="121" y="197"/>
                    <a:pt x="124" y="197"/>
                  </a:cubicBezTo>
                  <a:cubicBezTo>
                    <a:pt x="142" y="197"/>
                    <a:pt x="142" y="197"/>
                    <a:pt x="142" y="197"/>
                  </a:cubicBezTo>
                  <a:cubicBezTo>
                    <a:pt x="142" y="198"/>
                    <a:pt x="142" y="200"/>
                    <a:pt x="142" y="201"/>
                  </a:cubicBezTo>
                  <a:cubicBezTo>
                    <a:pt x="142" y="203"/>
                    <a:pt x="142" y="205"/>
                    <a:pt x="142" y="207"/>
                  </a:cubicBezTo>
                  <a:cubicBezTo>
                    <a:pt x="143" y="207"/>
                    <a:pt x="143" y="208"/>
                    <a:pt x="143" y="209"/>
                  </a:cubicBezTo>
                  <a:cubicBezTo>
                    <a:pt x="143" y="210"/>
                    <a:pt x="143" y="211"/>
                    <a:pt x="143" y="212"/>
                  </a:cubicBezTo>
                  <a:cubicBezTo>
                    <a:pt x="143" y="213"/>
                    <a:pt x="144" y="214"/>
                    <a:pt x="144" y="215"/>
                  </a:cubicBezTo>
                  <a:cubicBezTo>
                    <a:pt x="144" y="215"/>
                    <a:pt x="144" y="216"/>
                    <a:pt x="144" y="217"/>
                  </a:cubicBezTo>
                  <a:cubicBezTo>
                    <a:pt x="145" y="218"/>
                    <a:pt x="145" y="219"/>
                    <a:pt x="145" y="220"/>
                  </a:cubicBezTo>
                  <a:cubicBezTo>
                    <a:pt x="146" y="221"/>
                    <a:pt x="146" y="221"/>
                    <a:pt x="146" y="222"/>
                  </a:cubicBezTo>
                  <a:cubicBezTo>
                    <a:pt x="146" y="223"/>
                    <a:pt x="147" y="224"/>
                    <a:pt x="147" y="225"/>
                  </a:cubicBezTo>
                  <a:cubicBezTo>
                    <a:pt x="147" y="225"/>
                    <a:pt x="148" y="226"/>
                    <a:pt x="148" y="226"/>
                  </a:cubicBezTo>
                  <a:cubicBezTo>
                    <a:pt x="149" y="229"/>
                    <a:pt x="150" y="231"/>
                    <a:pt x="152" y="234"/>
                  </a:cubicBezTo>
                  <a:cubicBezTo>
                    <a:pt x="152" y="234"/>
                    <a:pt x="152" y="234"/>
                    <a:pt x="152" y="234"/>
                  </a:cubicBezTo>
                  <a:cubicBezTo>
                    <a:pt x="153" y="235"/>
                    <a:pt x="153" y="236"/>
                    <a:pt x="154" y="237"/>
                  </a:cubicBezTo>
                  <a:cubicBezTo>
                    <a:pt x="154" y="237"/>
                    <a:pt x="155" y="237"/>
                    <a:pt x="155" y="238"/>
                  </a:cubicBezTo>
                  <a:lnTo>
                    <a:pt x="56" y="238"/>
                  </a:lnTo>
                  <a:close/>
                  <a:moveTo>
                    <a:pt x="202" y="251"/>
                  </a:moveTo>
                  <a:cubicBezTo>
                    <a:pt x="189" y="251"/>
                    <a:pt x="177" y="247"/>
                    <a:pt x="168" y="239"/>
                  </a:cubicBezTo>
                  <a:cubicBezTo>
                    <a:pt x="167" y="238"/>
                    <a:pt x="166" y="236"/>
                    <a:pt x="165" y="235"/>
                  </a:cubicBezTo>
                  <a:cubicBezTo>
                    <a:pt x="165" y="235"/>
                    <a:pt x="165" y="235"/>
                    <a:pt x="164" y="235"/>
                  </a:cubicBezTo>
                  <a:cubicBezTo>
                    <a:pt x="163" y="234"/>
                    <a:pt x="162" y="233"/>
                    <a:pt x="162" y="231"/>
                  </a:cubicBezTo>
                  <a:cubicBezTo>
                    <a:pt x="161" y="231"/>
                    <a:pt x="161" y="231"/>
                    <a:pt x="161" y="231"/>
                  </a:cubicBezTo>
                  <a:cubicBezTo>
                    <a:pt x="160" y="229"/>
                    <a:pt x="159" y="228"/>
                    <a:pt x="159" y="227"/>
                  </a:cubicBezTo>
                  <a:cubicBezTo>
                    <a:pt x="158" y="227"/>
                    <a:pt x="158" y="226"/>
                    <a:pt x="158" y="226"/>
                  </a:cubicBezTo>
                  <a:cubicBezTo>
                    <a:pt x="157" y="225"/>
                    <a:pt x="157" y="224"/>
                    <a:pt x="156" y="222"/>
                  </a:cubicBezTo>
                  <a:cubicBezTo>
                    <a:pt x="156" y="222"/>
                    <a:pt x="156" y="222"/>
                    <a:pt x="156" y="222"/>
                  </a:cubicBezTo>
                  <a:cubicBezTo>
                    <a:pt x="155" y="220"/>
                    <a:pt x="155" y="219"/>
                    <a:pt x="154" y="217"/>
                  </a:cubicBezTo>
                  <a:cubicBezTo>
                    <a:pt x="154" y="217"/>
                    <a:pt x="154" y="217"/>
                    <a:pt x="154" y="217"/>
                  </a:cubicBezTo>
                  <a:cubicBezTo>
                    <a:pt x="153" y="215"/>
                    <a:pt x="153" y="214"/>
                    <a:pt x="153" y="212"/>
                  </a:cubicBezTo>
                  <a:cubicBezTo>
                    <a:pt x="153" y="212"/>
                    <a:pt x="153" y="212"/>
                    <a:pt x="152" y="212"/>
                  </a:cubicBezTo>
                  <a:cubicBezTo>
                    <a:pt x="152" y="210"/>
                    <a:pt x="152" y="209"/>
                    <a:pt x="152" y="207"/>
                  </a:cubicBezTo>
                  <a:cubicBezTo>
                    <a:pt x="152" y="207"/>
                    <a:pt x="152" y="207"/>
                    <a:pt x="152" y="206"/>
                  </a:cubicBezTo>
                  <a:cubicBezTo>
                    <a:pt x="151" y="205"/>
                    <a:pt x="151" y="203"/>
                    <a:pt x="151" y="201"/>
                  </a:cubicBezTo>
                  <a:cubicBezTo>
                    <a:pt x="151" y="173"/>
                    <a:pt x="174" y="151"/>
                    <a:pt x="202" y="151"/>
                  </a:cubicBezTo>
                  <a:cubicBezTo>
                    <a:pt x="204" y="151"/>
                    <a:pt x="205" y="151"/>
                    <a:pt x="207" y="151"/>
                  </a:cubicBezTo>
                  <a:cubicBezTo>
                    <a:pt x="207" y="151"/>
                    <a:pt x="207" y="151"/>
                    <a:pt x="208" y="151"/>
                  </a:cubicBezTo>
                  <a:cubicBezTo>
                    <a:pt x="209" y="151"/>
                    <a:pt x="211" y="152"/>
                    <a:pt x="212" y="152"/>
                  </a:cubicBezTo>
                  <a:cubicBezTo>
                    <a:pt x="212" y="152"/>
                    <a:pt x="213" y="152"/>
                    <a:pt x="213" y="152"/>
                  </a:cubicBezTo>
                  <a:cubicBezTo>
                    <a:pt x="214" y="152"/>
                    <a:pt x="216" y="153"/>
                    <a:pt x="217" y="153"/>
                  </a:cubicBezTo>
                  <a:cubicBezTo>
                    <a:pt x="218" y="153"/>
                    <a:pt x="218" y="153"/>
                    <a:pt x="218" y="153"/>
                  </a:cubicBezTo>
                  <a:cubicBezTo>
                    <a:pt x="219" y="154"/>
                    <a:pt x="221" y="154"/>
                    <a:pt x="222" y="155"/>
                  </a:cubicBezTo>
                  <a:cubicBezTo>
                    <a:pt x="222" y="155"/>
                    <a:pt x="223" y="155"/>
                    <a:pt x="223" y="155"/>
                  </a:cubicBezTo>
                  <a:cubicBezTo>
                    <a:pt x="224" y="156"/>
                    <a:pt x="226" y="157"/>
                    <a:pt x="227" y="157"/>
                  </a:cubicBezTo>
                  <a:cubicBezTo>
                    <a:pt x="227" y="158"/>
                    <a:pt x="227" y="158"/>
                    <a:pt x="228" y="158"/>
                  </a:cubicBezTo>
                  <a:cubicBezTo>
                    <a:pt x="229" y="159"/>
                    <a:pt x="230" y="159"/>
                    <a:pt x="231" y="160"/>
                  </a:cubicBezTo>
                  <a:cubicBezTo>
                    <a:pt x="232" y="161"/>
                    <a:pt x="232" y="161"/>
                    <a:pt x="232" y="161"/>
                  </a:cubicBezTo>
                  <a:cubicBezTo>
                    <a:pt x="233" y="162"/>
                    <a:pt x="234" y="163"/>
                    <a:pt x="235" y="164"/>
                  </a:cubicBezTo>
                  <a:cubicBezTo>
                    <a:pt x="236" y="164"/>
                    <a:pt x="236" y="164"/>
                    <a:pt x="236" y="164"/>
                  </a:cubicBezTo>
                  <a:cubicBezTo>
                    <a:pt x="237" y="165"/>
                    <a:pt x="238" y="166"/>
                    <a:pt x="239" y="168"/>
                  </a:cubicBezTo>
                  <a:cubicBezTo>
                    <a:pt x="247" y="176"/>
                    <a:pt x="252" y="188"/>
                    <a:pt x="252" y="201"/>
                  </a:cubicBezTo>
                  <a:cubicBezTo>
                    <a:pt x="252" y="229"/>
                    <a:pt x="230" y="251"/>
                    <a:pt x="202" y="251"/>
                  </a:cubicBezTo>
                  <a:close/>
                  <a:moveTo>
                    <a:pt x="202" y="251"/>
                  </a:moveTo>
                  <a:cubicBezTo>
                    <a:pt x="202" y="251"/>
                    <a:pt x="202" y="251"/>
                    <a:pt x="202" y="251"/>
                  </a:cubicBezTo>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3" name="Freeform 63">
              <a:extLst>
                <a:ext uri="{FF2B5EF4-FFF2-40B4-BE49-F238E27FC236}">
                  <a16:creationId xmlns:a16="http://schemas.microsoft.com/office/drawing/2014/main" id="{A8525524-3595-B841-A81F-E3203F8C26FC}"/>
                </a:ext>
              </a:extLst>
            </p:cNvPr>
            <p:cNvSpPr>
              <a:spLocks noEditPoints="1"/>
            </p:cNvSpPr>
            <p:nvPr/>
          </p:nvSpPr>
          <p:spPr bwMode="auto">
            <a:xfrm>
              <a:off x="5611813" y="1536700"/>
              <a:ext cx="200025" cy="20638"/>
            </a:xfrm>
            <a:custGeom>
              <a:avLst/>
              <a:gdLst>
                <a:gd name="T0" fmla="*/ 5 w 92"/>
                <a:gd name="T1" fmla="*/ 9 h 9"/>
                <a:gd name="T2" fmla="*/ 87 w 92"/>
                <a:gd name="T3" fmla="*/ 9 h 9"/>
                <a:gd name="T4" fmla="*/ 92 w 92"/>
                <a:gd name="T5" fmla="*/ 4 h 9"/>
                <a:gd name="T6" fmla="*/ 87 w 92"/>
                <a:gd name="T7" fmla="*/ 0 h 9"/>
                <a:gd name="T8" fmla="*/ 5 w 92"/>
                <a:gd name="T9" fmla="*/ 0 h 9"/>
                <a:gd name="T10" fmla="*/ 0 w 92"/>
                <a:gd name="T11" fmla="*/ 4 h 9"/>
                <a:gd name="T12" fmla="*/ 5 w 92"/>
                <a:gd name="T13" fmla="*/ 9 h 9"/>
                <a:gd name="T14" fmla="*/ 5 w 92"/>
                <a:gd name="T15" fmla="*/ 9 h 9"/>
                <a:gd name="T16" fmla="*/ 5 w 9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
                  <a:moveTo>
                    <a:pt x="5" y="9"/>
                  </a:moveTo>
                  <a:cubicBezTo>
                    <a:pt x="87" y="9"/>
                    <a:pt x="87" y="9"/>
                    <a:pt x="87" y="9"/>
                  </a:cubicBezTo>
                  <a:cubicBezTo>
                    <a:pt x="90" y="9"/>
                    <a:pt x="92" y="7"/>
                    <a:pt x="92" y="4"/>
                  </a:cubicBezTo>
                  <a:cubicBezTo>
                    <a:pt x="92" y="2"/>
                    <a:pt x="90" y="0"/>
                    <a:pt x="87" y="0"/>
                  </a:cubicBezTo>
                  <a:cubicBezTo>
                    <a:pt x="5" y="0"/>
                    <a:pt x="5" y="0"/>
                    <a:pt x="5" y="0"/>
                  </a:cubicBezTo>
                  <a:cubicBezTo>
                    <a:pt x="2" y="0"/>
                    <a:pt x="0" y="2"/>
                    <a:pt x="0" y="4"/>
                  </a:cubicBezTo>
                  <a:cubicBezTo>
                    <a:pt x="0" y="7"/>
                    <a:pt x="2" y="9"/>
                    <a:pt x="5" y="9"/>
                  </a:cubicBezTo>
                  <a:close/>
                  <a:moveTo>
                    <a:pt x="5" y="9"/>
                  </a:moveTo>
                  <a:cubicBezTo>
                    <a:pt x="5" y="9"/>
                    <a:pt x="5" y="9"/>
                    <a:pt x="5" y="9"/>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4" name="Freeform 64">
              <a:extLst>
                <a:ext uri="{FF2B5EF4-FFF2-40B4-BE49-F238E27FC236}">
                  <a16:creationId xmlns:a16="http://schemas.microsoft.com/office/drawing/2014/main" id="{0379C341-A73F-6A49-9976-DBE580B83C12}"/>
                </a:ext>
              </a:extLst>
            </p:cNvPr>
            <p:cNvSpPr>
              <a:spLocks noEditPoints="1"/>
            </p:cNvSpPr>
            <p:nvPr/>
          </p:nvSpPr>
          <p:spPr bwMode="auto">
            <a:xfrm>
              <a:off x="5611813" y="1676400"/>
              <a:ext cx="200025" cy="20638"/>
            </a:xfrm>
            <a:custGeom>
              <a:avLst/>
              <a:gdLst>
                <a:gd name="T0" fmla="*/ 5 w 92"/>
                <a:gd name="T1" fmla="*/ 9 h 9"/>
                <a:gd name="T2" fmla="*/ 87 w 92"/>
                <a:gd name="T3" fmla="*/ 9 h 9"/>
                <a:gd name="T4" fmla="*/ 92 w 92"/>
                <a:gd name="T5" fmla="*/ 4 h 9"/>
                <a:gd name="T6" fmla="*/ 87 w 92"/>
                <a:gd name="T7" fmla="*/ 0 h 9"/>
                <a:gd name="T8" fmla="*/ 5 w 92"/>
                <a:gd name="T9" fmla="*/ 0 h 9"/>
                <a:gd name="T10" fmla="*/ 0 w 92"/>
                <a:gd name="T11" fmla="*/ 4 h 9"/>
                <a:gd name="T12" fmla="*/ 5 w 92"/>
                <a:gd name="T13" fmla="*/ 9 h 9"/>
                <a:gd name="T14" fmla="*/ 5 w 92"/>
                <a:gd name="T15" fmla="*/ 9 h 9"/>
                <a:gd name="T16" fmla="*/ 5 w 9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
                  <a:moveTo>
                    <a:pt x="5" y="9"/>
                  </a:moveTo>
                  <a:cubicBezTo>
                    <a:pt x="87" y="9"/>
                    <a:pt x="87" y="9"/>
                    <a:pt x="87" y="9"/>
                  </a:cubicBezTo>
                  <a:cubicBezTo>
                    <a:pt x="90" y="9"/>
                    <a:pt x="92" y="7"/>
                    <a:pt x="92" y="4"/>
                  </a:cubicBezTo>
                  <a:cubicBezTo>
                    <a:pt x="92" y="2"/>
                    <a:pt x="90" y="0"/>
                    <a:pt x="87" y="0"/>
                  </a:cubicBezTo>
                  <a:cubicBezTo>
                    <a:pt x="5" y="0"/>
                    <a:pt x="5" y="0"/>
                    <a:pt x="5" y="0"/>
                  </a:cubicBezTo>
                  <a:cubicBezTo>
                    <a:pt x="2" y="0"/>
                    <a:pt x="0" y="2"/>
                    <a:pt x="0" y="4"/>
                  </a:cubicBezTo>
                  <a:cubicBezTo>
                    <a:pt x="0" y="7"/>
                    <a:pt x="2" y="9"/>
                    <a:pt x="5" y="9"/>
                  </a:cubicBezTo>
                  <a:close/>
                  <a:moveTo>
                    <a:pt x="5" y="9"/>
                  </a:moveTo>
                  <a:cubicBezTo>
                    <a:pt x="5" y="9"/>
                    <a:pt x="5" y="9"/>
                    <a:pt x="5" y="9"/>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5" name="Freeform 65">
              <a:extLst>
                <a:ext uri="{FF2B5EF4-FFF2-40B4-BE49-F238E27FC236}">
                  <a16:creationId xmlns:a16="http://schemas.microsoft.com/office/drawing/2014/main" id="{D0CC36A9-FF94-A54B-BFCC-C69C86FA7131}"/>
                </a:ext>
              </a:extLst>
            </p:cNvPr>
            <p:cNvSpPr>
              <a:spLocks noEditPoints="1"/>
            </p:cNvSpPr>
            <p:nvPr/>
          </p:nvSpPr>
          <p:spPr bwMode="auto">
            <a:xfrm>
              <a:off x="5427663" y="1484313"/>
              <a:ext cx="136525" cy="101600"/>
            </a:xfrm>
            <a:custGeom>
              <a:avLst/>
              <a:gdLst>
                <a:gd name="T0" fmla="*/ 54 w 63"/>
                <a:gd name="T1" fmla="*/ 2 h 46"/>
                <a:gd name="T2" fmla="*/ 25 w 63"/>
                <a:gd name="T3" fmla="*/ 36 h 46"/>
                <a:gd name="T4" fmla="*/ 8 w 63"/>
                <a:gd name="T5" fmla="*/ 22 h 46"/>
                <a:gd name="T6" fmla="*/ 1 w 63"/>
                <a:gd name="T7" fmla="*/ 23 h 46"/>
                <a:gd name="T8" fmla="*/ 2 w 63"/>
                <a:gd name="T9" fmla="*/ 30 h 46"/>
                <a:gd name="T10" fmla="*/ 23 w 63"/>
                <a:gd name="T11" fmla="*/ 45 h 46"/>
                <a:gd name="T12" fmla="*/ 26 w 63"/>
                <a:gd name="T13" fmla="*/ 46 h 46"/>
                <a:gd name="T14" fmla="*/ 30 w 63"/>
                <a:gd name="T15" fmla="*/ 45 h 46"/>
                <a:gd name="T16" fmla="*/ 61 w 63"/>
                <a:gd name="T17" fmla="*/ 8 h 46"/>
                <a:gd name="T18" fmla="*/ 60 w 63"/>
                <a:gd name="T19" fmla="*/ 2 h 46"/>
                <a:gd name="T20" fmla="*/ 54 w 63"/>
                <a:gd name="T21" fmla="*/ 2 h 46"/>
                <a:gd name="T22" fmla="*/ 54 w 63"/>
                <a:gd name="T23" fmla="*/ 2 h 46"/>
                <a:gd name="T24" fmla="*/ 54 w 63"/>
                <a:gd name="T2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54" y="2"/>
                  </a:moveTo>
                  <a:cubicBezTo>
                    <a:pt x="25" y="36"/>
                    <a:pt x="25" y="36"/>
                    <a:pt x="25" y="36"/>
                  </a:cubicBezTo>
                  <a:cubicBezTo>
                    <a:pt x="8" y="22"/>
                    <a:pt x="8" y="22"/>
                    <a:pt x="8" y="22"/>
                  </a:cubicBezTo>
                  <a:cubicBezTo>
                    <a:pt x="6" y="21"/>
                    <a:pt x="3" y="21"/>
                    <a:pt x="1" y="23"/>
                  </a:cubicBezTo>
                  <a:cubicBezTo>
                    <a:pt x="0" y="25"/>
                    <a:pt x="0" y="28"/>
                    <a:pt x="2" y="30"/>
                  </a:cubicBezTo>
                  <a:cubicBezTo>
                    <a:pt x="23" y="45"/>
                    <a:pt x="23" y="45"/>
                    <a:pt x="23" y="45"/>
                  </a:cubicBezTo>
                  <a:cubicBezTo>
                    <a:pt x="24" y="46"/>
                    <a:pt x="25" y="46"/>
                    <a:pt x="26" y="46"/>
                  </a:cubicBezTo>
                  <a:cubicBezTo>
                    <a:pt x="27" y="46"/>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6" name="Freeform 66">
              <a:extLst>
                <a:ext uri="{FF2B5EF4-FFF2-40B4-BE49-F238E27FC236}">
                  <a16:creationId xmlns:a16="http://schemas.microsoft.com/office/drawing/2014/main" id="{27C6AC4E-7A0A-C040-869F-4653B04B6592}"/>
                </a:ext>
              </a:extLst>
            </p:cNvPr>
            <p:cNvSpPr>
              <a:spLocks noEditPoints="1"/>
            </p:cNvSpPr>
            <p:nvPr/>
          </p:nvSpPr>
          <p:spPr bwMode="auto">
            <a:xfrm>
              <a:off x="5427663" y="1624013"/>
              <a:ext cx="136525" cy="103188"/>
            </a:xfrm>
            <a:custGeom>
              <a:avLst/>
              <a:gdLst>
                <a:gd name="T0" fmla="*/ 54 w 63"/>
                <a:gd name="T1" fmla="*/ 2 h 47"/>
                <a:gd name="T2" fmla="*/ 25 w 63"/>
                <a:gd name="T3" fmla="*/ 36 h 47"/>
                <a:gd name="T4" fmla="*/ 8 w 63"/>
                <a:gd name="T5" fmla="*/ 23 h 47"/>
                <a:gd name="T6" fmla="*/ 1 w 63"/>
                <a:gd name="T7" fmla="*/ 24 h 47"/>
                <a:gd name="T8" fmla="*/ 2 w 63"/>
                <a:gd name="T9" fmla="*/ 30 h 47"/>
                <a:gd name="T10" fmla="*/ 23 w 63"/>
                <a:gd name="T11" fmla="*/ 46 h 47"/>
                <a:gd name="T12" fmla="*/ 26 w 63"/>
                <a:gd name="T13" fmla="*/ 47 h 47"/>
                <a:gd name="T14" fmla="*/ 30 w 63"/>
                <a:gd name="T15" fmla="*/ 45 h 47"/>
                <a:gd name="T16" fmla="*/ 61 w 63"/>
                <a:gd name="T17" fmla="*/ 8 h 47"/>
                <a:gd name="T18" fmla="*/ 60 w 63"/>
                <a:gd name="T19" fmla="*/ 2 h 47"/>
                <a:gd name="T20" fmla="*/ 54 w 63"/>
                <a:gd name="T21" fmla="*/ 2 h 47"/>
                <a:gd name="T22" fmla="*/ 54 w 63"/>
                <a:gd name="T23" fmla="*/ 2 h 47"/>
                <a:gd name="T24" fmla="*/ 54 w 63"/>
                <a:gd name="T25"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7">
                  <a:moveTo>
                    <a:pt x="54" y="2"/>
                  </a:moveTo>
                  <a:cubicBezTo>
                    <a:pt x="25" y="36"/>
                    <a:pt x="25" y="36"/>
                    <a:pt x="25" y="36"/>
                  </a:cubicBezTo>
                  <a:cubicBezTo>
                    <a:pt x="8" y="23"/>
                    <a:pt x="8" y="23"/>
                    <a:pt x="8" y="23"/>
                  </a:cubicBezTo>
                  <a:cubicBezTo>
                    <a:pt x="6" y="21"/>
                    <a:pt x="3" y="21"/>
                    <a:pt x="1" y="24"/>
                  </a:cubicBezTo>
                  <a:cubicBezTo>
                    <a:pt x="0" y="26"/>
                    <a:pt x="0" y="28"/>
                    <a:pt x="2" y="30"/>
                  </a:cubicBezTo>
                  <a:cubicBezTo>
                    <a:pt x="23" y="46"/>
                    <a:pt x="23" y="46"/>
                    <a:pt x="23" y="46"/>
                  </a:cubicBezTo>
                  <a:cubicBezTo>
                    <a:pt x="24" y="46"/>
                    <a:pt x="25" y="47"/>
                    <a:pt x="26" y="47"/>
                  </a:cubicBezTo>
                  <a:cubicBezTo>
                    <a:pt x="27" y="47"/>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7" name="Freeform 67">
              <a:extLst>
                <a:ext uri="{FF2B5EF4-FFF2-40B4-BE49-F238E27FC236}">
                  <a16:creationId xmlns:a16="http://schemas.microsoft.com/office/drawing/2014/main" id="{FE3F00D5-1B22-864C-8D8C-BA8F7CB7C4DA}"/>
                </a:ext>
              </a:extLst>
            </p:cNvPr>
            <p:cNvSpPr>
              <a:spLocks noEditPoints="1"/>
            </p:cNvSpPr>
            <p:nvPr/>
          </p:nvSpPr>
          <p:spPr bwMode="auto">
            <a:xfrm>
              <a:off x="5427663" y="1774825"/>
              <a:ext cx="136525" cy="101600"/>
            </a:xfrm>
            <a:custGeom>
              <a:avLst/>
              <a:gdLst>
                <a:gd name="T0" fmla="*/ 54 w 63"/>
                <a:gd name="T1" fmla="*/ 2 h 46"/>
                <a:gd name="T2" fmla="*/ 25 w 63"/>
                <a:gd name="T3" fmla="*/ 35 h 46"/>
                <a:gd name="T4" fmla="*/ 8 w 63"/>
                <a:gd name="T5" fmla="*/ 22 h 46"/>
                <a:gd name="T6" fmla="*/ 1 w 63"/>
                <a:gd name="T7" fmla="*/ 23 h 46"/>
                <a:gd name="T8" fmla="*/ 2 w 63"/>
                <a:gd name="T9" fmla="*/ 30 h 46"/>
                <a:gd name="T10" fmla="*/ 23 w 63"/>
                <a:gd name="T11" fmla="*/ 45 h 46"/>
                <a:gd name="T12" fmla="*/ 26 w 63"/>
                <a:gd name="T13" fmla="*/ 46 h 46"/>
                <a:gd name="T14" fmla="*/ 30 w 63"/>
                <a:gd name="T15" fmla="*/ 45 h 46"/>
                <a:gd name="T16" fmla="*/ 61 w 63"/>
                <a:gd name="T17" fmla="*/ 8 h 46"/>
                <a:gd name="T18" fmla="*/ 60 w 63"/>
                <a:gd name="T19" fmla="*/ 2 h 46"/>
                <a:gd name="T20" fmla="*/ 54 w 63"/>
                <a:gd name="T21" fmla="*/ 2 h 46"/>
                <a:gd name="T22" fmla="*/ 54 w 63"/>
                <a:gd name="T23" fmla="*/ 2 h 46"/>
                <a:gd name="T24" fmla="*/ 54 w 63"/>
                <a:gd name="T2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54" y="2"/>
                  </a:moveTo>
                  <a:cubicBezTo>
                    <a:pt x="25" y="35"/>
                    <a:pt x="25" y="35"/>
                    <a:pt x="25" y="35"/>
                  </a:cubicBezTo>
                  <a:cubicBezTo>
                    <a:pt x="8" y="22"/>
                    <a:pt x="8" y="22"/>
                    <a:pt x="8" y="22"/>
                  </a:cubicBezTo>
                  <a:cubicBezTo>
                    <a:pt x="6" y="21"/>
                    <a:pt x="3" y="21"/>
                    <a:pt x="1" y="23"/>
                  </a:cubicBezTo>
                  <a:cubicBezTo>
                    <a:pt x="0" y="25"/>
                    <a:pt x="0" y="28"/>
                    <a:pt x="2" y="30"/>
                  </a:cubicBezTo>
                  <a:cubicBezTo>
                    <a:pt x="23" y="45"/>
                    <a:pt x="23" y="45"/>
                    <a:pt x="23" y="45"/>
                  </a:cubicBezTo>
                  <a:cubicBezTo>
                    <a:pt x="24" y="46"/>
                    <a:pt x="25" y="46"/>
                    <a:pt x="26" y="46"/>
                  </a:cubicBezTo>
                  <a:cubicBezTo>
                    <a:pt x="27" y="46"/>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grpSp>
      <p:sp>
        <p:nvSpPr>
          <p:cNvPr id="5" name="Slide Number Placeholder 4">
            <a:extLst>
              <a:ext uri="{FF2B5EF4-FFF2-40B4-BE49-F238E27FC236}">
                <a16:creationId xmlns:a16="http://schemas.microsoft.com/office/drawing/2014/main" id="{4A1B7C1F-C0B5-9B4D-B8D1-5D609AC0315F}"/>
              </a:ext>
            </a:extLst>
          </p:cNvPr>
          <p:cNvSpPr>
            <a:spLocks noGrp="1"/>
          </p:cNvSpPr>
          <p:nvPr>
            <p:ph type="sldNum" sz="quarter" idx="10"/>
          </p:nvPr>
        </p:nvSpPr>
        <p:spPr>
          <a:prstGeom prst="rect">
            <a:avLst/>
          </a:prstGeom>
        </p:spPr>
        <p:txBody>
          <a:bodyPr vert="horz" lIns="0" tIns="0" rIns="0" bIns="0" rtlCol="0" anchor="ctr"/>
          <a:lstStyle>
            <a:defPPr>
              <a:defRPr lang="en-GB"/>
            </a:defPPr>
            <a:lvl1pPr algn="r"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r" defTabSz="449263" rtl="0" eaLnBrk="0" fontAlgn="base" latinLnBrk="0" hangingPunct="0">
              <a:lnSpc>
                <a:spcPct val="100000"/>
              </a:lnSpc>
              <a:spcBef>
                <a:spcPct val="0"/>
              </a:spcBef>
              <a:spcAft>
                <a:spcPct val="0"/>
              </a:spcAft>
              <a:buClrTx/>
              <a:buSzTx/>
              <a:buFontTx/>
              <a:buNone/>
              <a:tabLst/>
              <a:defRPr/>
            </a:pPr>
            <a:fld id="{D0BE6F14-FF48-0F4F-A8AA-2E3F25371E4A}" type="slidenum">
              <a:rPr kumimoji="0" lang="en-US" sz="800" b="0" i="0" u="none" strike="noStrike" kern="1200" cap="none" spc="0" normalizeH="0" baseline="0" noProof="0" smtClean="0">
                <a:ln>
                  <a:noFill/>
                </a:ln>
                <a:effectLst/>
                <a:uLnTx/>
                <a:uFillTx/>
                <a:latin typeface="IBM Plex Sans"/>
                <a:cs typeface="Arial" charset="0"/>
              </a:rPr>
              <a:pPr marL="0" marR="0" lvl="0" indent="0" algn="r" defTabSz="449263" rtl="0" eaLnBrk="0" fontAlgn="base" latinLnBrk="0" hangingPunct="0">
                <a:lnSpc>
                  <a:spcPct val="100000"/>
                </a:lnSpc>
                <a:spcBef>
                  <a:spcPct val="0"/>
                </a:spcBef>
                <a:spcAft>
                  <a:spcPct val="0"/>
                </a:spcAft>
                <a:buClrTx/>
                <a:buSzTx/>
                <a:buFontTx/>
                <a:buNone/>
                <a:tabLst/>
                <a:defRPr/>
              </a:pPr>
              <a:t>12</a:t>
            </a:fld>
            <a:endParaRPr kumimoji="0" lang="en-US" sz="800" b="0" i="0" u="none" strike="noStrike" kern="1200" cap="none" spc="0" normalizeH="0" baseline="0" noProof="0">
              <a:ln>
                <a:noFill/>
              </a:ln>
              <a:effectLst/>
              <a:uLnTx/>
              <a:uFillTx/>
              <a:latin typeface="IBM Plex Sans"/>
              <a:cs typeface="Arial" charset="0"/>
            </a:endParaRPr>
          </a:p>
        </p:txBody>
      </p:sp>
      <p:sp>
        <p:nvSpPr>
          <p:cNvPr id="4" name="Footer Placeholder 3">
            <a:extLst>
              <a:ext uri="{FF2B5EF4-FFF2-40B4-BE49-F238E27FC236}">
                <a16:creationId xmlns:a16="http://schemas.microsoft.com/office/drawing/2014/main" id="{4E0A6EF9-DC24-8043-8783-97F902909D61}"/>
              </a:ext>
            </a:extLst>
          </p:cNvPr>
          <p:cNvSpPr>
            <a:spLocks noGrp="1"/>
          </p:cNvSpPr>
          <p:nvPr>
            <p:ph type="ftr" sz="quarter" idx="4294967295"/>
          </p:nvPr>
        </p:nvSpPr>
        <p:spPr>
          <a:xfrm>
            <a:off x="0" y="6435725"/>
            <a:ext cx="8534400" cy="182563"/>
          </a:xfrm>
          <a:prstGeom prst="rect">
            <a:avLst/>
          </a:prstGeom>
        </p:spPr>
        <p:txBody>
          <a:bodyPr vert="horz" lIns="0" tIns="0" rIns="0" bIns="0" rtlCol="0" anchor="ctr"/>
          <a:lstStyle>
            <a:defPPr>
              <a:defRPr lang="en-GB"/>
            </a:defPPr>
            <a:lvl1pPr algn="l"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a:ln>
                  <a:noFill/>
                </a:ln>
                <a:solidFill>
                  <a:srgbClr val="000000"/>
                </a:solidFill>
                <a:effectLst/>
                <a:uLnTx/>
                <a:uFillTx/>
                <a:latin typeface="IBM Plex Sans"/>
                <a:cs typeface="Arial" charset="0"/>
              </a:rPr>
              <a:t>Think 2019  / © 2019 IBM Corporation</a:t>
            </a:r>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277170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4EA246-917F-BF4D-A4D0-52C008E2491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900" b="0" i="0" u="none" strike="noStrike" kern="1200" cap="none" spc="0" normalizeH="0" baseline="0" noProof="0" smtClean="0">
                <a:ln>
                  <a:noFill/>
                </a:ln>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dirty="0">
              <a:ln>
                <a:noFill/>
              </a:ln>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3EC7253-A4B8-7247-A921-E29EEC9B45CB}"/>
              </a:ext>
            </a:extLst>
          </p:cNvPr>
          <p:cNvSpPr>
            <a:spLocks noGrp="1"/>
          </p:cNvSpPr>
          <p:nvPr>
            <p:ph type="title" idx="4294967295"/>
          </p:nvPr>
        </p:nvSpPr>
        <p:spPr>
          <a:xfrm>
            <a:off x="0" y="201613"/>
            <a:ext cx="7129463" cy="381000"/>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67500" tIns="33750" rIns="67500" bIns="33750" numCol="1" anchor="t" anchorCtr="0" compatLnSpc="1">
            <a:prstTxWarp prst="textNoShape">
              <a:avLst/>
            </a:prstTxWarp>
          </a:bodyPr>
          <a:lstStyle/>
          <a:p>
            <a:pPr defTabSz="449263" eaLnBrk="0" fontAlgn="base" hangingPunct="0">
              <a:lnSpc>
                <a:spcPct val="93000"/>
              </a:lnSpc>
              <a:spcAft>
                <a:spcPct val="0"/>
              </a:spcAft>
              <a:buClr>
                <a:srgbClr val="000000"/>
              </a:buClr>
              <a:buSzPct val="100000"/>
              <a:buFont typeface="Times New Roman" panose="02020603050405020304" pitchFamily="18" charset="0"/>
            </a:pPr>
            <a:r>
              <a:rPr lang="en-US" sz="2100" dirty="0">
                <a:solidFill>
                  <a:srgbClr val="000000"/>
                </a:solidFill>
                <a:latin typeface="Arial" panose="020B0604020202020204" pitchFamily="34" charset="0"/>
                <a:ea typeface="+mj-ea"/>
                <a:cs typeface="Arial" panose="020B0604020202020204" pitchFamily="34" charset="0"/>
              </a:rPr>
              <a:t>Installation Simplified for 14.10</a:t>
            </a:r>
          </a:p>
        </p:txBody>
      </p:sp>
      <p:sp>
        <p:nvSpPr>
          <p:cNvPr id="5" name="Content Placeholder 2">
            <a:extLst>
              <a:ext uri="{FF2B5EF4-FFF2-40B4-BE49-F238E27FC236}">
                <a16:creationId xmlns:a16="http://schemas.microsoft.com/office/drawing/2014/main" id="{B783D2C5-F7DB-BC41-AAA0-FAFA76BCE4AD}"/>
              </a:ext>
            </a:extLst>
          </p:cNvPr>
          <p:cNvSpPr txBox="1">
            <a:spLocks/>
          </p:cNvSpPr>
          <p:nvPr/>
        </p:nvSpPr>
        <p:spPr>
          <a:xfrm>
            <a:off x="628649" y="855133"/>
            <a:ext cx="8087967" cy="369993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Arial" panose="020B0604020202020204" pitchFamily="34" charset="0"/>
                <a:cs typeface="Arial" panose="020B0604020202020204" pitchFamily="34" charset="0"/>
              </a:rPr>
              <a:t>“Base” image is Developer Edition – everyone starts with this!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Arial" panose="020B0604020202020204" pitchFamily="34" charset="0"/>
                <a:cs typeface="Arial" panose="020B0604020202020204" pitchFamily="34" charset="0"/>
              </a:rPr>
              <a:t>Edition Installer used to “promote” to your entitled license</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Arial" panose="020B0604020202020204" pitchFamily="34" charset="0"/>
                <a:cs typeface="Arial" panose="020B0604020202020204" pitchFamily="34" charset="0"/>
              </a:rPr>
              <a:t>Installation process:</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Arial" panose="020B0604020202020204" pitchFamily="34" charset="0"/>
                <a:cs typeface="Arial" panose="020B0604020202020204" pitchFamily="34" charset="0"/>
              </a:rPr>
              <a:t>Install the Developer Edition</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Arial" panose="020B0604020202020204" pitchFamily="34" charset="0"/>
                <a:cs typeface="Arial" panose="020B0604020202020204" pitchFamily="34" charset="0"/>
              </a:rPr>
              <a:t>Run the edition installer</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Arial" panose="020B0604020202020204" pitchFamily="34" charset="0"/>
                <a:cs typeface="Arial" panose="020B0604020202020204" pitchFamily="34" charset="0"/>
              </a:rPr>
              <a:t>Why?</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Arial" panose="020B0604020202020204" pitchFamily="34" charset="0"/>
                <a:cs typeface="Arial" panose="020B0604020202020204" pitchFamily="34" charset="0"/>
              </a:rPr>
              <a:t>Removes the need to completely reinstall the product for a new edition</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Arial" panose="020B0604020202020204" pitchFamily="34" charset="0"/>
                <a:cs typeface="Arial" panose="020B0604020202020204" pitchFamily="34" charset="0"/>
              </a:rPr>
              <a:t>“promoting” or “demoting” an existing installation is a simple operation</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Arial" panose="020B0604020202020204" pitchFamily="34" charset="0"/>
                <a:cs typeface="Arial" panose="020B0604020202020204" pitchFamily="34" charset="0"/>
              </a:rPr>
              <a:t>Solution goes through DevOps pipeline (dev, test, staging, production) without reinstalling Informix</a:t>
            </a:r>
          </a:p>
        </p:txBody>
      </p:sp>
    </p:spTree>
    <p:extLst>
      <p:ext uri="{BB962C8B-B14F-4D97-AF65-F5344CB8AC3E}">
        <p14:creationId xmlns:p14="http://schemas.microsoft.com/office/powerpoint/2010/main" val="435785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6">
            <a:extLst>
              <a:ext uri="{FF2B5EF4-FFF2-40B4-BE49-F238E27FC236}">
                <a16:creationId xmlns:a16="http://schemas.microsoft.com/office/drawing/2014/main" id="{72161E6A-00F7-824F-BFDB-6896D77A546F}"/>
              </a:ext>
            </a:extLst>
          </p:cNvPr>
          <p:cNvSpPr txBox="1">
            <a:spLocks noGrp="1"/>
          </p:cNvSpPr>
          <p:nvPr/>
        </p:nvSpPr>
        <p:spPr>
          <a:xfrm>
            <a:off x="1602098" y="723214"/>
            <a:ext cx="7541901" cy="2964273"/>
          </a:xfrm>
          <a:prstGeom prst="rect">
            <a:avLst/>
          </a:prstGeom>
        </p:spPr>
        <p:txBody>
          <a:bodyPr vert="horz" wrap="square" lIns="0" tIns="9525"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1600" b="1" i="1" u="none" strike="noStrike" kern="1200" cap="none" spc="0" normalizeH="0" baseline="0" noProof="0" dirty="0">
                <a:ln>
                  <a:noFill/>
                </a:ln>
                <a:solidFill>
                  <a:srgbClr val="00B0F0"/>
                </a:solidFill>
                <a:effectLst/>
                <a:uLnTx/>
                <a:uFillTx/>
                <a:latin typeface="Arial" panose="020B0604020202020204" pitchFamily="34" charset="0"/>
                <a:cs typeface="Arial" panose="020B0604020202020204" pitchFamily="34" charset="0"/>
              </a:rPr>
              <a:t>14.10 has Customer requested Enhancements for Usability, Easier Administration, and Increased Uptime!</a:t>
            </a: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Common Table Expressions</a:t>
            </a: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Updated Unicode specification support</a:t>
            </a:r>
            <a:endParaRPr kumimoji="0" lang="en-US" sz="16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endParaRP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1" normalizeH="0" baseline="0" noProof="0" dirty="0">
                <a:ln>
                  <a:noFill/>
                </a:ln>
                <a:solidFill>
                  <a:srgbClr val="000000"/>
                </a:solidFill>
                <a:effectLst/>
                <a:uLnTx/>
                <a:uFill>
                  <a:solidFill>
                    <a:srgbClr val="FFFFFF"/>
                  </a:solidFill>
                </a:uFill>
                <a:latin typeface="Arial" panose="020B0604020202020204" pitchFamily="34" charset="0"/>
                <a:cs typeface="Arial" panose="020B0604020202020204" pitchFamily="34" charset="0"/>
              </a:rPr>
              <a:t>New commands to </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automate configuration of Enterprise Replication between two servers</a:t>
            </a: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One Informix binary with simple key based licensing to upgrade from edition to edition</a:t>
            </a: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JDBC 4.2 compliance</a:t>
            </a: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CLIENT_LABEL tags client name or program name for server-side monitoring</a:t>
            </a:r>
          </a:p>
          <a:p>
            <a:pPr marL="214248" marR="0" lvl="0" indent="-21424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Improved uptime by changing from Slow ALTERS to in-place ALTERS</a:t>
            </a:r>
          </a:p>
        </p:txBody>
      </p:sp>
      <p:sp>
        <p:nvSpPr>
          <p:cNvPr id="80" name="Title 1">
            <a:extLst>
              <a:ext uri="{FF2B5EF4-FFF2-40B4-BE49-F238E27FC236}">
                <a16:creationId xmlns:a16="http://schemas.microsoft.com/office/drawing/2014/main" id="{990F60F5-8C8D-D945-95DF-FEBFCD87C0CC}"/>
              </a:ext>
            </a:extLst>
          </p:cNvPr>
          <p:cNvSpPr txBox="1">
            <a:spLocks/>
          </p:cNvSpPr>
          <p:nvPr/>
        </p:nvSpPr>
        <p:spPr bwMode="auto">
          <a:xfrm>
            <a:off x="351667" y="255353"/>
            <a:ext cx="8486423" cy="567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67500" tIns="33750" rIns="67500" bIns="33750" numCol="1" rtlCol="0" anchor="t" anchorCtr="0" compatLnSpc="1">
            <a:prstTxWarp prst="textNoShape">
              <a:avLst/>
            </a:prstTxWarp>
            <a:noAutofit/>
          </a:bodyPr>
          <a:lstStyle>
            <a:lvl1pPr defTabSz="449263" eaLnBrk="0" fontAlgn="base" hangingPunct="0">
              <a:lnSpc>
                <a:spcPct val="93000"/>
              </a:lnSpc>
              <a:spcBef>
                <a:spcPct val="0"/>
              </a:spcBef>
              <a:spcAft>
                <a:spcPct val="0"/>
              </a:spcAft>
              <a:buClr>
                <a:srgbClr val="000000"/>
              </a:buClr>
              <a:buSzPct val="100000"/>
              <a:buFont typeface="Times New Roman" panose="02020603050405020304" pitchFamily="18" charset="0"/>
              <a:buNone/>
              <a:defRPr sz="2100">
                <a:solidFill>
                  <a:srgbClr val="000000"/>
                </a:solidFill>
                <a:latin typeface="Arial" panose="020B0604020202020204" pitchFamily="34" charset="0"/>
                <a:ea typeface="+mj-ea"/>
                <a:cs typeface="Arial" panose="020B0604020202020204" pitchFamily="34" charset="0"/>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9pPr>
          </a:lstStyle>
          <a:p>
            <a:r>
              <a:rPr lang="en-US" dirty="0"/>
              <a:t>What is IBM Informix 14.10? </a:t>
            </a:r>
          </a:p>
        </p:txBody>
      </p:sp>
      <p:grpSp>
        <p:nvGrpSpPr>
          <p:cNvPr id="10" name="Group 9">
            <a:extLst>
              <a:ext uri="{FF2B5EF4-FFF2-40B4-BE49-F238E27FC236}">
                <a16:creationId xmlns:a16="http://schemas.microsoft.com/office/drawing/2014/main" id="{C613690A-CA5D-D742-ACFA-C0F01ADE19CE}"/>
              </a:ext>
            </a:extLst>
          </p:cNvPr>
          <p:cNvGrpSpPr>
            <a:grpSpLocks noChangeAspect="1"/>
          </p:cNvGrpSpPr>
          <p:nvPr/>
        </p:nvGrpSpPr>
        <p:grpSpPr>
          <a:xfrm>
            <a:off x="376291" y="1142667"/>
            <a:ext cx="901343" cy="997036"/>
            <a:chOff x="5354637" y="1417637"/>
            <a:chExt cx="566738" cy="569913"/>
          </a:xfrm>
        </p:grpSpPr>
        <p:sp>
          <p:nvSpPr>
            <p:cNvPr id="11" name="Freeform 61">
              <a:extLst>
                <a:ext uri="{FF2B5EF4-FFF2-40B4-BE49-F238E27FC236}">
                  <a16:creationId xmlns:a16="http://schemas.microsoft.com/office/drawing/2014/main" id="{70D215C9-58FB-A946-A1AE-3DDEC2F24441}"/>
                </a:ext>
              </a:extLst>
            </p:cNvPr>
            <p:cNvSpPr>
              <a:spLocks noEditPoints="1"/>
            </p:cNvSpPr>
            <p:nvPr/>
          </p:nvSpPr>
          <p:spPr bwMode="auto">
            <a:xfrm>
              <a:off x="5732463" y="1795463"/>
              <a:ext cx="130175" cy="111125"/>
            </a:xfrm>
            <a:custGeom>
              <a:avLst/>
              <a:gdLst>
                <a:gd name="T0" fmla="*/ 51 w 60"/>
                <a:gd name="T1" fmla="*/ 3 h 51"/>
                <a:gd name="T2" fmla="*/ 26 w 60"/>
                <a:gd name="T3" fmla="*/ 40 h 51"/>
                <a:gd name="T4" fmla="*/ 8 w 60"/>
                <a:gd name="T5" fmla="*/ 25 h 51"/>
                <a:gd name="T6" fmla="*/ 1 w 60"/>
                <a:gd name="T7" fmla="*/ 26 h 51"/>
                <a:gd name="T8" fmla="*/ 2 w 60"/>
                <a:gd name="T9" fmla="*/ 32 h 51"/>
                <a:gd name="T10" fmla="*/ 24 w 60"/>
                <a:gd name="T11" fmla="*/ 50 h 51"/>
                <a:gd name="T12" fmla="*/ 27 w 60"/>
                <a:gd name="T13" fmla="*/ 51 h 51"/>
                <a:gd name="T14" fmla="*/ 27 w 60"/>
                <a:gd name="T15" fmla="*/ 51 h 51"/>
                <a:gd name="T16" fmla="*/ 31 w 60"/>
                <a:gd name="T17" fmla="*/ 49 h 51"/>
                <a:gd name="T18" fmla="*/ 59 w 60"/>
                <a:gd name="T19" fmla="*/ 8 h 51"/>
                <a:gd name="T20" fmla="*/ 58 w 60"/>
                <a:gd name="T21" fmla="*/ 2 h 51"/>
                <a:gd name="T22" fmla="*/ 51 w 60"/>
                <a:gd name="T23" fmla="*/ 3 h 51"/>
                <a:gd name="T24" fmla="*/ 51 w 60"/>
                <a:gd name="T25" fmla="*/ 3 h 51"/>
                <a:gd name="T26" fmla="*/ 51 w 60"/>
                <a:gd name="T27"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51" y="3"/>
                  </a:moveTo>
                  <a:cubicBezTo>
                    <a:pt x="26" y="40"/>
                    <a:pt x="26" y="40"/>
                    <a:pt x="26" y="40"/>
                  </a:cubicBezTo>
                  <a:cubicBezTo>
                    <a:pt x="8" y="25"/>
                    <a:pt x="8" y="25"/>
                    <a:pt x="8" y="25"/>
                  </a:cubicBezTo>
                  <a:cubicBezTo>
                    <a:pt x="6" y="23"/>
                    <a:pt x="3" y="24"/>
                    <a:pt x="1" y="26"/>
                  </a:cubicBezTo>
                  <a:cubicBezTo>
                    <a:pt x="0" y="27"/>
                    <a:pt x="0" y="30"/>
                    <a:pt x="2" y="32"/>
                  </a:cubicBezTo>
                  <a:cubicBezTo>
                    <a:pt x="24" y="50"/>
                    <a:pt x="24" y="50"/>
                    <a:pt x="24" y="50"/>
                  </a:cubicBezTo>
                  <a:cubicBezTo>
                    <a:pt x="25" y="51"/>
                    <a:pt x="26" y="51"/>
                    <a:pt x="27" y="51"/>
                  </a:cubicBezTo>
                  <a:cubicBezTo>
                    <a:pt x="27" y="51"/>
                    <a:pt x="27" y="51"/>
                    <a:pt x="27" y="51"/>
                  </a:cubicBezTo>
                  <a:cubicBezTo>
                    <a:pt x="29" y="51"/>
                    <a:pt x="30" y="50"/>
                    <a:pt x="31" y="49"/>
                  </a:cubicBezTo>
                  <a:cubicBezTo>
                    <a:pt x="59" y="8"/>
                    <a:pt x="59" y="8"/>
                    <a:pt x="59" y="8"/>
                  </a:cubicBezTo>
                  <a:cubicBezTo>
                    <a:pt x="60" y="6"/>
                    <a:pt x="60" y="3"/>
                    <a:pt x="58" y="2"/>
                  </a:cubicBezTo>
                  <a:cubicBezTo>
                    <a:pt x="56" y="0"/>
                    <a:pt x="53" y="1"/>
                    <a:pt x="51" y="3"/>
                  </a:cubicBezTo>
                  <a:close/>
                  <a:moveTo>
                    <a:pt x="51" y="3"/>
                  </a:moveTo>
                  <a:cubicBezTo>
                    <a:pt x="51" y="3"/>
                    <a:pt x="51" y="3"/>
                    <a:pt x="51" y="3"/>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2" name="Freeform 62">
              <a:extLst>
                <a:ext uri="{FF2B5EF4-FFF2-40B4-BE49-F238E27FC236}">
                  <a16:creationId xmlns:a16="http://schemas.microsoft.com/office/drawing/2014/main" id="{2D4C565C-E33F-574F-BAB2-7EFA026DFAB1}"/>
                </a:ext>
              </a:extLst>
            </p:cNvPr>
            <p:cNvSpPr>
              <a:spLocks noEditPoints="1"/>
            </p:cNvSpPr>
            <p:nvPr/>
          </p:nvSpPr>
          <p:spPr bwMode="auto">
            <a:xfrm>
              <a:off x="5354637" y="1417637"/>
              <a:ext cx="566738" cy="569913"/>
            </a:xfrm>
            <a:custGeom>
              <a:avLst/>
              <a:gdLst>
                <a:gd name="T0" fmla="*/ 248 w 261"/>
                <a:gd name="T1" fmla="*/ 55 h 261"/>
                <a:gd name="T2" fmla="*/ 56 w 261"/>
                <a:gd name="T3" fmla="*/ 0 h 261"/>
                <a:gd name="T4" fmla="*/ 0 w 261"/>
                <a:gd name="T5" fmla="*/ 191 h 261"/>
                <a:gd name="T6" fmla="*/ 164 w 261"/>
                <a:gd name="T7" fmla="*/ 247 h 261"/>
                <a:gd name="T8" fmla="*/ 261 w 261"/>
                <a:gd name="T9" fmla="*/ 201 h 261"/>
                <a:gd name="T10" fmla="*/ 56 w 261"/>
                <a:gd name="T11" fmla="*/ 238 h 261"/>
                <a:gd name="T12" fmla="*/ 9 w 261"/>
                <a:gd name="T13" fmla="*/ 55 h 261"/>
                <a:gd name="T14" fmla="*/ 192 w 261"/>
                <a:gd name="T15" fmla="*/ 9 h 261"/>
                <a:gd name="T16" fmla="*/ 238 w 261"/>
                <a:gd name="T17" fmla="*/ 154 h 261"/>
                <a:gd name="T18" fmla="*/ 234 w 261"/>
                <a:gd name="T19" fmla="*/ 151 h 261"/>
                <a:gd name="T20" fmla="*/ 227 w 261"/>
                <a:gd name="T21" fmla="*/ 147 h 261"/>
                <a:gd name="T22" fmla="*/ 223 w 261"/>
                <a:gd name="T23" fmla="*/ 145 h 261"/>
                <a:gd name="T24" fmla="*/ 218 w 261"/>
                <a:gd name="T25" fmla="*/ 144 h 261"/>
                <a:gd name="T26" fmla="*/ 213 w 261"/>
                <a:gd name="T27" fmla="*/ 143 h 261"/>
                <a:gd name="T28" fmla="*/ 207 w 261"/>
                <a:gd name="T29" fmla="*/ 142 h 261"/>
                <a:gd name="T30" fmla="*/ 144 w 261"/>
                <a:gd name="T31" fmla="*/ 187 h 261"/>
                <a:gd name="T32" fmla="*/ 119 w 261"/>
                <a:gd name="T33" fmla="*/ 192 h 261"/>
                <a:gd name="T34" fmla="*/ 142 w 261"/>
                <a:gd name="T35" fmla="*/ 197 h 261"/>
                <a:gd name="T36" fmla="*/ 142 w 261"/>
                <a:gd name="T37" fmla="*/ 207 h 261"/>
                <a:gd name="T38" fmla="*/ 143 w 261"/>
                <a:gd name="T39" fmla="*/ 212 h 261"/>
                <a:gd name="T40" fmla="*/ 144 w 261"/>
                <a:gd name="T41" fmla="*/ 217 h 261"/>
                <a:gd name="T42" fmla="*/ 146 w 261"/>
                <a:gd name="T43" fmla="*/ 222 h 261"/>
                <a:gd name="T44" fmla="*/ 148 w 261"/>
                <a:gd name="T45" fmla="*/ 226 h 261"/>
                <a:gd name="T46" fmla="*/ 152 w 261"/>
                <a:gd name="T47" fmla="*/ 234 h 261"/>
                <a:gd name="T48" fmla="*/ 155 w 261"/>
                <a:gd name="T49" fmla="*/ 238 h 261"/>
                <a:gd name="T50" fmla="*/ 202 w 261"/>
                <a:gd name="T51" fmla="*/ 251 h 261"/>
                <a:gd name="T52" fmla="*/ 165 w 261"/>
                <a:gd name="T53" fmla="*/ 235 h 261"/>
                <a:gd name="T54" fmla="*/ 162 w 261"/>
                <a:gd name="T55" fmla="*/ 231 h 261"/>
                <a:gd name="T56" fmla="*/ 159 w 261"/>
                <a:gd name="T57" fmla="*/ 227 h 261"/>
                <a:gd name="T58" fmla="*/ 156 w 261"/>
                <a:gd name="T59" fmla="*/ 222 h 261"/>
                <a:gd name="T60" fmla="*/ 154 w 261"/>
                <a:gd name="T61" fmla="*/ 217 h 261"/>
                <a:gd name="T62" fmla="*/ 153 w 261"/>
                <a:gd name="T63" fmla="*/ 212 h 261"/>
                <a:gd name="T64" fmla="*/ 152 w 261"/>
                <a:gd name="T65" fmla="*/ 207 h 261"/>
                <a:gd name="T66" fmla="*/ 151 w 261"/>
                <a:gd name="T67" fmla="*/ 201 h 261"/>
                <a:gd name="T68" fmla="*/ 207 w 261"/>
                <a:gd name="T69" fmla="*/ 151 h 261"/>
                <a:gd name="T70" fmla="*/ 212 w 261"/>
                <a:gd name="T71" fmla="*/ 152 h 261"/>
                <a:gd name="T72" fmla="*/ 217 w 261"/>
                <a:gd name="T73" fmla="*/ 153 h 261"/>
                <a:gd name="T74" fmla="*/ 222 w 261"/>
                <a:gd name="T75" fmla="*/ 155 h 261"/>
                <a:gd name="T76" fmla="*/ 227 w 261"/>
                <a:gd name="T77" fmla="*/ 157 h 261"/>
                <a:gd name="T78" fmla="*/ 231 w 261"/>
                <a:gd name="T79" fmla="*/ 160 h 261"/>
                <a:gd name="T80" fmla="*/ 235 w 261"/>
                <a:gd name="T81" fmla="*/ 164 h 261"/>
                <a:gd name="T82" fmla="*/ 239 w 261"/>
                <a:gd name="T83" fmla="*/ 168 h 261"/>
                <a:gd name="T84" fmla="*/ 202 w 261"/>
                <a:gd name="T85" fmla="*/ 251 h 261"/>
                <a:gd name="T86" fmla="*/ 202 w 261"/>
                <a:gd name="T87" fmla="*/ 2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1" h="261">
                  <a:moveTo>
                    <a:pt x="248" y="163"/>
                  </a:moveTo>
                  <a:cubicBezTo>
                    <a:pt x="248" y="55"/>
                    <a:pt x="248" y="55"/>
                    <a:pt x="248" y="55"/>
                  </a:cubicBezTo>
                  <a:cubicBezTo>
                    <a:pt x="248" y="25"/>
                    <a:pt x="223" y="0"/>
                    <a:pt x="192" y="0"/>
                  </a:cubicBezTo>
                  <a:cubicBezTo>
                    <a:pt x="56" y="0"/>
                    <a:pt x="56" y="0"/>
                    <a:pt x="56" y="0"/>
                  </a:cubicBezTo>
                  <a:cubicBezTo>
                    <a:pt x="25" y="0"/>
                    <a:pt x="0" y="25"/>
                    <a:pt x="0" y="55"/>
                  </a:cubicBezTo>
                  <a:cubicBezTo>
                    <a:pt x="0" y="191"/>
                    <a:pt x="0" y="191"/>
                    <a:pt x="0" y="191"/>
                  </a:cubicBezTo>
                  <a:cubicBezTo>
                    <a:pt x="0" y="222"/>
                    <a:pt x="25" y="247"/>
                    <a:pt x="56" y="247"/>
                  </a:cubicBezTo>
                  <a:cubicBezTo>
                    <a:pt x="164" y="247"/>
                    <a:pt x="164" y="247"/>
                    <a:pt x="164" y="247"/>
                  </a:cubicBezTo>
                  <a:cubicBezTo>
                    <a:pt x="174" y="255"/>
                    <a:pt x="187" y="261"/>
                    <a:pt x="202" y="261"/>
                  </a:cubicBezTo>
                  <a:cubicBezTo>
                    <a:pt x="235" y="261"/>
                    <a:pt x="261" y="234"/>
                    <a:pt x="261" y="201"/>
                  </a:cubicBezTo>
                  <a:cubicBezTo>
                    <a:pt x="261" y="187"/>
                    <a:pt x="256" y="173"/>
                    <a:pt x="248" y="163"/>
                  </a:cubicBezTo>
                  <a:close/>
                  <a:moveTo>
                    <a:pt x="56" y="238"/>
                  </a:moveTo>
                  <a:cubicBezTo>
                    <a:pt x="30" y="238"/>
                    <a:pt x="9" y="217"/>
                    <a:pt x="9" y="191"/>
                  </a:cubicBezTo>
                  <a:cubicBezTo>
                    <a:pt x="9" y="55"/>
                    <a:pt x="9" y="55"/>
                    <a:pt x="9" y="55"/>
                  </a:cubicBezTo>
                  <a:cubicBezTo>
                    <a:pt x="9" y="30"/>
                    <a:pt x="30" y="9"/>
                    <a:pt x="56" y="9"/>
                  </a:cubicBezTo>
                  <a:cubicBezTo>
                    <a:pt x="192" y="9"/>
                    <a:pt x="192" y="9"/>
                    <a:pt x="192" y="9"/>
                  </a:cubicBezTo>
                  <a:cubicBezTo>
                    <a:pt x="217" y="9"/>
                    <a:pt x="238" y="30"/>
                    <a:pt x="238" y="55"/>
                  </a:cubicBezTo>
                  <a:cubicBezTo>
                    <a:pt x="238" y="154"/>
                    <a:pt x="238" y="154"/>
                    <a:pt x="238" y="154"/>
                  </a:cubicBezTo>
                  <a:cubicBezTo>
                    <a:pt x="238" y="154"/>
                    <a:pt x="238" y="154"/>
                    <a:pt x="237" y="153"/>
                  </a:cubicBezTo>
                  <a:cubicBezTo>
                    <a:pt x="236" y="153"/>
                    <a:pt x="235" y="152"/>
                    <a:pt x="234" y="151"/>
                  </a:cubicBezTo>
                  <a:cubicBezTo>
                    <a:pt x="234" y="151"/>
                    <a:pt x="234" y="151"/>
                    <a:pt x="234" y="151"/>
                  </a:cubicBezTo>
                  <a:cubicBezTo>
                    <a:pt x="232" y="150"/>
                    <a:pt x="229" y="148"/>
                    <a:pt x="227" y="147"/>
                  </a:cubicBezTo>
                  <a:cubicBezTo>
                    <a:pt x="226" y="147"/>
                    <a:pt x="226" y="147"/>
                    <a:pt x="226" y="147"/>
                  </a:cubicBezTo>
                  <a:cubicBezTo>
                    <a:pt x="225" y="146"/>
                    <a:pt x="224" y="146"/>
                    <a:pt x="223" y="145"/>
                  </a:cubicBezTo>
                  <a:cubicBezTo>
                    <a:pt x="222" y="145"/>
                    <a:pt x="221" y="145"/>
                    <a:pt x="221" y="145"/>
                  </a:cubicBezTo>
                  <a:cubicBezTo>
                    <a:pt x="220" y="144"/>
                    <a:pt x="219" y="144"/>
                    <a:pt x="218" y="144"/>
                  </a:cubicBezTo>
                  <a:cubicBezTo>
                    <a:pt x="217" y="144"/>
                    <a:pt x="216" y="143"/>
                    <a:pt x="215" y="143"/>
                  </a:cubicBezTo>
                  <a:cubicBezTo>
                    <a:pt x="214" y="143"/>
                    <a:pt x="213" y="143"/>
                    <a:pt x="213" y="143"/>
                  </a:cubicBezTo>
                  <a:cubicBezTo>
                    <a:pt x="212" y="142"/>
                    <a:pt x="210" y="142"/>
                    <a:pt x="209" y="142"/>
                  </a:cubicBezTo>
                  <a:cubicBezTo>
                    <a:pt x="209" y="142"/>
                    <a:pt x="208" y="142"/>
                    <a:pt x="207" y="142"/>
                  </a:cubicBezTo>
                  <a:cubicBezTo>
                    <a:pt x="205" y="142"/>
                    <a:pt x="204" y="142"/>
                    <a:pt x="202" y="142"/>
                  </a:cubicBezTo>
                  <a:cubicBezTo>
                    <a:pt x="174" y="142"/>
                    <a:pt x="150" y="161"/>
                    <a:pt x="144" y="187"/>
                  </a:cubicBezTo>
                  <a:cubicBezTo>
                    <a:pt x="124" y="187"/>
                    <a:pt x="124" y="187"/>
                    <a:pt x="124" y="187"/>
                  </a:cubicBezTo>
                  <a:cubicBezTo>
                    <a:pt x="121" y="187"/>
                    <a:pt x="119" y="189"/>
                    <a:pt x="119" y="192"/>
                  </a:cubicBezTo>
                  <a:cubicBezTo>
                    <a:pt x="119" y="194"/>
                    <a:pt x="121" y="197"/>
                    <a:pt x="124" y="197"/>
                  </a:cubicBezTo>
                  <a:cubicBezTo>
                    <a:pt x="142" y="197"/>
                    <a:pt x="142" y="197"/>
                    <a:pt x="142" y="197"/>
                  </a:cubicBezTo>
                  <a:cubicBezTo>
                    <a:pt x="142" y="198"/>
                    <a:pt x="142" y="200"/>
                    <a:pt x="142" y="201"/>
                  </a:cubicBezTo>
                  <a:cubicBezTo>
                    <a:pt x="142" y="203"/>
                    <a:pt x="142" y="205"/>
                    <a:pt x="142" y="207"/>
                  </a:cubicBezTo>
                  <a:cubicBezTo>
                    <a:pt x="143" y="207"/>
                    <a:pt x="143" y="208"/>
                    <a:pt x="143" y="209"/>
                  </a:cubicBezTo>
                  <a:cubicBezTo>
                    <a:pt x="143" y="210"/>
                    <a:pt x="143" y="211"/>
                    <a:pt x="143" y="212"/>
                  </a:cubicBezTo>
                  <a:cubicBezTo>
                    <a:pt x="143" y="213"/>
                    <a:pt x="144" y="214"/>
                    <a:pt x="144" y="215"/>
                  </a:cubicBezTo>
                  <a:cubicBezTo>
                    <a:pt x="144" y="215"/>
                    <a:pt x="144" y="216"/>
                    <a:pt x="144" y="217"/>
                  </a:cubicBezTo>
                  <a:cubicBezTo>
                    <a:pt x="145" y="218"/>
                    <a:pt x="145" y="219"/>
                    <a:pt x="145" y="220"/>
                  </a:cubicBezTo>
                  <a:cubicBezTo>
                    <a:pt x="146" y="221"/>
                    <a:pt x="146" y="221"/>
                    <a:pt x="146" y="222"/>
                  </a:cubicBezTo>
                  <a:cubicBezTo>
                    <a:pt x="146" y="223"/>
                    <a:pt x="147" y="224"/>
                    <a:pt x="147" y="225"/>
                  </a:cubicBezTo>
                  <a:cubicBezTo>
                    <a:pt x="147" y="225"/>
                    <a:pt x="148" y="226"/>
                    <a:pt x="148" y="226"/>
                  </a:cubicBezTo>
                  <a:cubicBezTo>
                    <a:pt x="149" y="229"/>
                    <a:pt x="150" y="231"/>
                    <a:pt x="152" y="234"/>
                  </a:cubicBezTo>
                  <a:cubicBezTo>
                    <a:pt x="152" y="234"/>
                    <a:pt x="152" y="234"/>
                    <a:pt x="152" y="234"/>
                  </a:cubicBezTo>
                  <a:cubicBezTo>
                    <a:pt x="153" y="235"/>
                    <a:pt x="153" y="236"/>
                    <a:pt x="154" y="237"/>
                  </a:cubicBezTo>
                  <a:cubicBezTo>
                    <a:pt x="154" y="237"/>
                    <a:pt x="155" y="237"/>
                    <a:pt x="155" y="238"/>
                  </a:cubicBezTo>
                  <a:lnTo>
                    <a:pt x="56" y="238"/>
                  </a:lnTo>
                  <a:close/>
                  <a:moveTo>
                    <a:pt x="202" y="251"/>
                  </a:moveTo>
                  <a:cubicBezTo>
                    <a:pt x="189" y="251"/>
                    <a:pt x="177" y="247"/>
                    <a:pt x="168" y="239"/>
                  </a:cubicBezTo>
                  <a:cubicBezTo>
                    <a:pt x="167" y="238"/>
                    <a:pt x="166" y="236"/>
                    <a:pt x="165" y="235"/>
                  </a:cubicBezTo>
                  <a:cubicBezTo>
                    <a:pt x="165" y="235"/>
                    <a:pt x="165" y="235"/>
                    <a:pt x="164" y="235"/>
                  </a:cubicBezTo>
                  <a:cubicBezTo>
                    <a:pt x="163" y="234"/>
                    <a:pt x="162" y="233"/>
                    <a:pt x="162" y="231"/>
                  </a:cubicBezTo>
                  <a:cubicBezTo>
                    <a:pt x="161" y="231"/>
                    <a:pt x="161" y="231"/>
                    <a:pt x="161" y="231"/>
                  </a:cubicBezTo>
                  <a:cubicBezTo>
                    <a:pt x="160" y="229"/>
                    <a:pt x="159" y="228"/>
                    <a:pt x="159" y="227"/>
                  </a:cubicBezTo>
                  <a:cubicBezTo>
                    <a:pt x="158" y="227"/>
                    <a:pt x="158" y="226"/>
                    <a:pt x="158" y="226"/>
                  </a:cubicBezTo>
                  <a:cubicBezTo>
                    <a:pt x="157" y="225"/>
                    <a:pt x="157" y="224"/>
                    <a:pt x="156" y="222"/>
                  </a:cubicBezTo>
                  <a:cubicBezTo>
                    <a:pt x="156" y="222"/>
                    <a:pt x="156" y="222"/>
                    <a:pt x="156" y="222"/>
                  </a:cubicBezTo>
                  <a:cubicBezTo>
                    <a:pt x="155" y="220"/>
                    <a:pt x="155" y="219"/>
                    <a:pt x="154" y="217"/>
                  </a:cubicBezTo>
                  <a:cubicBezTo>
                    <a:pt x="154" y="217"/>
                    <a:pt x="154" y="217"/>
                    <a:pt x="154" y="217"/>
                  </a:cubicBezTo>
                  <a:cubicBezTo>
                    <a:pt x="153" y="215"/>
                    <a:pt x="153" y="214"/>
                    <a:pt x="153" y="212"/>
                  </a:cubicBezTo>
                  <a:cubicBezTo>
                    <a:pt x="153" y="212"/>
                    <a:pt x="153" y="212"/>
                    <a:pt x="152" y="212"/>
                  </a:cubicBezTo>
                  <a:cubicBezTo>
                    <a:pt x="152" y="210"/>
                    <a:pt x="152" y="209"/>
                    <a:pt x="152" y="207"/>
                  </a:cubicBezTo>
                  <a:cubicBezTo>
                    <a:pt x="152" y="207"/>
                    <a:pt x="152" y="207"/>
                    <a:pt x="152" y="206"/>
                  </a:cubicBezTo>
                  <a:cubicBezTo>
                    <a:pt x="151" y="205"/>
                    <a:pt x="151" y="203"/>
                    <a:pt x="151" y="201"/>
                  </a:cubicBezTo>
                  <a:cubicBezTo>
                    <a:pt x="151" y="173"/>
                    <a:pt x="174" y="151"/>
                    <a:pt x="202" y="151"/>
                  </a:cubicBezTo>
                  <a:cubicBezTo>
                    <a:pt x="204" y="151"/>
                    <a:pt x="205" y="151"/>
                    <a:pt x="207" y="151"/>
                  </a:cubicBezTo>
                  <a:cubicBezTo>
                    <a:pt x="207" y="151"/>
                    <a:pt x="207" y="151"/>
                    <a:pt x="208" y="151"/>
                  </a:cubicBezTo>
                  <a:cubicBezTo>
                    <a:pt x="209" y="151"/>
                    <a:pt x="211" y="152"/>
                    <a:pt x="212" y="152"/>
                  </a:cubicBezTo>
                  <a:cubicBezTo>
                    <a:pt x="212" y="152"/>
                    <a:pt x="213" y="152"/>
                    <a:pt x="213" y="152"/>
                  </a:cubicBezTo>
                  <a:cubicBezTo>
                    <a:pt x="214" y="152"/>
                    <a:pt x="216" y="153"/>
                    <a:pt x="217" y="153"/>
                  </a:cubicBezTo>
                  <a:cubicBezTo>
                    <a:pt x="218" y="153"/>
                    <a:pt x="218" y="153"/>
                    <a:pt x="218" y="153"/>
                  </a:cubicBezTo>
                  <a:cubicBezTo>
                    <a:pt x="219" y="154"/>
                    <a:pt x="221" y="154"/>
                    <a:pt x="222" y="155"/>
                  </a:cubicBezTo>
                  <a:cubicBezTo>
                    <a:pt x="222" y="155"/>
                    <a:pt x="223" y="155"/>
                    <a:pt x="223" y="155"/>
                  </a:cubicBezTo>
                  <a:cubicBezTo>
                    <a:pt x="224" y="156"/>
                    <a:pt x="226" y="157"/>
                    <a:pt x="227" y="157"/>
                  </a:cubicBezTo>
                  <a:cubicBezTo>
                    <a:pt x="227" y="158"/>
                    <a:pt x="227" y="158"/>
                    <a:pt x="228" y="158"/>
                  </a:cubicBezTo>
                  <a:cubicBezTo>
                    <a:pt x="229" y="159"/>
                    <a:pt x="230" y="159"/>
                    <a:pt x="231" y="160"/>
                  </a:cubicBezTo>
                  <a:cubicBezTo>
                    <a:pt x="232" y="161"/>
                    <a:pt x="232" y="161"/>
                    <a:pt x="232" y="161"/>
                  </a:cubicBezTo>
                  <a:cubicBezTo>
                    <a:pt x="233" y="162"/>
                    <a:pt x="234" y="163"/>
                    <a:pt x="235" y="164"/>
                  </a:cubicBezTo>
                  <a:cubicBezTo>
                    <a:pt x="236" y="164"/>
                    <a:pt x="236" y="164"/>
                    <a:pt x="236" y="164"/>
                  </a:cubicBezTo>
                  <a:cubicBezTo>
                    <a:pt x="237" y="165"/>
                    <a:pt x="238" y="166"/>
                    <a:pt x="239" y="168"/>
                  </a:cubicBezTo>
                  <a:cubicBezTo>
                    <a:pt x="247" y="176"/>
                    <a:pt x="252" y="188"/>
                    <a:pt x="252" y="201"/>
                  </a:cubicBezTo>
                  <a:cubicBezTo>
                    <a:pt x="252" y="229"/>
                    <a:pt x="230" y="251"/>
                    <a:pt x="202" y="251"/>
                  </a:cubicBezTo>
                  <a:close/>
                  <a:moveTo>
                    <a:pt x="202" y="251"/>
                  </a:moveTo>
                  <a:cubicBezTo>
                    <a:pt x="202" y="251"/>
                    <a:pt x="202" y="251"/>
                    <a:pt x="202" y="251"/>
                  </a:cubicBezTo>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3" name="Freeform 63">
              <a:extLst>
                <a:ext uri="{FF2B5EF4-FFF2-40B4-BE49-F238E27FC236}">
                  <a16:creationId xmlns:a16="http://schemas.microsoft.com/office/drawing/2014/main" id="{A8525524-3595-B841-A81F-E3203F8C26FC}"/>
                </a:ext>
              </a:extLst>
            </p:cNvPr>
            <p:cNvSpPr>
              <a:spLocks noEditPoints="1"/>
            </p:cNvSpPr>
            <p:nvPr/>
          </p:nvSpPr>
          <p:spPr bwMode="auto">
            <a:xfrm>
              <a:off x="5611813" y="1536700"/>
              <a:ext cx="200025" cy="20638"/>
            </a:xfrm>
            <a:custGeom>
              <a:avLst/>
              <a:gdLst>
                <a:gd name="T0" fmla="*/ 5 w 92"/>
                <a:gd name="T1" fmla="*/ 9 h 9"/>
                <a:gd name="T2" fmla="*/ 87 w 92"/>
                <a:gd name="T3" fmla="*/ 9 h 9"/>
                <a:gd name="T4" fmla="*/ 92 w 92"/>
                <a:gd name="T5" fmla="*/ 4 h 9"/>
                <a:gd name="T6" fmla="*/ 87 w 92"/>
                <a:gd name="T7" fmla="*/ 0 h 9"/>
                <a:gd name="T8" fmla="*/ 5 w 92"/>
                <a:gd name="T9" fmla="*/ 0 h 9"/>
                <a:gd name="T10" fmla="*/ 0 w 92"/>
                <a:gd name="T11" fmla="*/ 4 h 9"/>
                <a:gd name="T12" fmla="*/ 5 w 92"/>
                <a:gd name="T13" fmla="*/ 9 h 9"/>
                <a:gd name="T14" fmla="*/ 5 w 92"/>
                <a:gd name="T15" fmla="*/ 9 h 9"/>
                <a:gd name="T16" fmla="*/ 5 w 9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
                  <a:moveTo>
                    <a:pt x="5" y="9"/>
                  </a:moveTo>
                  <a:cubicBezTo>
                    <a:pt x="87" y="9"/>
                    <a:pt x="87" y="9"/>
                    <a:pt x="87" y="9"/>
                  </a:cubicBezTo>
                  <a:cubicBezTo>
                    <a:pt x="90" y="9"/>
                    <a:pt x="92" y="7"/>
                    <a:pt x="92" y="4"/>
                  </a:cubicBezTo>
                  <a:cubicBezTo>
                    <a:pt x="92" y="2"/>
                    <a:pt x="90" y="0"/>
                    <a:pt x="87" y="0"/>
                  </a:cubicBezTo>
                  <a:cubicBezTo>
                    <a:pt x="5" y="0"/>
                    <a:pt x="5" y="0"/>
                    <a:pt x="5" y="0"/>
                  </a:cubicBezTo>
                  <a:cubicBezTo>
                    <a:pt x="2" y="0"/>
                    <a:pt x="0" y="2"/>
                    <a:pt x="0" y="4"/>
                  </a:cubicBezTo>
                  <a:cubicBezTo>
                    <a:pt x="0" y="7"/>
                    <a:pt x="2" y="9"/>
                    <a:pt x="5" y="9"/>
                  </a:cubicBezTo>
                  <a:close/>
                  <a:moveTo>
                    <a:pt x="5" y="9"/>
                  </a:moveTo>
                  <a:cubicBezTo>
                    <a:pt x="5" y="9"/>
                    <a:pt x="5" y="9"/>
                    <a:pt x="5" y="9"/>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4" name="Freeform 64">
              <a:extLst>
                <a:ext uri="{FF2B5EF4-FFF2-40B4-BE49-F238E27FC236}">
                  <a16:creationId xmlns:a16="http://schemas.microsoft.com/office/drawing/2014/main" id="{0379C341-A73F-6A49-9976-DBE580B83C12}"/>
                </a:ext>
              </a:extLst>
            </p:cNvPr>
            <p:cNvSpPr>
              <a:spLocks noEditPoints="1"/>
            </p:cNvSpPr>
            <p:nvPr/>
          </p:nvSpPr>
          <p:spPr bwMode="auto">
            <a:xfrm>
              <a:off x="5611813" y="1676400"/>
              <a:ext cx="200025" cy="20638"/>
            </a:xfrm>
            <a:custGeom>
              <a:avLst/>
              <a:gdLst>
                <a:gd name="T0" fmla="*/ 5 w 92"/>
                <a:gd name="T1" fmla="*/ 9 h 9"/>
                <a:gd name="T2" fmla="*/ 87 w 92"/>
                <a:gd name="T3" fmla="*/ 9 h 9"/>
                <a:gd name="T4" fmla="*/ 92 w 92"/>
                <a:gd name="T5" fmla="*/ 4 h 9"/>
                <a:gd name="T6" fmla="*/ 87 w 92"/>
                <a:gd name="T7" fmla="*/ 0 h 9"/>
                <a:gd name="T8" fmla="*/ 5 w 92"/>
                <a:gd name="T9" fmla="*/ 0 h 9"/>
                <a:gd name="T10" fmla="*/ 0 w 92"/>
                <a:gd name="T11" fmla="*/ 4 h 9"/>
                <a:gd name="T12" fmla="*/ 5 w 92"/>
                <a:gd name="T13" fmla="*/ 9 h 9"/>
                <a:gd name="T14" fmla="*/ 5 w 92"/>
                <a:gd name="T15" fmla="*/ 9 h 9"/>
                <a:gd name="T16" fmla="*/ 5 w 9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
                  <a:moveTo>
                    <a:pt x="5" y="9"/>
                  </a:moveTo>
                  <a:cubicBezTo>
                    <a:pt x="87" y="9"/>
                    <a:pt x="87" y="9"/>
                    <a:pt x="87" y="9"/>
                  </a:cubicBezTo>
                  <a:cubicBezTo>
                    <a:pt x="90" y="9"/>
                    <a:pt x="92" y="7"/>
                    <a:pt x="92" y="4"/>
                  </a:cubicBezTo>
                  <a:cubicBezTo>
                    <a:pt x="92" y="2"/>
                    <a:pt x="90" y="0"/>
                    <a:pt x="87" y="0"/>
                  </a:cubicBezTo>
                  <a:cubicBezTo>
                    <a:pt x="5" y="0"/>
                    <a:pt x="5" y="0"/>
                    <a:pt x="5" y="0"/>
                  </a:cubicBezTo>
                  <a:cubicBezTo>
                    <a:pt x="2" y="0"/>
                    <a:pt x="0" y="2"/>
                    <a:pt x="0" y="4"/>
                  </a:cubicBezTo>
                  <a:cubicBezTo>
                    <a:pt x="0" y="7"/>
                    <a:pt x="2" y="9"/>
                    <a:pt x="5" y="9"/>
                  </a:cubicBezTo>
                  <a:close/>
                  <a:moveTo>
                    <a:pt x="5" y="9"/>
                  </a:moveTo>
                  <a:cubicBezTo>
                    <a:pt x="5" y="9"/>
                    <a:pt x="5" y="9"/>
                    <a:pt x="5" y="9"/>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5" name="Freeform 65">
              <a:extLst>
                <a:ext uri="{FF2B5EF4-FFF2-40B4-BE49-F238E27FC236}">
                  <a16:creationId xmlns:a16="http://schemas.microsoft.com/office/drawing/2014/main" id="{D0CC36A9-FF94-A54B-BFCC-C69C86FA7131}"/>
                </a:ext>
              </a:extLst>
            </p:cNvPr>
            <p:cNvSpPr>
              <a:spLocks noEditPoints="1"/>
            </p:cNvSpPr>
            <p:nvPr/>
          </p:nvSpPr>
          <p:spPr bwMode="auto">
            <a:xfrm>
              <a:off x="5427663" y="1484313"/>
              <a:ext cx="136525" cy="101600"/>
            </a:xfrm>
            <a:custGeom>
              <a:avLst/>
              <a:gdLst>
                <a:gd name="T0" fmla="*/ 54 w 63"/>
                <a:gd name="T1" fmla="*/ 2 h 46"/>
                <a:gd name="T2" fmla="*/ 25 w 63"/>
                <a:gd name="T3" fmla="*/ 36 h 46"/>
                <a:gd name="T4" fmla="*/ 8 w 63"/>
                <a:gd name="T5" fmla="*/ 22 h 46"/>
                <a:gd name="T6" fmla="*/ 1 w 63"/>
                <a:gd name="T7" fmla="*/ 23 h 46"/>
                <a:gd name="T8" fmla="*/ 2 w 63"/>
                <a:gd name="T9" fmla="*/ 30 h 46"/>
                <a:gd name="T10" fmla="*/ 23 w 63"/>
                <a:gd name="T11" fmla="*/ 45 h 46"/>
                <a:gd name="T12" fmla="*/ 26 w 63"/>
                <a:gd name="T13" fmla="*/ 46 h 46"/>
                <a:gd name="T14" fmla="*/ 30 w 63"/>
                <a:gd name="T15" fmla="*/ 45 h 46"/>
                <a:gd name="T16" fmla="*/ 61 w 63"/>
                <a:gd name="T17" fmla="*/ 8 h 46"/>
                <a:gd name="T18" fmla="*/ 60 w 63"/>
                <a:gd name="T19" fmla="*/ 2 h 46"/>
                <a:gd name="T20" fmla="*/ 54 w 63"/>
                <a:gd name="T21" fmla="*/ 2 h 46"/>
                <a:gd name="T22" fmla="*/ 54 w 63"/>
                <a:gd name="T23" fmla="*/ 2 h 46"/>
                <a:gd name="T24" fmla="*/ 54 w 63"/>
                <a:gd name="T2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54" y="2"/>
                  </a:moveTo>
                  <a:cubicBezTo>
                    <a:pt x="25" y="36"/>
                    <a:pt x="25" y="36"/>
                    <a:pt x="25" y="36"/>
                  </a:cubicBezTo>
                  <a:cubicBezTo>
                    <a:pt x="8" y="22"/>
                    <a:pt x="8" y="22"/>
                    <a:pt x="8" y="22"/>
                  </a:cubicBezTo>
                  <a:cubicBezTo>
                    <a:pt x="6" y="21"/>
                    <a:pt x="3" y="21"/>
                    <a:pt x="1" y="23"/>
                  </a:cubicBezTo>
                  <a:cubicBezTo>
                    <a:pt x="0" y="25"/>
                    <a:pt x="0" y="28"/>
                    <a:pt x="2" y="30"/>
                  </a:cubicBezTo>
                  <a:cubicBezTo>
                    <a:pt x="23" y="45"/>
                    <a:pt x="23" y="45"/>
                    <a:pt x="23" y="45"/>
                  </a:cubicBezTo>
                  <a:cubicBezTo>
                    <a:pt x="24" y="46"/>
                    <a:pt x="25" y="46"/>
                    <a:pt x="26" y="46"/>
                  </a:cubicBezTo>
                  <a:cubicBezTo>
                    <a:pt x="27" y="46"/>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6" name="Freeform 66">
              <a:extLst>
                <a:ext uri="{FF2B5EF4-FFF2-40B4-BE49-F238E27FC236}">
                  <a16:creationId xmlns:a16="http://schemas.microsoft.com/office/drawing/2014/main" id="{27C6AC4E-7A0A-C040-869F-4653B04B6592}"/>
                </a:ext>
              </a:extLst>
            </p:cNvPr>
            <p:cNvSpPr>
              <a:spLocks noEditPoints="1"/>
            </p:cNvSpPr>
            <p:nvPr/>
          </p:nvSpPr>
          <p:spPr bwMode="auto">
            <a:xfrm>
              <a:off x="5427663" y="1624013"/>
              <a:ext cx="136525" cy="103188"/>
            </a:xfrm>
            <a:custGeom>
              <a:avLst/>
              <a:gdLst>
                <a:gd name="T0" fmla="*/ 54 w 63"/>
                <a:gd name="T1" fmla="*/ 2 h 47"/>
                <a:gd name="T2" fmla="*/ 25 w 63"/>
                <a:gd name="T3" fmla="*/ 36 h 47"/>
                <a:gd name="T4" fmla="*/ 8 w 63"/>
                <a:gd name="T5" fmla="*/ 23 h 47"/>
                <a:gd name="T6" fmla="*/ 1 w 63"/>
                <a:gd name="T7" fmla="*/ 24 h 47"/>
                <a:gd name="T8" fmla="*/ 2 w 63"/>
                <a:gd name="T9" fmla="*/ 30 h 47"/>
                <a:gd name="T10" fmla="*/ 23 w 63"/>
                <a:gd name="T11" fmla="*/ 46 h 47"/>
                <a:gd name="T12" fmla="*/ 26 w 63"/>
                <a:gd name="T13" fmla="*/ 47 h 47"/>
                <a:gd name="T14" fmla="*/ 30 w 63"/>
                <a:gd name="T15" fmla="*/ 45 h 47"/>
                <a:gd name="T16" fmla="*/ 61 w 63"/>
                <a:gd name="T17" fmla="*/ 8 h 47"/>
                <a:gd name="T18" fmla="*/ 60 w 63"/>
                <a:gd name="T19" fmla="*/ 2 h 47"/>
                <a:gd name="T20" fmla="*/ 54 w 63"/>
                <a:gd name="T21" fmla="*/ 2 h 47"/>
                <a:gd name="T22" fmla="*/ 54 w 63"/>
                <a:gd name="T23" fmla="*/ 2 h 47"/>
                <a:gd name="T24" fmla="*/ 54 w 63"/>
                <a:gd name="T25"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7">
                  <a:moveTo>
                    <a:pt x="54" y="2"/>
                  </a:moveTo>
                  <a:cubicBezTo>
                    <a:pt x="25" y="36"/>
                    <a:pt x="25" y="36"/>
                    <a:pt x="25" y="36"/>
                  </a:cubicBezTo>
                  <a:cubicBezTo>
                    <a:pt x="8" y="23"/>
                    <a:pt x="8" y="23"/>
                    <a:pt x="8" y="23"/>
                  </a:cubicBezTo>
                  <a:cubicBezTo>
                    <a:pt x="6" y="21"/>
                    <a:pt x="3" y="21"/>
                    <a:pt x="1" y="24"/>
                  </a:cubicBezTo>
                  <a:cubicBezTo>
                    <a:pt x="0" y="26"/>
                    <a:pt x="0" y="28"/>
                    <a:pt x="2" y="30"/>
                  </a:cubicBezTo>
                  <a:cubicBezTo>
                    <a:pt x="23" y="46"/>
                    <a:pt x="23" y="46"/>
                    <a:pt x="23" y="46"/>
                  </a:cubicBezTo>
                  <a:cubicBezTo>
                    <a:pt x="24" y="46"/>
                    <a:pt x="25" y="47"/>
                    <a:pt x="26" y="47"/>
                  </a:cubicBezTo>
                  <a:cubicBezTo>
                    <a:pt x="27" y="47"/>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7" name="Freeform 67">
              <a:extLst>
                <a:ext uri="{FF2B5EF4-FFF2-40B4-BE49-F238E27FC236}">
                  <a16:creationId xmlns:a16="http://schemas.microsoft.com/office/drawing/2014/main" id="{FE3F00D5-1B22-864C-8D8C-BA8F7CB7C4DA}"/>
                </a:ext>
              </a:extLst>
            </p:cNvPr>
            <p:cNvSpPr>
              <a:spLocks noEditPoints="1"/>
            </p:cNvSpPr>
            <p:nvPr/>
          </p:nvSpPr>
          <p:spPr bwMode="auto">
            <a:xfrm>
              <a:off x="5427663" y="1774825"/>
              <a:ext cx="136525" cy="101600"/>
            </a:xfrm>
            <a:custGeom>
              <a:avLst/>
              <a:gdLst>
                <a:gd name="T0" fmla="*/ 54 w 63"/>
                <a:gd name="T1" fmla="*/ 2 h 46"/>
                <a:gd name="T2" fmla="*/ 25 w 63"/>
                <a:gd name="T3" fmla="*/ 35 h 46"/>
                <a:gd name="T4" fmla="*/ 8 w 63"/>
                <a:gd name="T5" fmla="*/ 22 h 46"/>
                <a:gd name="T6" fmla="*/ 1 w 63"/>
                <a:gd name="T7" fmla="*/ 23 h 46"/>
                <a:gd name="T8" fmla="*/ 2 w 63"/>
                <a:gd name="T9" fmla="*/ 30 h 46"/>
                <a:gd name="T10" fmla="*/ 23 w 63"/>
                <a:gd name="T11" fmla="*/ 45 h 46"/>
                <a:gd name="T12" fmla="*/ 26 w 63"/>
                <a:gd name="T13" fmla="*/ 46 h 46"/>
                <a:gd name="T14" fmla="*/ 30 w 63"/>
                <a:gd name="T15" fmla="*/ 45 h 46"/>
                <a:gd name="T16" fmla="*/ 61 w 63"/>
                <a:gd name="T17" fmla="*/ 8 h 46"/>
                <a:gd name="T18" fmla="*/ 60 w 63"/>
                <a:gd name="T19" fmla="*/ 2 h 46"/>
                <a:gd name="T20" fmla="*/ 54 w 63"/>
                <a:gd name="T21" fmla="*/ 2 h 46"/>
                <a:gd name="T22" fmla="*/ 54 w 63"/>
                <a:gd name="T23" fmla="*/ 2 h 46"/>
                <a:gd name="T24" fmla="*/ 54 w 63"/>
                <a:gd name="T2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54" y="2"/>
                  </a:moveTo>
                  <a:cubicBezTo>
                    <a:pt x="25" y="35"/>
                    <a:pt x="25" y="35"/>
                    <a:pt x="25" y="35"/>
                  </a:cubicBezTo>
                  <a:cubicBezTo>
                    <a:pt x="8" y="22"/>
                    <a:pt x="8" y="22"/>
                    <a:pt x="8" y="22"/>
                  </a:cubicBezTo>
                  <a:cubicBezTo>
                    <a:pt x="6" y="21"/>
                    <a:pt x="3" y="21"/>
                    <a:pt x="1" y="23"/>
                  </a:cubicBezTo>
                  <a:cubicBezTo>
                    <a:pt x="0" y="25"/>
                    <a:pt x="0" y="28"/>
                    <a:pt x="2" y="30"/>
                  </a:cubicBezTo>
                  <a:cubicBezTo>
                    <a:pt x="23" y="45"/>
                    <a:pt x="23" y="45"/>
                    <a:pt x="23" y="45"/>
                  </a:cubicBezTo>
                  <a:cubicBezTo>
                    <a:pt x="24" y="46"/>
                    <a:pt x="25" y="46"/>
                    <a:pt x="26" y="46"/>
                  </a:cubicBezTo>
                  <a:cubicBezTo>
                    <a:pt x="27" y="46"/>
                    <a:pt x="29" y="46"/>
                    <a:pt x="30" y="45"/>
                  </a:cubicBezTo>
                  <a:cubicBezTo>
                    <a:pt x="61" y="8"/>
                    <a:pt x="61" y="8"/>
                    <a:pt x="61" y="8"/>
                  </a:cubicBezTo>
                  <a:cubicBezTo>
                    <a:pt x="63" y="6"/>
                    <a:pt x="62" y="3"/>
                    <a:pt x="60" y="2"/>
                  </a:cubicBezTo>
                  <a:cubicBezTo>
                    <a:pt x="59" y="0"/>
                    <a:pt x="56" y="0"/>
                    <a:pt x="54" y="2"/>
                  </a:cubicBezTo>
                  <a:close/>
                  <a:moveTo>
                    <a:pt x="54" y="2"/>
                  </a:moveTo>
                  <a:cubicBezTo>
                    <a:pt x="54" y="2"/>
                    <a:pt x="54" y="2"/>
                    <a:pt x="54" y="2"/>
                  </a:cubicBezTo>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grpSp>
      <p:sp>
        <p:nvSpPr>
          <p:cNvPr id="5" name="Slide Number Placeholder 4">
            <a:extLst>
              <a:ext uri="{FF2B5EF4-FFF2-40B4-BE49-F238E27FC236}">
                <a16:creationId xmlns:a16="http://schemas.microsoft.com/office/drawing/2014/main" id="{4A1B7C1F-C0B5-9B4D-B8D1-5D609AC0315F}"/>
              </a:ext>
            </a:extLst>
          </p:cNvPr>
          <p:cNvSpPr>
            <a:spLocks noGrp="1"/>
          </p:cNvSpPr>
          <p:nvPr>
            <p:ph type="sldNum" sz="quarter" idx="10"/>
          </p:nvPr>
        </p:nvSpPr>
        <p:spPr>
          <a:prstGeom prst="rect">
            <a:avLst/>
          </a:prstGeom>
        </p:spPr>
        <p:txBody>
          <a:bodyPr vert="horz" lIns="0" tIns="0" rIns="0" bIns="0" rtlCol="0" anchor="ctr"/>
          <a:lstStyle>
            <a:defPPr>
              <a:defRPr lang="en-GB"/>
            </a:defPPr>
            <a:lvl1pPr algn="r"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r" defTabSz="449263" rtl="0" eaLnBrk="0" fontAlgn="base" latinLnBrk="0" hangingPunct="0">
              <a:lnSpc>
                <a:spcPct val="100000"/>
              </a:lnSpc>
              <a:spcBef>
                <a:spcPct val="0"/>
              </a:spcBef>
              <a:spcAft>
                <a:spcPct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449263" rtl="0" eaLnBrk="0" fontAlgn="base" latinLnBrk="0" hangingPunct="0">
                <a:lnSpc>
                  <a:spcPct val="100000"/>
                </a:lnSpc>
                <a:spcBef>
                  <a:spcPct val="0"/>
                </a:spcBef>
                <a:spcAft>
                  <a:spcPct val="0"/>
                </a:spcAft>
                <a:buClrTx/>
                <a:buSzTx/>
                <a:buFontTx/>
                <a:buNone/>
                <a:tabLst/>
                <a:defRPr/>
              </a:pPr>
              <a:t>14</a:t>
            </a:fld>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
        <p:nvSpPr>
          <p:cNvPr id="4" name="Footer Placeholder 3">
            <a:extLst>
              <a:ext uri="{FF2B5EF4-FFF2-40B4-BE49-F238E27FC236}">
                <a16:creationId xmlns:a16="http://schemas.microsoft.com/office/drawing/2014/main" id="{4E0A6EF9-DC24-8043-8783-97F902909D61}"/>
              </a:ext>
            </a:extLst>
          </p:cNvPr>
          <p:cNvSpPr>
            <a:spLocks noGrp="1"/>
          </p:cNvSpPr>
          <p:nvPr>
            <p:ph type="ftr" sz="quarter" idx="4294967295"/>
          </p:nvPr>
        </p:nvSpPr>
        <p:spPr>
          <a:xfrm>
            <a:off x="0" y="6435725"/>
            <a:ext cx="8534400" cy="182563"/>
          </a:xfrm>
          <a:prstGeom prst="rect">
            <a:avLst/>
          </a:prstGeom>
        </p:spPr>
        <p:txBody>
          <a:bodyPr vert="horz" lIns="0" tIns="0" rIns="0" bIns="0" rtlCol="0" anchor="ctr"/>
          <a:lstStyle>
            <a:defPPr>
              <a:defRPr lang="en-GB"/>
            </a:defPPr>
            <a:lvl1pPr algn="l"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a:ln>
                  <a:noFill/>
                </a:ln>
                <a:solidFill>
                  <a:srgbClr val="000000"/>
                </a:solidFill>
                <a:effectLst/>
                <a:uLnTx/>
                <a:uFillTx/>
                <a:latin typeface="IBM Plex Sans"/>
                <a:cs typeface="Arial" charset="0"/>
              </a:rPr>
              <a:t>Think 2019  / © 2019 IBM Corporation</a:t>
            </a:r>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271015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4ACF10-3F3E-47B5-AB44-49AC93F8D39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EF3449-A8E4-4CD6-AD0D-B1CEAB19FF39}" type="slidenum">
              <a:rPr kumimoji="0" lang="en-US" sz="900" b="0" i="0" u="none" strike="noStrike" kern="1200" cap="none" spc="0" normalizeH="0" baseline="0" noProof="0" smtClean="0">
                <a:ln>
                  <a:noFill/>
                </a:ln>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dirty="0">
              <a:ln>
                <a:noFill/>
              </a:ln>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6BECDC1A-4378-4304-8B66-DD8E3D5E14EA}"/>
              </a:ext>
            </a:extLst>
          </p:cNvPr>
          <p:cNvSpPr>
            <a:spLocks noGrp="1"/>
          </p:cNvSpPr>
          <p:nvPr>
            <p:ph type="title" idx="4294967295"/>
          </p:nvPr>
        </p:nvSpPr>
        <p:spPr>
          <a:xfrm>
            <a:off x="138223" y="322965"/>
            <a:ext cx="7886700" cy="431948"/>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67500" tIns="33750" rIns="67500" bIns="33750" numCol="1" rtlCol="0" anchor="t" anchorCtr="0" compatLnSpc="1">
            <a:prstTxWarp prst="textNoShape">
              <a:avLst/>
            </a:prstTxWarp>
            <a:noAutofit/>
          </a:bodyPr>
          <a:lstStyle/>
          <a:p>
            <a:pPr defTabSz="449263" eaLnBrk="0" fontAlgn="base" hangingPunct="0">
              <a:lnSpc>
                <a:spcPct val="93000"/>
              </a:lnSpc>
              <a:spcAft>
                <a:spcPct val="0"/>
              </a:spcAft>
              <a:buClr>
                <a:srgbClr val="000000"/>
              </a:buClr>
              <a:buSzPct val="100000"/>
              <a:buFont typeface="Times New Roman" panose="02020603050405020304" pitchFamily="18" charset="0"/>
            </a:pPr>
            <a:r>
              <a:rPr lang="en-US" sz="2100" dirty="0">
                <a:solidFill>
                  <a:srgbClr val="000000"/>
                </a:solidFill>
                <a:latin typeface="Arial" panose="020B0604020202020204" pitchFamily="34" charset="0"/>
                <a:ea typeface="+mj-ea"/>
                <a:cs typeface="Arial" panose="020B0604020202020204" pitchFamily="34" charset="0"/>
              </a:rPr>
              <a:t> 14.10 Improves uptime!</a:t>
            </a:r>
          </a:p>
        </p:txBody>
      </p:sp>
      <p:sp>
        <p:nvSpPr>
          <p:cNvPr id="2" name="Content Placeholder 1">
            <a:extLst>
              <a:ext uri="{FF2B5EF4-FFF2-40B4-BE49-F238E27FC236}">
                <a16:creationId xmlns:a16="http://schemas.microsoft.com/office/drawing/2014/main" id="{016B6CAA-3D95-4EF4-9974-93E8C63FA90C}"/>
              </a:ext>
            </a:extLst>
          </p:cNvPr>
          <p:cNvSpPr>
            <a:spLocks noGrp="1"/>
          </p:cNvSpPr>
          <p:nvPr>
            <p:ph idx="4294967295"/>
          </p:nvPr>
        </p:nvSpPr>
        <p:spPr>
          <a:xfrm>
            <a:off x="344384" y="1046163"/>
            <a:ext cx="8170966" cy="3851275"/>
          </a:xfrm>
        </p:spPr>
        <p:txBody>
          <a:bodyPr>
            <a:normAutofit/>
          </a:bodyPr>
          <a:lstStyle/>
          <a:p>
            <a:r>
              <a:rPr lang="en-US" dirty="0">
                <a:latin typeface="Arial" panose="020B0604020202020204" pitchFamily="34" charset="0"/>
                <a:cs typeface="Arial" panose="020B0604020202020204" pitchFamily="34" charset="0"/>
              </a:rPr>
              <a:t>Slow ALTERs are very expensive and so are generally avoided, but in 14.10:</a:t>
            </a:r>
          </a:p>
          <a:p>
            <a:pPr lvl="1"/>
            <a:r>
              <a:rPr lang="en-US" dirty="0">
                <a:latin typeface="Arial" panose="020B0604020202020204" pitchFamily="34" charset="0"/>
                <a:cs typeface="Arial" panose="020B0604020202020204" pitchFamily="34" charset="0"/>
              </a:rPr>
              <a:t>Many Slow ALTERs have been enhanced to be in-place ALTERs:</a:t>
            </a:r>
          </a:p>
          <a:p>
            <a:pPr lvl="2"/>
            <a:r>
              <a:rPr lang="en-US" dirty="0">
                <a:latin typeface="Arial" panose="020B0604020202020204" pitchFamily="34" charset="0"/>
                <a:cs typeface="Arial" panose="020B0604020202020204" pitchFamily="34" charset="0"/>
              </a:rPr>
              <a:t>Altering character type data from one character type to another</a:t>
            </a:r>
          </a:p>
          <a:p>
            <a:pPr lvl="2"/>
            <a:r>
              <a:rPr lang="en-US" dirty="0">
                <a:latin typeface="Arial" panose="020B0604020202020204" pitchFamily="34" charset="0"/>
                <a:cs typeface="Arial" panose="020B0604020202020204" pitchFamily="34" charset="0"/>
              </a:rPr>
              <a:t>Altering between INT, BIGINT, INT8, SERIAL, BIGSERIAL, SERIAL8 types</a:t>
            </a:r>
          </a:p>
          <a:p>
            <a:pPr lvl="1"/>
            <a:r>
              <a:rPr lang="en-US" dirty="0">
                <a:latin typeface="Arial" panose="020B0604020202020204" pitchFamily="34" charset="0"/>
                <a:cs typeface="Arial" panose="020B0604020202020204" pitchFamily="34" charset="0"/>
              </a:rPr>
              <a:t>With these in-place ALTER improvements some index rebuilds can be avoided</a:t>
            </a:r>
          </a:p>
          <a:p>
            <a:pPr lvl="1"/>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Altering Primary Key (PK) columns can require downtime when there are Check Constraints and Foreign Keys (FK), but in 14.10:</a:t>
            </a:r>
          </a:p>
          <a:p>
            <a:pPr lvl="1"/>
            <a:r>
              <a:rPr lang="en-US" dirty="0">
                <a:latin typeface="Arial" panose="020B0604020202020204" pitchFamily="34" charset="0"/>
                <a:cs typeface="Arial" panose="020B0604020202020204" pitchFamily="34" charset="0"/>
              </a:rPr>
              <a:t>Rebuilding the Check Constraints and FKs for PK ALTERs between many INT, BIGINT, INT8, SERIAL, BIGSERIAL, SERIAL8 types can be avoided and/or postponed</a:t>
            </a:r>
          </a:p>
          <a:p>
            <a:pPr lvl="1"/>
            <a:r>
              <a:rPr lang="en-US" dirty="0">
                <a:latin typeface="Arial" panose="020B0604020202020204" pitchFamily="34" charset="0"/>
                <a:cs typeface="Arial" panose="020B0604020202020204" pitchFamily="34" charset="0"/>
              </a:rPr>
              <a:t>Many new ALTER PK syntax additions have been added to Informix SQL </a:t>
            </a:r>
          </a:p>
        </p:txBody>
      </p:sp>
    </p:spTree>
    <p:extLst>
      <p:ext uri="{BB962C8B-B14F-4D97-AF65-F5344CB8AC3E}">
        <p14:creationId xmlns:p14="http://schemas.microsoft.com/office/powerpoint/2010/main" val="2133502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6">
            <a:extLst>
              <a:ext uri="{FF2B5EF4-FFF2-40B4-BE49-F238E27FC236}">
                <a16:creationId xmlns:a16="http://schemas.microsoft.com/office/drawing/2014/main" id="{72161E6A-00F7-824F-BFDB-6896D77A546F}"/>
              </a:ext>
            </a:extLst>
          </p:cNvPr>
          <p:cNvSpPr txBox="1">
            <a:spLocks noGrp="1"/>
          </p:cNvSpPr>
          <p:nvPr/>
        </p:nvSpPr>
        <p:spPr>
          <a:xfrm>
            <a:off x="1602099" y="1120775"/>
            <a:ext cx="7074357" cy="2317942"/>
          </a:xfrm>
          <a:prstGeom prst="rect">
            <a:avLst/>
          </a:prstGeom>
        </p:spPr>
        <p:txBody>
          <a:bodyPr vert="horz" wrap="square" lIns="0" tIns="9525"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2400" b="1" i="1" u="none" strike="noStrike" kern="1200" cap="none" spc="0" normalizeH="0" baseline="0" noProof="0" dirty="0">
                <a:ln>
                  <a:noFill/>
                </a:ln>
                <a:solidFill>
                  <a:srgbClr val="92D050"/>
                </a:solidFill>
                <a:effectLst/>
                <a:uLnTx/>
                <a:uFillTx/>
                <a:latin typeface="Arial" panose="020B0604020202020204" pitchFamily="34" charset="0"/>
                <a:cs typeface="Arial" panose="020B0604020202020204" pitchFamily="34" charset="0"/>
              </a:rPr>
              <a:t>14.10 has </a:t>
            </a:r>
            <a:r>
              <a:rPr kumimoji="0" lang="en-IN" sz="2400" b="1" i="1" u="none" strike="noStrike" kern="1200" cap="none" spc="0" normalizeH="0" baseline="0" noProof="0" dirty="0" err="1">
                <a:ln>
                  <a:noFill/>
                </a:ln>
                <a:solidFill>
                  <a:srgbClr val="92D050"/>
                </a:solidFill>
                <a:effectLst/>
                <a:uLnTx/>
                <a:uFillTx/>
                <a:latin typeface="Arial" panose="020B0604020202020204" pitchFamily="34" charset="0"/>
                <a:cs typeface="Arial" panose="020B0604020202020204" pitchFamily="34" charset="0"/>
              </a:rPr>
              <a:t>InformixHQ</a:t>
            </a:r>
            <a:r>
              <a:rPr kumimoji="0" lang="en-IN" sz="2400" b="1" i="1" u="none" strike="noStrike" kern="1200" cap="none" spc="0" normalizeH="0" baseline="0" noProof="0" dirty="0">
                <a:ln>
                  <a:noFill/>
                </a:ln>
                <a:solidFill>
                  <a:srgbClr val="92D050"/>
                </a:solidFill>
                <a:effectLst/>
                <a:uLnTx/>
                <a:uFillTx/>
                <a:latin typeface="Arial" panose="020B0604020202020204" pitchFamily="34" charset="0"/>
                <a:cs typeface="Arial" panose="020B0604020202020204" pitchFamily="34" charset="0"/>
              </a:rPr>
              <a:t>!</a:t>
            </a:r>
          </a:p>
          <a:p>
            <a:pPr marL="214313" marR="0" lvl="1" indent="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5741" algn="l"/>
                <a:tab pos="1371480" algn="l"/>
                <a:tab pos="2057220" algn="l"/>
                <a:tab pos="2741887" algn="l"/>
                <a:tab pos="3427627" algn="l"/>
                <a:tab pos="4113367" algn="l"/>
                <a:tab pos="4799107" algn="l"/>
                <a:tab pos="5484847" algn="l"/>
                <a:tab pos="6170587" algn="l"/>
                <a:tab pos="6855254" algn="l"/>
                <a:tab pos="7540994" algn="l"/>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a:p>
            <a:pPr marL="465138" marR="0" lvl="1"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New web based administration and monitoring tool!</a:t>
            </a:r>
          </a:p>
          <a:p>
            <a:pPr marL="465138" marR="0" lvl="1"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a:p>
            <a:pPr marL="465138" marR="0" lvl="1"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Integrated with all Informix versions with full support </a:t>
            </a:r>
          </a:p>
          <a:p>
            <a:pPr marL="465138" marR="0" lvl="1"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a:p>
            <a:pPr marL="465138" marR="0" lvl="1"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Supports integration with modern IT infrastructure tools like Pager Duty, </a:t>
            </a:r>
            <a:r>
              <a:rPr kumimoji="0" lang="en-US" sz="1800" b="0" i="0" u="none" strike="noStrike" kern="1200" cap="none" spc="0" normalizeH="0" baseline="0" noProof="0" dirty="0" err="1">
                <a:ln>
                  <a:noFill/>
                </a:ln>
                <a:solidFill>
                  <a:srgbClr val="000000">
                    <a:lumMod val="95000"/>
                    <a:lumOff val="5000"/>
                  </a:srgbClr>
                </a:solidFill>
                <a:effectLst/>
                <a:uLnTx/>
                <a:uFillTx/>
                <a:latin typeface="Arial" panose="020B0604020202020204" pitchFamily="34" charset="0"/>
                <a:cs typeface="Arial" panose="020B0604020202020204" pitchFamily="34" charset="0"/>
              </a:rPr>
              <a:t>Twilo</a:t>
            </a: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 email</a:t>
            </a:r>
            <a:endParaRPr kumimoji="0" lang="en-US" sz="825"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p:txBody>
      </p:sp>
      <p:sp>
        <p:nvSpPr>
          <p:cNvPr id="80" name="Title 1">
            <a:extLst>
              <a:ext uri="{FF2B5EF4-FFF2-40B4-BE49-F238E27FC236}">
                <a16:creationId xmlns:a16="http://schemas.microsoft.com/office/drawing/2014/main" id="{990F60F5-8C8D-D945-95DF-FEBFCD87C0CC}"/>
              </a:ext>
            </a:extLst>
          </p:cNvPr>
          <p:cNvSpPr txBox="1">
            <a:spLocks/>
          </p:cNvSpPr>
          <p:nvPr/>
        </p:nvSpPr>
        <p:spPr bwMode="auto">
          <a:xfrm>
            <a:off x="351667" y="255353"/>
            <a:ext cx="8486423" cy="567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67500" tIns="33750" rIns="67500" bIns="33750" numCol="1" anchor="t" anchorCtr="0" compatLnSpc="1">
            <a:prstTxWarp prst="textNoShape">
              <a:avLst/>
            </a:prstTxWarp>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kern="12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r>
              <a:rPr kumimoji="0" lang="en-US" sz="2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is IBM Informix 14.10? </a:t>
            </a:r>
            <a:endParaRPr kumimoji="0" lang="en-US" sz="21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41E6C77A-A47D-4D4C-980A-123AD808CEEA}"/>
              </a:ext>
            </a:extLst>
          </p:cNvPr>
          <p:cNvGrpSpPr>
            <a:grpSpLocks noChangeAspect="1"/>
          </p:cNvGrpSpPr>
          <p:nvPr/>
        </p:nvGrpSpPr>
        <p:grpSpPr>
          <a:xfrm>
            <a:off x="338293" y="1123988"/>
            <a:ext cx="1084541" cy="1013843"/>
            <a:chOff x="946529" y="1102671"/>
            <a:chExt cx="479217" cy="404611"/>
          </a:xfrm>
        </p:grpSpPr>
        <p:grpSp>
          <p:nvGrpSpPr>
            <p:cNvPr id="11" name="Group 10">
              <a:extLst>
                <a:ext uri="{FF2B5EF4-FFF2-40B4-BE49-F238E27FC236}">
                  <a16:creationId xmlns:a16="http://schemas.microsoft.com/office/drawing/2014/main" id="{A8ABE7ED-A4E2-DC47-A669-86A6E3D56A15}"/>
                </a:ext>
              </a:extLst>
            </p:cNvPr>
            <p:cNvGrpSpPr/>
            <p:nvPr/>
          </p:nvGrpSpPr>
          <p:grpSpPr>
            <a:xfrm>
              <a:off x="1033332" y="1102671"/>
              <a:ext cx="295452" cy="303997"/>
              <a:chOff x="10261600" y="1665288"/>
              <a:chExt cx="620713" cy="623887"/>
            </a:xfrm>
          </p:grpSpPr>
          <p:sp>
            <p:nvSpPr>
              <p:cNvPr id="13" name="Freeform 72">
                <a:extLst>
                  <a:ext uri="{FF2B5EF4-FFF2-40B4-BE49-F238E27FC236}">
                    <a16:creationId xmlns:a16="http://schemas.microsoft.com/office/drawing/2014/main" id="{6FF93E23-2F42-7941-ACA7-D366B94A4349}"/>
                  </a:ext>
                </a:extLst>
              </p:cNvPr>
              <p:cNvSpPr>
                <a:spLocks noEditPoints="1"/>
              </p:cNvSpPr>
              <p:nvPr/>
            </p:nvSpPr>
            <p:spPr bwMode="auto">
              <a:xfrm>
                <a:off x="10261600" y="1665288"/>
                <a:ext cx="620713" cy="623887"/>
              </a:xfrm>
              <a:custGeom>
                <a:avLst/>
                <a:gdLst>
                  <a:gd name="T0" fmla="*/ 13 w 157"/>
                  <a:gd name="T1" fmla="*/ 152 h 157"/>
                  <a:gd name="T2" fmla="*/ 5 w 157"/>
                  <a:gd name="T3" fmla="*/ 58 h 157"/>
                  <a:gd name="T4" fmla="*/ 151 w 157"/>
                  <a:gd name="T5" fmla="*/ 144 h 157"/>
                  <a:gd name="T6" fmla="*/ 13 w 157"/>
                  <a:gd name="T7" fmla="*/ 16 h 157"/>
                  <a:gd name="T8" fmla="*/ 31 w 157"/>
                  <a:gd name="T9" fmla="*/ 24 h 157"/>
                  <a:gd name="T10" fmla="*/ 33 w 157"/>
                  <a:gd name="T11" fmla="*/ 47 h 157"/>
                  <a:gd name="T12" fmla="*/ 57 w 157"/>
                  <a:gd name="T13" fmla="*/ 36 h 157"/>
                  <a:gd name="T14" fmla="*/ 47 w 157"/>
                  <a:gd name="T15" fmla="*/ 16 h 157"/>
                  <a:gd name="T16" fmla="*/ 110 w 157"/>
                  <a:gd name="T17" fmla="*/ 24 h 157"/>
                  <a:gd name="T18" fmla="*/ 111 w 157"/>
                  <a:gd name="T19" fmla="*/ 47 h 157"/>
                  <a:gd name="T20" fmla="*/ 136 w 157"/>
                  <a:gd name="T21" fmla="*/ 36 h 157"/>
                  <a:gd name="T22" fmla="*/ 125 w 157"/>
                  <a:gd name="T23" fmla="*/ 16 h 157"/>
                  <a:gd name="T24" fmla="*/ 151 w 157"/>
                  <a:gd name="T25" fmla="*/ 24 h 157"/>
                  <a:gd name="T26" fmla="*/ 5 w 157"/>
                  <a:gd name="T27" fmla="*/ 53 h 157"/>
                  <a:gd name="T28" fmla="*/ 13 w 157"/>
                  <a:gd name="T29" fmla="*/ 16 h 157"/>
                  <a:gd name="T30" fmla="*/ 39 w 157"/>
                  <a:gd name="T31" fmla="*/ 6 h 157"/>
                  <a:gd name="T32" fmla="*/ 42 w 157"/>
                  <a:gd name="T33" fmla="*/ 29 h 157"/>
                  <a:gd name="T34" fmla="*/ 37 w 157"/>
                  <a:gd name="T35" fmla="*/ 29 h 157"/>
                  <a:gd name="T36" fmla="*/ 31 w 157"/>
                  <a:gd name="T37" fmla="*/ 29 h 157"/>
                  <a:gd name="T38" fmla="*/ 47 w 157"/>
                  <a:gd name="T39" fmla="*/ 29 h 157"/>
                  <a:gd name="T40" fmla="*/ 46 w 157"/>
                  <a:gd name="T41" fmla="*/ 42 h 157"/>
                  <a:gd name="T42" fmla="*/ 26 w 157"/>
                  <a:gd name="T43" fmla="*/ 36 h 157"/>
                  <a:gd name="T44" fmla="*/ 115 w 157"/>
                  <a:gd name="T45" fmla="*/ 8 h 157"/>
                  <a:gd name="T46" fmla="*/ 120 w 157"/>
                  <a:gd name="T47" fmla="*/ 8 h 157"/>
                  <a:gd name="T48" fmla="*/ 117 w 157"/>
                  <a:gd name="T49" fmla="*/ 32 h 157"/>
                  <a:gd name="T50" fmla="*/ 115 w 157"/>
                  <a:gd name="T51" fmla="*/ 8 h 157"/>
                  <a:gd name="T52" fmla="*/ 117 w 157"/>
                  <a:gd name="T53" fmla="*/ 37 h 157"/>
                  <a:gd name="T54" fmla="*/ 130 w 157"/>
                  <a:gd name="T55" fmla="*/ 36 h 157"/>
                  <a:gd name="T56" fmla="*/ 111 w 157"/>
                  <a:gd name="T57" fmla="*/ 42 h 157"/>
                  <a:gd name="T58" fmla="*/ 110 w 157"/>
                  <a:gd name="T59" fmla="*/ 29 h 157"/>
                  <a:gd name="T60" fmla="*/ 125 w 157"/>
                  <a:gd name="T61" fmla="*/ 11 h 157"/>
                  <a:gd name="T62" fmla="*/ 117 w 157"/>
                  <a:gd name="T63" fmla="*/ 0 h 157"/>
                  <a:gd name="T64" fmla="*/ 110 w 157"/>
                  <a:gd name="T65" fmla="*/ 11 h 157"/>
                  <a:gd name="T66" fmla="*/ 47 w 157"/>
                  <a:gd name="T67" fmla="*/ 8 h 157"/>
                  <a:gd name="T68" fmla="*/ 31 w 157"/>
                  <a:gd name="T69" fmla="*/ 8 h 157"/>
                  <a:gd name="T70" fmla="*/ 13 w 157"/>
                  <a:gd name="T71" fmla="*/ 11 h 157"/>
                  <a:gd name="T72" fmla="*/ 0 w 157"/>
                  <a:gd name="T73" fmla="*/ 144 h 157"/>
                  <a:gd name="T74" fmla="*/ 143 w 157"/>
                  <a:gd name="T75" fmla="*/ 157 h 157"/>
                  <a:gd name="T76" fmla="*/ 157 w 157"/>
                  <a:gd name="T77" fmla="*/ 2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7" h="157">
                    <a:moveTo>
                      <a:pt x="143" y="152"/>
                    </a:moveTo>
                    <a:cubicBezTo>
                      <a:pt x="13" y="152"/>
                      <a:pt x="13" y="152"/>
                      <a:pt x="13" y="152"/>
                    </a:cubicBezTo>
                    <a:cubicBezTo>
                      <a:pt x="9" y="152"/>
                      <a:pt x="5" y="148"/>
                      <a:pt x="5" y="144"/>
                    </a:cubicBezTo>
                    <a:cubicBezTo>
                      <a:pt x="5" y="58"/>
                      <a:pt x="5" y="58"/>
                      <a:pt x="5" y="58"/>
                    </a:cubicBezTo>
                    <a:cubicBezTo>
                      <a:pt x="151" y="58"/>
                      <a:pt x="151" y="58"/>
                      <a:pt x="151" y="58"/>
                    </a:cubicBezTo>
                    <a:cubicBezTo>
                      <a:pt x="151" y="144"/>
                      <a:pt x="151" y="144"/>
                      <a:pt x="151" y="144"/>
                    </a:cubicBezTo>
                    <a:cubicBezTo>
                      <a:pt x="151" y="148"/>
                      <a:pt x="148" y="152"/>
                      <a:pt x="143" y="152"/>
                    </a:cubicBezTo>
                    <a:close/>
                    <a:moveTo>
                      <a:pt x="13" y="16"/>
                    </a:moveTo>
                    <a:cubicBezTo>
                      <a:pt x="31" y="16"/>
                      <a:pt x="31" y="16"/>
                      <a:pt x="31" y="16"/>
                    </a:cubicBezTo>
                    <a:cubicBezTo>
                      <a:pt x="31" y="24"/>
                      <a:pt x="31" y="24"/>
                      <a:pt x="31" y="24"/>
                    </a:cubicBezTo>
                    <a:cubicBezTo>
                      <a:pt x="26" y="25"/>
                      <a:pt x="21" y="30"/>
                      <a:pt x="21" y="36"/>
                    </a:cubicBezTo>
                    <a:cubicBezTo>
                      <a:pt x="21" y="42"/>
                      <a:pt x="26" y="47"/>
                      <a:pt x="33" y="47"/>
                    </a:cubicBezTo>
                    <a:cubicBezTo>
                      <a:pt x="46" y="47"/>
                      <a:pt x="46" y="47"/>
                      <a:pt x="46" y="47"/>
                    </a:cubicBezTo>
                    <a:cubicBezTo>
                      <a:pt x="52" y="47"/>
                      <a:pt x="57" y="42"/>
                      <a:pt x="57" y="36"/>
                    </a:cubicBezTo>
                    <a:cubicBezTo>
                      <a:pt x="57" y="30"/>
                      <a:pt x="53" y="25"/>
                      <a:pt x="47" y="24"/>
                    </a:cubicBezTo>
                    <a:cubicBezTo>
                      <a:pt x="47" y="16"/>
                      <a:pt x="47" y="16"/>
                      <a:pt x="47" y="16"/>
                    </a:cubicBezTo>
                    <a:cubicBezTo>
                      <a:pt x="110" y="16"/>
                      <a:pt x="110" y="16"/>
                      <a:pt x="110" y="16"/>
                    </a:cubicBezTo>
                    <a:cubicBezTo>
                      <a:pt x="110" y="24"/>
                      <a:pt x="110" y="24"/>
                      <a:pt x="110" y="24"/>
                    </a:cubicBezTo>
                    <a:cubicBezTo>
                      <a:pt x="104" y="25"/>
                      <a:pt x="99" y="30"/>
                      <a:pt x="99" y="36"/>
                    </a:cubicBezTo>
                    <a:cubicBezTo>
                      <a:pt x="99" y="42"/>
                      <a:pt x="104" y="47"/>
                      <a:pt x="111" y="47"/>
                    </a:cubicBezTo>
                    <a:cubicBezTo>
                      <a:pt x="124" y="47"/>
                      <a:pt x="124" y="47"/>
                      <a:pt x="124" y="47"/>
                    </a:cubicBezTo>
                    <a:cubicBezTo>
                      <a:pt x="130" y="47"/>
                      <a:pt x="136" y="42"/>
                      <a:pt x="136" y="36"/>
                    </a:cubicBezTo>
                    <a:cubicBezTo>
                      <a:pt x="136" y="30"/>
                      <a:pt x="131" y="25"/>
                      <a:pt x="125" y="24"/>
                    </a:cubicBezTo>
                    <a:cubicBezTo>
                      <a:pt x="125" y="16"/>
                      <a:pt x="125" y="16"/>
                      <a:pt x="125" y="16"/>
                    </a:cubicBezTo>
                    <a:cubicBezTo>
                      <a:pt x="143" y="16"/>
                      <a:pt x="143" y="16"/>
                      <a:pt x="143" y="16"/>
                    </a:cubicBezTo>
                    <a:cubicBezTo>
                      <a:pt x="148" y="16"/>
                      <a:pt x="151" y="20"/>
                      <a:pt x="151" y="24"/>
                    </a:cubicBezTo>
                    <a:cubicBezTo>
                      <a:pt x="151" y="53"/>
                      <a:pt x="151" y="53"/>
                      <a:pt x="151" y="53"/>
                    </a:cubicBezTo>
                    <a:cubicBezTo>
                      <a:pt x="5" y="53"/>
                      <a:pt x="5" y="53"/>
                      <a:pt x="5" y="53"/>
                    </a:cubicBezTo>
                    <a:cubicBezTo>
                      <a:pt x="5" y="24"/>
                      <a:pt x="5" y="24"/>
                      <a:pt x="5" y="24"/>
                    </a:cubicBezTo>
                    <a:cubicBezTo>
                      <a:pt x="5" y="20"/>
                      <a:pt x="9" y="16"/>
                      <a:pt x="13" y="16"/>
                    </a:cubicBezTo>
                    <a:close/>
                    <a:moveTo>
                      <a:pt x="37" y="8"/>
                    </a:moveTo>
                    <a:cubicBezTo>
                      <a:pt x="37" y="7"/>
                      <a:pt x="38" y="6"/>
                      <a:pt x="39" y="6"/>
                    </a:cubicBezTo>
                    <a:cubicBezTo>
                      <a:pt x="41" y="6"/>
                      <a:pt x="42" y="7"/>
                      <a:pt x="42" y="8"/>
                    </a:cubicBezTo>
                    <a:cubicBezTo>
                      <a:pt x="42" y="29"/>
                      <a:pt x="42" y="29"/>
                      <a:pt x="42" y="29"/>
                    </a:cubicBezTo>
                    <a:cubicBezTo>
                      <a:pt x="42" y="31"/>
                      <a:pt x="41" y="32"/>
                      <a:pt x="39" y="32"/>
                    </a:cubicBezTo>
                    <a:cubicBezTo>
                      <a:pt x="38" y="32"/>
                      <a:pt x="37" y="31"/>
                      <a:pt x="37" y="29"/>
                    </a:cubicBezTo>
                    <a:cubicBezTo>
                      <a:pt x="37" y="8"/>
                      <a:pt x="37" y="8"/>
                      <a:pt x="37" y="8"/>
                    </a:cubicBezTo>
                    <a:close/>
                    <a:moveTo>
                      <a:pt x="31" y="29"/>
                    </a:moveTo>
                    <a:cubicBezTo>
                      <a:pt x="31" y="34"/>
                      <a:pt x="35" y="37"/>
                      <a:pt x="39" y="37"/>
                    </a:cubicBezTo>
                    <a:cubicBezTo>
                      <a:pt x="43" y="37"/>
                      <a:pt x="47" y="34"/>
                      <a:pt x="47" y="29"/>
                    </a:cubicBezTo>
                    <a:cubicBezTo>
                      <a:pt x="50" y="30"/>
                      <a:pt x="52" y="32"/>
                      <a:pt x="52" y="36"/>
                    </a:cubicBezTo>
                    <a:cubicBezTo>
                      <a:pt x="52" y="39"/>
                      <a:pt x="49" y="42"/>
                      <a:pt x="46" y="42"/>
                    </a:cubicBezTo>
                    <a:cubicBezTo>
                      <a:pt x="33" y="42"/>
                      <a:pt x="33" y="42"/>
                      <a:pt x="33" y="42"/>
                    </a:cubicBezTo>
                    <a:cubicBezTo>
                      <a:pt x="29" y="42"/>
                      <a:pt x="26" y="39"/>
                      <a:pt x="26" y="36"/>
                    </a:cubicBezTo>
                    <a:cubicBezTo>
                      <a:pt x="26" y="32"/>
                      <a:pt x="28" y="30"/>
                      <a:pt x="31" y="29"/>
                    </a:cubicBezTo>
                    <a:close/>
                    <a:moveTo>
                      <a:pt x="115" y="8"/>
                    </a:moveTo>
                    <a:cubicBezTo>
                      <a:pt x="115" y="7"/>
                      <a:pt x="116" y="6"/>
                      <a:pt x="117" y="6"/>
                    </a:cubicBezTo>
                    <a:cubicBezTo>
                      <a:pt x="119" y="6"/>
                      <a:pt x="120" y="7"/>
                      <a:pt x="120" y="8"/>
                    </a:cubicBezTo>
                    <a:cubicBezTo>
                      <a:pt x="120" y="29"/>
                      <a:pt x="120" y="29"/>
                      <a:pt x="120" y="29"/>
                    </a:cubicBezTo>
                    <a:cubicBezTo>
                      <a:pt x="120" y="31"/>
                      <a:pt x="119" y="32"/>
                      <a:pt x="117" y="32"/>
                    </a:cubicBezTo>
                    <a:cubicBezTo>
                      <a:pt x="116" y="32"/>
                      <a:pt x="115" y="31"/>
                      <a:pt x="115" y="29"/>
                    </a:cubicBezTo>
                    <a:cubicBezTo>
                      <a:pt x="115" y="8"/>
                      <a:pt x="115" y="8"/>
                      <a:pt x="115" y="8"/>
                    </a:cubicBezTo>
                    <a:close/>
                    <a:moveTo>
                      <a:pt x="110" y="29"/>
                    </a:moveTo>
                    <a:cubicBezTo>
                      <a:pt x="110" y="34"/>
                      <a:pt x="113" y="37"/>
                      <a:pt x="117" y="37"/>
                    </a:cubicBezTo>
                    <a:cubicBezTo>
                      <a:pt x="122" y="37"/>
                      <a:pt x="125" y="34"/>
                      <a:pt x="125" y="29"/>
                    </a:cubicBezTo>
                    <a:cubicBezTo>
                      <a:pt x="128" y="30"/>
                      <a:pt x="130" y="32"/>
                      <a:pt x="130" y="36"/>
                    </a:cubicBezTo>
                    <a:cubicBezTo>
                      <a:pt x="130" y="39"/>
                      <a:pt x="128" y="42"/>
                      <a:pt x="124" y="42"/>
                    </a:cubicBezTo>
                    <a:cubicBezTo>
                      <a:pt x="111" y="42"/>
                      <a:pt x="111" y="42"/>
                      <a:pt x="111" y="42"/>
                    </a:cubicBezTo>
                    <a:cubicBezTo>
                      <a:pt x="107" y="42"/>
                      <a:pt x="104" y="39"/>
                      <a:pt x="104" y="36"/>
                    </a:cubicBezTo>
                    <a:cubicBezTo>
                      <a:pt x="104" y="32"/>
                      <a:pt x="107" y="30"/>
                      <a:pt x="110" y="29"/>
                    </a:cubicBezTo>
                    <a:close/>
                    <a:moveTo>
                      <a:pt x="143" y="11"/>
                    </a:moveTo>
                    <a:cubicBezTo>
                      <a:pt x="125" y="11"/>
                      <a:pt x="125" y="11"/>
                      <a:pt x="125" y="11"/>
                    </a:cubicBezTo>
                    <a:cubicBezTo>
                      <a:pt x="125" y="8"/>
                      <a:pt x="125" y="8"/>
                      <a:pt x="125" y="8"/>
                    </a:cubicBezTo>
                    <a:cubicBezTo>
                      <a:pt x="125" y="4"/>
                      <a:pt x="122" y="0"/>
                      <a:pt x="117" y="0"/>
                    </a:cubicBezTo>
                    <a:cubicBezTo>
                      <a:pt x="113" y="0"/>
                      <a:pt x="110" y="4"/>
                      <a:pt x="110" y="8"/>
                    </a:cubicBezTo>
                    <a:cubicBezTo>
                      <a:pt x="110" y="11"/>
                      <a:pt x="110" y="11"/>
                      <a:pt x="110" y="11"/>
                    </a:cubicBezTo>
                    <a:cubicBezTo>
                      <a:pt x="47" y="11"/>
                      <a:pt x="47" y="11"/>
                      <a:pt x="47" y="11"/>
                    </a:cubicBezTo>
                    <a:cubicBezTo>
                      <a:pt x="47" y="8"/>
                      <a:pt x="47" y="8"/>
                      <a:pt x="47" y="8"/>
                    </a:cubicBezTo>
                    <a:cubicBezTo>
                      <a:pt x="47" y="4"/>
                      <a:pt x="44" y="0"/>
                      <a:pt x="39" y="0"/>
                    </a:cubicBezTo>
                    <a:cubicBezTo>
                      <a:pt x="35" y="0"/>
                      <a:pt x="31" y="4"/>
                      <a:pt x="31" y="8"/>
                    </a:cubicBezTo>
                    <a:cubicBezTo>
                      <a:pt x="31" y="11"/>
                      <a:pt x="31" y="11"/>
                      <a:pt x="31" y="11"/>
                    </a:cubicBezTo>
                    <a:cubicBezTo>
                      <a:pt x="13" y="11"/>
                      <a:pt x="13" y="11"/>
                      <a:pt x="13" y="11"/>
                    </a:cubicBezTo>
                    <a:cubicBezTo>
                      <a:pt x="6" y="11"/>
                      <a:pt x="0" y="17"/>
                      <a:pt x="0" y="24"/>
                    </a:cubicBezTo>
                    <a:cubicBezTo>
                      <a:pt x="0" y="144"/>
                      <a:pt x="0" y="144"/>
                      <a:pt x="0" y="144"/>
                    </a:cubicBezTo>
                    <a:cubicBezTo>
                      <a:pt x="0" y="151"/>
                      <a:pt x="6" y="157"/>
                      <a:pt x="13" y="157"/>
                    </a:cubicBezTo>
                    <a:cubicBezTo>
                      <a:pt x="143" y="157"/>
                      <a:pt x="143" y="157"/>
                      <a:pt x="143" y="157"/>
                    </a:cubicBezTo>
                    <a:cubicBezTo>
                      <a:pt x="151" y="157"/>
                      <a:pt x="157" y="151"/>
                      <a:pt x="157" y="144"/>
                    </a:cubicBezTo>
                    <a:cubicBezTo>
                      <a:pt x="157" y="24"/>
                      <a:pt x="157" y="24"/>
                      <a:pt x="157" y="24"/>
                    </a:cubicBezTo>
                    <a:cubicBezTo>
                      <a:pt x="157" y="17"/>
                      <a:pt x="151" y="11"/>
                      <a:pt x="143" y="11"/>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4" name="Freeform 73">
                <a:extLst>
                  <a:ext uri="{FF2B5EF4-FFF2-40B4-BE49-F238E27FC236}">
                    <a16:creationId xmlns:a16="http://schemas.microsoft.com/office/drawing/2014/main" id="{20EE91C9-8B6F-ED48-8EBD-3E4C54F0CE86}"/>
                  </a:ext>
                </a:extLst>
              </p:cNvPr>
              <p:cNvSpPr>
                <a:spLocks/>
              </p:cNvSpPr>
              <p:nvPr/>
            </p:nvSpPr>
            <p:spPr bwMode="auto">
              <a:xfrm>
                <a:off x="10383838" y="1914525"/>
                <a:ext cx="23813" cy="20637"/>
              </a:xfrm>
              <a:custGeom>
                <a:avLst/>
                <a:gdLst>
                  <a:gd name="T0" fmla="*/ 0 w 15"/>
                  <a:gd name="T1" fmla="*/ 0 h 13"/>
                  <a:gd name="T2" fmla="*/ 15 w 15"/>
                  <a:gd name="T3" fmla="*/ 0 h 13"/>
                  <a:gd name="T4" fmla="*/ 15 w 15"/>
                  <a:gd name="T5" fmla="*/ 13 h 13"/>
                  <a:gd name="T6" fmla="*/ 0 w 15"/>
                  <a:gd name="T7" fmla="*/ 13 h 13"/>
                  <a:gd name="T8" fmla="*/ 0 w 15"/>
                  <a:gd name="T9" fmla="*/ 0 h 13"/>
                  <a:gd name="T10" fmla="*/ 0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0" y="0"/>
                    </a:moveTo>
                    <a:lnTo>
                      <a:pt x="15" y="0"/>
                    </a:lnTo>
                    <a:lnTo>
                      <a:pt x="15" y="13"/>
                    </a:lnTo>
                    <a:lnTo>
                      <a:pt x="0" y="13"/>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5" name="Freeform 74">
                <a:extLst>
                  <a:ext uri="{FF2B5EF4-FFF2-40B4-BE49-F238E27FC236}">
                    <a16:creationId xmlns:a16="http://schemas.microsoft.com/office/drawing/2014/main" id="{4610C248-99AE-824C-8288-19DCBAFE7CBE}"/>
                  </a:ext>
                </a:extLst>
              </p:cNvPr>
              <p:cNvSpPr>
                <a:spLocks/>
              </p:cNvSpPr>
              <p:nvPr/>
            </p:nvSpPr>
            <p:spPr bwMode="auto">
              <a:xfrm>
                <a:off x="10344150" y="1914525"/>
                <a:ext cx="19050" cy="20637"/>
              </a:xfrm>
              <a:custGeom>
                <a:avLst/>
                <a:gdLst>
                  <a:gd name="T0" fmla="*/ 0 w 12"/>
                  <a:gd name="T1" fmla="*/ 0 h 13"/>
                  <a:gd name="T2" fmla="*/ 12 w 12"/>
                  <a:gd name="T3" fmla="*/ 0 h 13"/>
                  <a:gd name="T4" fmla="*/ 12 w 12"/>
                  <a:gd name="T5" fmla="*/ 13 h 13"/>
                  <a:gd name="T6" fmla="*/ 0 w 12"/>
                  <a:gd name="T7" fmla="*/ 13 h 13"/>
                  <a:gd name="T8" fmla="*/ 0 w 12"/>
                  <a:gd name="T9" fmla="*/ 0 h 13"/>
                  <a:gd name="T10" fmla="*/ 0 w 12"/>
                  <a:gd name="T11" fmla="*/ 0 h 13"/>
                </a:gdLst>
                <a:ahLst/>
                <a:cxnLst>
                  <a:cxn ang="0">
                    <a:pos x="T0" y="T1"/>
                  </a:cxn>
                  <a:cxn ang="0">
                    <a:pos x="T2" y="T3"/>
                  </a:cxn>
                  <a:cxn ang="0">
                    <a:pos x="T4" y="T5"/>
                  </a:cxn>
                  <a:cxn ang="0">
                    <a:pos x="T6" y="T7"/>
                  </a:cxn>
                  <a:cxn ang="0">
                    <a:pos x="T8" y="T9"/>
                  </a:cxn>
                  <a:cxn ang="0">
                    <a:pos x="T10" y="T11"/>
                  </a:cxn>
                </a:cxnLst>
                <a:rect l="0" t="0" r="r" b="b"/>
                <a:pathLst>
                  <a:path w="12" h="13">
                    <a:moveTo>
                      <a:pt x="0" y="0"/>
                    </a:moveTo>
                    <a:lnTo>
                      <a:pt x="12" y="0"/>
                    </a:lnTo>
                    <a:lnTo>
                      <a:pt x="12" y="13"/>
                    </a:lnTo>
                    <a:lnTo>
                      <a:pt x="0" y="13"/>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6" name="Freeform 75">
                <a:extLst>
                  <a:ext uri="{FF2B5EF4-FFF2-40B4-BE49-F238E27FC236}">
                    <a16:creationId xmlns:a16="http://schemas.microsoft.com/office/drawing/2014/main" id="{6A2B5620-4503-3D4E-8DAF-CA75B165E4E1}"/>
                  </a:ext>
                </a:extLst>
              </p:cNvPr>
              <p:cNvSpPr>
                <a:spLocks/>
              </p:cNvSpPr>
              <p:nvPr/>
            </p:nvSpPr>
            <p:spPr bwMode="auto">
              <a:xfrm>
                <a:off x="10304463" y="1914525"/>
                <a:ext cx="19050" cy="20637"/>
              </a:xfrm>
              <a:custGeom>
                <a:avLst/>
                <a:gdLst>
                  <a:gd name="T0" fmla="*/ 0 w 12"/>
                  <a:gd name="T1" fmla="*/ 0 h 13"/>
                  <a:gd name="T2" fmla="*/ 12 w 12"/>
                  <a:gd name="T3" fmla="*/ 0 h 13"/>
                  <a:gd name="T4" fmla="*/ 12 w 12"/>
                  <a:gd name="T5" fmla="*/ 13 h 13"/>
                  <a:gd name="T6" fmla="*/ 0 w 12"/>
                  <a:gd name="T7" fmla="*/ 13 h 13"/>
                  <a:gd name="T8" fmla="*/ 0 w 12"/>
                  <a:gd name="T9" fmla="*/ 0 h 13"/>
                  <a:gd name="T10" fmla="*/ 0 w 12"/>
                  <a:gd name="T11" fmla="*/ 0 h 13"/>
                </a:gdLst>
                <a:ahLst/>
                <a:cxnLst>
                  <a:cxn ang="0">
                    <a:pos x="T0" y="T1"/>
                  </a:cxn>
                  <a:cxn ang="0">
                    <a:pos x="T2" y="T3"/>
                  </a:cxn>
                  <a:cxn ang="0">
                    <a:pos x="T4" y="T5"/>
                  </a:cxn>
                  <a:cxn ang="0">
                    <a:pos x="T6" y="T7"/>
                  </a:cxn>
                  <a:cxn ang="0">
                    <a:pos x="T8" y="T9"/>
                  </a:cxn>
                  <a:cxn ang="0">
                    <a:pos x="T10" y="T11"/>
                  </a:cxn>
                </a:cxnLst>
                <a:rect l="0" t="0" r="r" b="b"/>
                <a:pathLst>
                  <a:path w="12" h="13">
                    <a:moveTo>
                      <a:pt x="0" y="0"/>
                    </a:moveTo>
                    <a:lnTo>
                      <a:pt x="12" y="0"/>
                    </a:lnTo>
                    <a:lnTo>
                      <a:pt x="12" y="13"/>
                    </a:lnTo>
                    <a:lnTo>
                      <a:pt x="0" y="13"/>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7" name="Freeform 76">
                <a:extLst>
                  <a:ext uri="{FF2B5EF4-FFF2-40B4-BE49-F238E27FC236}">
                    <a16:creationId xmlns:a16="http://schemas.microsoft.com/office/drawing/2014/main" id="{B6291DFE-4171-D842-8D22-E95D0ED19B91}"/>
                  </a:ext>
                </a:extLst>
              </p:cNvPr>
              <p:cNvSpPr>
                <a:spLocks noEditPoints="1"/>
              </p:cNvSpPr>
              <p:nvPr/>
            </p:nvSpPr>
            <p:spPr bwMode="auto">
              <a:xfrm>
                <a:off x="10312400" y="2122488"/>
                <a:ext cx="514350" cy="122237"/>
              </a:xfrm>
              <a:custGeom>
                <a:avLst/>
                <a:gdLst>
                  <a:gd name="T0" fmla="*/ 125 w 130"/>
                  <a:gd name="T1" fmla="*/ 19 h 31"/>
                  <a:gd name="T2" fmla="*/ 113 w 130"/>
                  <a:gd name="T3" fmla="*/ 21 h 31"/>
                  <a:gd name="T4" fmla="*/ 111 w 130"/>
                  <a:gd name="T5" fmla="*/ 19 h 31"/>
                  <a:gd name="T6" fmla="*/ 110 w 130"/>
                  <a:gd name="T7" fmla="*/ 18 h 31"/>
                  <a:gd name="T8" fmla="*/ 73 w 130"/>
                  <a:gd name="T9" fmla="*/ 18 h 31"/>
                  <a:gd name="T10" fmla="*/ 73 w 130"/>
                  <a:gd name="T11" fmla="*/ 13 h 31"/>
                  <a:gd name="T12" fmla="*/ 110 w 130"/>
                  <a:gd name="T13" fmla="*/ 13 h 31"/>
                  <a:gd name="T14" fmla="*/ 111 w 130"/>
                  <a:gd name="T15" fmla="*/ 12 h 31"/>
                  <a:gd name="T16" fmla="*/ 113 w 130"/>
                  <a:gd name="T17" fmla="*/ 11 h 31"/>
                  <a:gd name="T18" fmla="*/ 125 w 130"/>
                  <a:gd name="T19" fmla="*/ 13 h 31"/>
                  <a:gd name="T20" fmla="*/ 125 w 130"/>
                  <a:gd name="T21" fmla="*/ 19 h 31"/>
                  <a:gd name="T22" fmla="*/ 68 w 130"/>
                  <a:gd name="T23" fmla="*/ 26 h 31"/>
                  <a:gd name="T24" fmla="*/ 61 w 130"/>
                  <a:gd name="T25" fmla="*/ 26 h 31"/>
                  <a:gd name="T26" fmla="*/ 57 w 130"/>
                  <a:gd name="T27" fmla="*/ 22 h 31"/>
                  <a:gd name="T28" fmla="*/ 53 w 130"/>
                  <a:gd name="T29" fmla="*/ 22 h 31"/>
                  <a:gd name="T30" fmla="*/ 49 w 130"/>
                  <a:gd name="T31" fmla="*/ 26 h 31"/>
                  <a:gd name="T32" fmla="*/ 5 w 130"/>
                  <a:gd name="T33" fmla="*/ 26 h 31"/>
                  <a:gd name="T34" fmla="*/ 5 w 130"/>
                  <a:gd name="T35" fmla="*/ 5 h 31"/>
                  <a:gd name="T36" fmla="*/ 48 w 130"/>
                  <a:gd name="T37" fmla="*/ 5 h 31"/>
                  <a:gd name="T38" fmla="*/ 53 w 130"/>
                  <a:gd name="T39" fmla="*/ 10 h 31"/>
                  <a:gd name="T40" fmla="*/ 55 w 130"/>
                  <a:gd name="T41" fmla="*/ 11 h 31"/>
                  <a:gd name="T42" fmla="*/ 57 w 130"/>
                  <a:gd name="T43" fmla="*/ 10 h 31"/>
                  <a:gd name="T44" fmla="*/ 61 w 130"/>
                  <a:gd name="T45" fmla="*/ 5 h 31"/>
                  <a:gd name="T46" fmla="*/ 68 w 130"/>
                  <a:gd name="T47" fmla="*/ 5 h 31"/>
                  <a:gd name="T48" fmla="*/ 68 w 130"/>
                  <a:gd name="T49" fmla="*/ 11 h 31"/>
                  <a:gd name="T50" fmla="*/ 68 w 130"/>
                  <a:gd name="T51" fmla="*/ 21 h 31"/>
                  <a:gd name="T52" fmla="*/ 68 w 130"/>
                  <a:gd name="T53" fmla="*/ 26 h 31"/>
                  <a:gd name="T54" fmla="*/ 128 w 130"/>
                  <a:gd name="T55" fmla="*/ 8 h 31"/>
                  <a:gd name="T56" fmla="*/ 113 w 130"/>
                  <a:gd name="T57" fmla="*/ 5 h 31"/>
                  <a:gd name="T58" fmla="*/ 110 w 130"/>
                  <a:gd name="T59" fmla="*/ 6 h 31"/>
                  <a:gd name="T60" fmla="*/ 109 w 130"/>
                  <a:gd name="T61" fmla="*/ 8 h 31"/>
                  <a:gd name="T62" fmla="*/ 73 w 130"/>
                  <a:gd name="T63" fmla="*/ 8 h 31"/>
                  <a:gd name="T64" fmla="*/ 73 w 130"/>
                  <a:gd name="T65" fmla="*/ 3 h 31"/>
                  <a:gd name="T66" fmla="*/ 71 w 130"/>
                  <a:gd name="T67" fmla="*/ 0 h 31"/>
                  <a:gd name="T68" fmla="*/ 60 w 130"/>
                  <a:gd name="T69" fmla="*/ 0 h 31"/>
                  <a:gd name="T70" fmla="*/ 58 w 130"/>
                  <a:gd name="T71" fmla="*/ 1 h 31"/>
                  <a:gd name="T72" fmla="*/ 55 w 130"/>
                  <a:gd name="T73" fmla="*/ 4 h 31"/>
                  <a:gd name="T74" fmla="*/ 51 w 130"/>
                  <a:gd name="T75" fmla="*/ 1 h 31"/>
                  <a:gd name="T76" fmla="*/ 49 w 130"/>
                  <a:gd name="T77" fmla="*/ 0 h 31"/>
                  <a:gd name="T78" fmla="*/ 3 w 130"/>
                  <a:gd name="T79" fmla="*/ 0 h 31"/>
                  <a:gd name="T80" fmla="*/ 0 w 130"/>
                  <a:gd name="T81" fmla="*/ 3 h 31"/>
                  <a:gd name="T82" fmla="*/ 0 w 130"/>
                  <a:gd name="T83" fmla="*/ 29 h 31"/>
                  <a:gd name="T84" fmla="*/ 3 w 130"/>
                  <a:gd name="T85" fmla="*/ 31 h 31"/>
                  <a:gd name="T86" fmla="*/ 50 w 130"/>
                  <a:gd name="T87" fmla="*/ 31 h 31"/>
                  <a:gd name="T88" fmla="*/ 52 w 130"/>
                  <a:gd name="T89" fmla="*/ 31 h 31"/>
                  <a:gd name="T90" fmla="*/ 55 w 130"/>
                  <a:gd name="T91" fmla="*/ 27 h 31"/>
                  <a:gd name="T92" fmla="*/ 58 w 130"/>
                  <a:gd name="T93" fmla="*/ 31 h 31"/>
                  <a:gd name="T94" fmla="*/ 60 w 130"/>
                  <a:gd name="T95" fmla="*/ 31 h 31"/>
                  <a:gd name="T96" fmla="*/ 71 w 130"/>
                  <a:gd name="T97" fmla="*/ 31 h 31"/>
                  <a:gd name="T98" fmla="*/ 73 w 130"/>
                  <a:gd name="T99" fmla="*/ 29 h 31"/>
                  <a:gd name="T100" fmla="*/ 73 w 130"/>
                  <a:gd name="T101" fmla="*/ 24 h 31"/>
                  <a:gd name="T102" fmla="*/ 109 w 130"/>
                  <a:gd name="T103" fmla="*/ 24 h 31"/>
                  <a:gd name="T104" fmla="*/ 110 w 130"/>
                  <a:gd name="T105" fmla="*/ 25 h 31"/>
                  <a:gd name="T106" fmla="*/ 112 w 130"/>
                  <a:gd name="T107" fmla="*/ 26 h 31"/>
                  <a:gd name="T108" fmla="*/ 113 w 130"/>
                  <a:gd name="T109" fmla="*/ 26 h 31"/>
                  <a:gd name="T110" fmla="*/ 128 w 130"/>
                  <a:gd name="T111" fmla="*/ 24 h 31"/>
                  <a:gd name="T112" fmla="*/ 130 w 130"/>
                  <a:gd name="T113" fmla="*/ 21 h 31"/>
                  <a:gd name="T114" fmla="*/ 130 w 130"/>
                  <a:gd name="T115" fmla="*/ 11 h 31"/>
                  <a:gd name="T116" fmla="*/ 128 w 130"/>
                  <a:gd name="T117"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0" h="31">
                    <a:moveTo>
                      <a:pt x="125" y="19"/>
                    </a:moveTo>
                    <a:cubicBezTo>
                      <a:pt x="113" y="21"/>
                      <a:pt x="113" y="21"/>
                      <a:pt x="113" y="21"/>
                    </a:cubicBezTo>
                    <a:cubicBezTo>
                      <a:pt x="111" y="19"/>
                      <a:pt x="111" y="19"/>
                      <a:pt x="111" y="19"/>
                    </a:cubicBezTo>
                    <a:cubicBezTo>
                      <a:pt x="111" y="19"/>
                      <a:pt x="110" y="18"/>
                      <a:pt x="110" y="18"/>
                    </a:cubicBezTo>
                    <a:cubicBezTo>
                      <a:pt x="73" y="18"/>
                      <a:pt x="73" y="18"/>
                      <a:pt x="73" y="18"/>
                    </a:cubicBezTo>
                    <a:cubicBezTo>
                      <a:pt x="73" y="13"/>
                      <a:pt x="73" y="13"/>
                      <a:pt x="73" y="13"/>
                    </a:cubicBezTo>
                    <a:cubicBezTo>
                      <a:pt x="110" y="13"/>
                      <a:pt x="110" y="13"/>
                      <a:pt x="110" y="13"/>
                    </a:cubicBezTo>
                    <a:cubicBezTo>
                      <a:pt x="110" y="13"/>
                      <a:pt x="111" y="13"/>
                      <a:pt x="111" y="12"/>
                    </a:cubicBezTo>
                    <a:cubicBezTo>
                      <a:pt x="113" y="11"/>
                      <a:pt x="113" y="11"/>
                      <a:pt x="113" y="11"/>
                    </a:cubicBezTo>
                    <a:cubicBezTo>
                      <a:pt x="125" y="13"/>
                      <a:pt x="125" y="13"/>
                      <a:pt x="125" y="13"/>
                    </a:cubicBezTo>
                    <a:cubicBezTo>
                      <a:pt x="125" y="19"/>
                      <a:pt x="125" y="19"/>
                      <a:pt x="125" y="19"/>
                    </a:cubicBezTo>
                    <a:close/>
                    <a:moveTo>
                      <a:pt x="68" y="26"/>
                    </a:moveTo>
                    <a:cubicBezTo>
                      <a:pt x="61" y="26"/>
                      <a:pt x="61" y="26"/>
                      <a:pt x="61" y="26"/>
                    </a:cubicBezTo>
                    <a:cubicBezTo>
                      <a:pt x="57" y="22"/>
                      <a:pt x="57" y="22"/>
                      <a:pt x="57" y="22"/>
                    </a:cubicBezTo>
                    <a:cubicBezTo>
                      <a:pt x="56" y="21"/>
                      <a:pt x="54" y="21"/>
                      <a:pt x="53" y="22"/>
                    </a:cubicBezTo>
                    <a:cubicBezTo>
                      <a:pt x="49" y="26"/>
                      <a:pt x="49" y="26"/>
                      <a:pt x="49" y="26"/>
                    </a:cubicBezTo>
                    <a:cubicBezTo>
                      <a:pt x="5" y="26"/>
                      <a:pt x="5" y="26"/>
                      <a:pt x="5" y="26"/>
                    </a:cubicBezTo>
                    <a:cubicBezTo>
                      <a:pt x="5" y="5"/>
                      <a:pt x="5" y="5"/>
                      <a:pt x="5" y="5"/>
                    </a:cubicBezTo>
                    <a:cubicBezTo>
                      <a:pt x="48" y="5"/>
                      <a:pt x="48" y="5"/>
                      <a:pt x="48" y="5"/>
                    </a:cubicBezTo>
                    <a:cubicBezTo>
                      <a:pt x="53" y="10"/>
                      <a:pt x="53" y="10"/>
                      <a:pt x="53" y="10"/>
                    </a:cubicBezTo>
                    <a:cubicBezTo>
                      <a:pt x="54" y="10"/>
                      <a:pt x="54" y="11"/>
                      <a:pt x="55" y="11"/>
                    </a:cubicBezTo>
                    <a:cubicBezTo>
                      <a:pt x="56" y="11"/>
                      <a:pt x="56" y="10"/>
                      <a:pt x="57" y="10"/>
                    </a:cubicBezTo>
                    <a:cubicBezTo>
                      <a:pt x="61" y="5"/>
                      <a:pt x="61" y="5"/>
                      <a:pt x="61" y="5"/>
                    </a:cubicBezTo>
                    <a:cubicBezTo>
                      <a:pt x="68" y="5"/>
                      <a:pt x="68" y="5"/>
                      <a:pt x="68" y="5"/>
                    </a:cubicBezTo>
                    <a:cubicBezTo>
                      <a:pt x="68" y="11"/>
                      <a:pt x="68" y="11"/>
                      <a:pt x="68" y="11"/>
                    </a:cubicBezTo>
                    <a:cubicBezTo>
                      <a:pt x="68" y="21"/>
                      <a:pt x="68" y="21"/>
                      <a:pt x="68" y="21"/>
                    </a:cubicBezTo>
                    <a:cubicBezTo>
                      <a:pt x="68" y="26"/>
                      <a:pt x="68" y="26"/>
                      <a:pt x="68" y="26"/>
                    </a:cubicBezTo>
                    <a:close/>
                    <a:moveTo>
                      <a:pt x="128" y="8"/>
                    </a:moveTo>
                    <a:cubicBezTo>
                      <a:pt x="113" y="5"/>
                      <a:pt x="113" y="5"/>
                      <a:pt x="113" y="5"/>
                    </a:cubicBezTo>
                    <a:cubicBezTo>
                      <a:pt x="112" y="5"/>
                      <a:pt x="111" y="6"/>
                      <a:pt x="110" y="6"/>
                    </a:cubicBezTo>
                    <a:cubicBezTo>
                      <a:pt x="109" y="8"/>
                      <a:pt x="109" y="8"/>
                      <a:pt x="109" y="8"/>
                    </a:cubicBezTo>
                    <a:cubicBezTo>
                      <a:pt x="73" y="8"/>
                      <a:pt x="73" y="8"/>
                      <a:pt x="73" y="8"/>
                    </a:cubicBezTo>
                    <a:cubicBezTo>
                      <a:pt x="73" y="3"/>
                      <a:pt x="73" y="3"/>
                      <a:pt x="73" y="3"/>
                    </a:cubicBezTo>
                    <a:cubicBezTo>
                      <a:pt x="73" y="1"/>
                      <a:pt x="72" y="0"/>
                      <a:pt x="71" y="0"/>
                    </a:cubicBezTo>
                    <a:cubicBezTo>
                      <a:pt x="60" y="0"/>
                      <a:pt x="60" y="0"/>
                      <a:pt x="60" y="0"/>
                    </a:cubicBezTo>
                    <a:cubicBezTo>
                      <a:pt x="59" y="0"/>
                      <a:pt x="58" y="0"/>
                      <a:pt x="58" y="1"/>
                    </a:cubicBezTo>
                    <a:cubicBezTo>
                      <a:pt x="55" y="4"/>
                      <a:pt x="55" y="4"/>
                      <a:pt x="55" y="4"/>
                    </a:cubicBezTo>
                    <a:cubicBezTo>
                      <a:pt x="51" y="1"/>
                      <a:pt x="51" y="1"/>
                      <a:pt x="51" y="1"/>
                    </a:cubicBezTo>
                    <a:cubicBezTo>
                      <a:pt x="51" y="0"/>
                      <a:pt x="50" y="0"/>
                      <a:pt x="49" y="0"/>
                    </a:cubicBezTo>
                    <a:cubicBezTo>
                      <a:pt x="3" y="0"/>
                      <a:pt x="3" y="0"/>
                      <a:pt x="3" y="0"/>
                    </a:cubicBezTo>
                    <a:cubicBezTo>
                      <a:pt x="1" y="0"/>
                      <a:pt x="0" y="1"/>
                      <a:pt x="0" y="3"/>
                    </a:cubicBezTo>
                    <a:cubicBezTo>
                      <a:pt x="0" y="29"/>
                      <a:pt x="0" y="29"/>
                      <a:pt x="0" y="29"/>
                    </a:cubicBezTo>
                    <a:cubicBezTo>
                      <a:pt x="0" y="30"/>
                      <a:pt x="1" y="31"/>
                      <a:pt x="3" y="31"/>
                    </a:cubicBezTo>
                    <a:cubicBezTo>
                      <a:pt x="50" y="31"/>
                      <a:pt x="50" y="31"/>
                      <a:pt x="50" y="31"/>
                    </a:cubicBezTo>
                    <a:cubicBezTo>
                      <a:pt x="50" y="31"/>
                      <a:pt x="51" y="31"/>
                      <a:pt x="52" y="31"/>
                    </a:cubicBezTo>
                    <a:cubicBezTo>
                      <a:pt x="55" y="27"/>
                      <a:pt x="55" y="27"/>
                      <a:pt x="55" y="27"/>
                    </a:cubicBezTo>
                    <a:cubicBezTo>
                      <a:pt x="58" y="31"/>
                      <a:pt x="58" y="31"/>
                      <a:pt x="58" y="31"/>
                    </a:cubicBezTo>
                    <a:cubicBezTo>
                      <a:pt x="59" y="31"/>
                      <a:pt x="59" y="31"/>
                      <a:pt x="60" y="31"/>
                    </a:cubicBezTo>
                    <a:cubicBezTo>
                      <a:pt x="71" y="31"/>
                      <a:pt x="71" y="31"/>
                      <a:pt x="71" y="31"/>
                    </a:cubicBezTo>
                    <a:cubicBezTo>
                      <a:pt x="72" y="31"/>
                      <a:pt x="73" y="30"/>
                      <a:pt x="73" y="29"/>
                    </a:cubicBezTo>
                    <a:cubicBezTo>
                      <a:pt x="73" y="24"/>
                      <a:pt x="73" y="24"/>
                      <a:pt x="73" y="24"/>
                    </a:cubicBezTo>
                    <a:cubicBezTo>
                      <a:pt x="109" y="24"/>
                      <a:pt x="109" y="24"/>
                      <a:pt x="109" y="24"/>
                    </a:cubicBezTo>
                    <a:cubicBezTo>
                      <a:pt x="110" y="25"/>
                      <a:pt x="110" y="25"/>
                      <a:pt x="110" y="25"/>
                    </a:cubicBezTo>
                    <a:cubicBezTo>
                      <a:pt x="111" y="26"/>
                      <a:pt x="112" y="26"/>
                      <a:pt x="112" y="26"/>
                    </a:cubicBezTo>
                    <a:cubicBezTo>
                      <a:pt x="112" y="26"/>
                      <a:pt x="113" y="26"/>
                      <a:pt x="113" y="26"/>
                    </a:cubicBezTo>
                    <a:cubicBezTo>
                      <a:pt x="128" y="24"/>
                      <a:pt x="128" y="24"/>
                      <a:pt x="128" y="24"/>
                    </a:cubicBezTo>
                    <a:cubicBezTo>
                      <a:pt x="130" y="23"/>
                      <a:pt x="130" y="22"/>
                      <a:pt x="130" y="21"/>
                    </a:cubicBezTo>
                    <a:cubicBezTo>
                      <a:pt x="130" y="11"/>
                      <a:pt x="130" y="11"/>
                      <a:pt x="130" y="11"/>
                    </a:cubicBezTo>
                    <a:cubicBezTo>
                      <a:pt x="130" y="9"/>
                      <a:pt x="130" y="8"/>
                      <a:pt x="128" y="8"/>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19" name="Freeform 77">
                <a:extLst>
                  <a:ext uri="{FF2B5EF4-FFF2-40B4-BE49-F238E27FC236}">
                    <a16:creationId xmlns:a16="http://schemas.microsoft.com/office/drawing/2014/main" id="{C33E9204-54E3-3940-829D-E7799C9E9E3F}"/>
                  </a:ext>
                </a:extLst>
              </p:cNvPr>
              <p:cNvSpPr>
                <a:spLocks noEditPoints="1"/>
              </p:cNvSpPr>
              <p:nvPr/>
            </p:nvSpPr>
            <p:spPr bwMode="auto">
              <a:xfrm>
                <a:off x="10304463" y="1914525"/>
                <a:ext cx="514350" cy="207962"/>
              </a:xfrm>
              <a:custGeom>
                <a:avLst/>
                <a:gdLst>
                  <a:gd name="T0" fmla="*/ 10 w 130"/>
                  <a:gd name="T1" fmla="*/ 21 h 52"/>
                  <a:gd name="T2" fmla="*/ 86 w 130"/>
                  <a:gd name="T3" fmla="*/ 21 h 52"/>
                  <a:gd name="T4" fmla="*/ 87 w 130"/>
                  <a:gd name="T5" fmla="*/ 20 h 52"/>
                  <a:gd name="T6" fmla="*/ 102 w 130"/>
                  <a:gd name="T7" fmla="*/ 5 h 52"/>
                  <a:gd name="T8" fmla="*/ 116 w 130"/>
                  <a:gd name="T9" fmla="*/ 5 h 52"/>
                  <a:gd name="T10" fmla="*/ 122 w 130"/>
                  <a:gd name="T11" fmla="*/ 13 h 52"/>
                  <a:gd name="T12" fmla="*/ 109 w 130"/>
                  <a:gd name="T13" fmla="*/ 13 h 52"/>
                  <a:gd name="T14" fmla="*/ 107 w 130"/>
                  <a:gd name="T15" fmla="*/ 14 h 52"/>
                  <a:gd name="T16" fmla="*/ 99 w 130"/>
                  <a:gd name="T17" fmla="*/ 25 h 52"/>
                  <a:gd name="T18" fmla="*/ 99 w 130"/>
                  <a:gd name="T19" fmla="*/ 28 h 52"/>
                  <a:gd name="T20" fmla="*/ 107 w 130"/>
                  <a:gd name="T21" fmla="*/ 38 h 52"/>
                  <a:gd name="T22" fmla="*/ 109 w 130"/>
                  <a:gd name="T23" fmla="*/ 39 h 52"/>
                  <a:gd name="T24" fmla="*/ 122 w 130"/>
                  <a:gd name="T25" fmla="*/ 39 h 52"/>
                  <a:gd name="T26" fmla="*/ 116 w 130"/>
                  <a:gd name="T27" fmla="*/ 47 h 52"/>
                  <a:gd name="T28" fmla="*/ 102 w 130"/>
                  <a:gd name="T29" fmla="*/ 47 h 52"/>
                  <a:gd name="T30" fmla="*/ 87 w 130"/>
                  <a:gd name="T31" fmla="*/ 32 h 52"/>
                  <a:gd name="T32" fmla="*/ 86 w 130"/>
                  <a:gd name="T33" fmla="*/ 31 h 52"/>
                  <a:gd name="T34" fmla="*/ 10 w 130"/>
                  <a:gd name="T35" fmla="*/ 31 h 52"/>
                  <a:gd name="T36" fmla="*/ 5 w 130"/>
                  <a:gd name="T37" fmla="*/ 26 h 52"/>
                  <a:gd name="T38" fmla="*/ 10 w 130"/>
                  <a:gd name="T39" fmla="*/ 21 h 52"/>
                  <a:gd name="T40" fmla="*/ 10 w 130"/>
                  <a:gd name="T41" fmla="*/ 37 h 52"/>
                  <a:gd name="T42" fmla="*/ 84 w 130"/>
                  <a:gd name="T43" fmla="*/ 37 h 52"/>
                  <a:gd name="T44" fmla="*/ 99 w 130"/>
                  <a:gd name="T45" fmla="*/ 51 h 52"/>
                  <a:gd name="T46" fmla="*/ 101 w 130"/>
                  <a:gd name="T47" fmla="*/ 52 h 52"/>
                  <a:gd name="T48" fmla="*/ 117 w 130"/>
                  <a:gd name="T49" fmla="*/ 52 h 52"/>
                  <a:gd name="T50" fmla="*/ 119 w 130"/>
                  <a:gd name="T51" fmla="*/ 51 h 52"/>
                  <a:gd name="T52" fmla="*/ 129 w 130"/>
                  <a:gd name="T53" fmla="*/ 38 h 52"/>
                  <a:gd name="T54" fmla="*/ 130 w 130"/>
                  <a:gd name="T55" fmla="*/ 35 h 52"/>
                  <a:gd name="T56" fmla="*/ 127 w 130"/>
                  <a:gd name="T57" fmla="*/ 34 h 52"/>
                  <a:gd name="T58" fmla="*/ 110 w 130"/>
                  <a:gd name="T59" fmla="*/ 34 h 52"/>
                  <a:gd name="T60" fmla="*/ 104 w 130"/>
                  <a:gd name="T61" fmla="*/ 26 h 52"/>
                  <a:gd name="T62" fmla="*/ 110 w 130"/>
                  <a:gd name="T63" fmla="*/ 18 h 52"/>
                  <a:gd name="T64" fmla="*/ 127 w 130"/>
                  <a:gd name="T65" fmla="*/ 18 h 52"/>
                  <a:gd name="T66" fmla="*/ 130 w 130"/>
                  <a:gd name="T67" fmla="*/ 17 h 52"/>
                  <a:gd name="T68" fmla="*/ 129 w 130"/>
                  <a:gd name="T69" fmla="*/ 14 h 52"/>
                  <a:gd name="T70" fmla="*/ 119 w 130"/>
                  <a:gd name="T71" fmla="*/ 1 h 52"/>
                  <a:gd name="T72" fmla="*/ 117 w 130"/>
                  <a:gd name="T73" fmla="*/ 0 h 52"/>
                  <a:gd name="T74" fmla="*/ 101 w 130"/>
                  <a:gd name="T75" fmla="*/ 0 h 52"/>
                  <a:gd name="T76" fmla="*/ 99 w 130"/>
                  <a:gd name="T77" fmla="*/ 1 h 52"/>
                  <a:gd name="T78" fmla="*/ 84 w 130"/>
                  <a:gd name="T79" fmla="*/ 16 h 52"/>
                  <a:gd name="T80" fmla="*/ 10 w 130"/>
                  <a:gd name="T81" fmla="*/ 16 h 52"/>
                  <a:gd name="T82" fmla="*/ 0 w 130"/>
                  <a:gd name="T83" fmla="*/ 26 h 52"/>
                  <a:gd name="T84" fmla="*/ 10 w 130"/>
                  <a:gd name="T85" fmla="*/ 3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52">
                    <a:moveTo>
                      <a:pt x="10" y="21"/>
                    </a:moveTo>
                    <a:cubicBezTo>
                      <a:pt x="86" y="21"/>
                      <a:pt x="86" y="21"/>
                      <a:pt x="86" y="21"/>
                    </a:cubicBezTo>
                    <a:cubicBezTo>
                      <a:pt x="86" y="21"/>
                      <a:pt x="87" y="21"/>
                      <a:pt x="87" y="20"/>
                    </a:cubicBezTo>
                    <a:cubicBezTo>
                      <a:pt x="102" y="5"/>
                      <a:pt x="102" y="5"/>
                      <a:pt x="102" y="5"/>
                    </a:cubicBezTo>
                    <a:cubicBezTo>
                      <a:pt x="116" y="5"/>
                      <a:pt x="116" y="5"/>
                      <a:pt x="116" y="5"/>
                    </a:cubicBezTo>
                    <a:cubicBezTo>
                      <a:pt x="122" y="13"/>
                      <a:pt x="122" y="13"/>
                      <a:pt x="122" y="13"/>
                    </a:cubicBezTo>
                    <a:cubicBezTo>
                      <a:pt x="109" y="13"/>
                      <a:pt x="109" y="13"/>
                      <a:pt x="109" y="13"/>
                    </a:cubicBezTo>
                    <a:cubicBezTo>
                      <a:pt x="108" y="13"/>
                      <a:pt x="107" y="13"/>
                      <a:pt x="107" y="14"/>
                    </a:cubicBezTo>
                    <a:cubicBezTo>
                      <a:pt x="99" y="25"/>
                      <a:pt x="99" y="25"/>
                      <a:pt x="99" y="25"/>
                    </a:cubicBezTo>
                    <a:cubicBezTo>
                      <a:pt x="98" y="25"/>
                      <a:pt x="98" y="27"/>
                      <a:pt x="99" y="28"/>
                    </a:cubicBezTo>
                    <a:cubicBezTo>
                      <a:pt x="107" y="38"/>
                      <a:pt x="107" y="38"/>
                      <a:pt x="107" y="38"/>
                    </a:cubicBezTo>
                    <a:cubicBezTo>
                      <a:pt x="107" y="39"/>
                      <a:pt x="108" y="39"/>
                      <a:pt x="109" y="39"/>
                    </a:cubicBezTo>
                    <a:cubicBezTo>
                      <a:pt x="122" y="39"/>
                      <a:pt x="122" y="39"/>
                      <a:pt x="122" y="39"/>
                    </a:cubicBezTo>
                    <a:cubicBezTo>
                      <a:pt x="116" y="47"/>
                      <a:pt x="116" y="47"/>
                      <a:pt x="116" y="47"/>
                    </a:cubicBezTo>
                    <a:cubicBezTo>
                      <a:pt x="102" y="47"/>
                      <a:pt x="102" y="47"/>
                      <a:pt x="102" y="47"/>
                    </a:cubicBezTo>
                    <a:cubicBezTo>
                      <a:pt x="87" y="32"/>
                      <a:pt x="87" y="32"/>
                      <a:pt x="87" y="32"/>
                    </a:cubicBezTo>
                    <a:cubicBezTo>
                      <a:pt x="87" y="32"/>
                      <a:pt x="86" y="31"/>
                      <a:pt x="86" y="31"/>
                    </a:cubicBezTo>
                    <a:cubicBezTo>
                      <a:pt x="10" y="31"/>
                      <a:pt x="10" y="31"/>
                      <a:pt x="10" y="31"/>
                    </a:cubicBezTo>
                    <a:cubicBezTo>
                      <a:pt x="7" y="31"/>
                      <a:pt x="5" y="29"/>
                      <a:pt x="5" y="26"/>
                    </a:cubicBezTo>
                    <a:cubicBezTo>
                      <a:pt x="5" y="23"/>
                      <a:pt x="7" y="21"/>
                      <a:pt x="10" y="21"/>
                    </a:cubicBezTo>
                    <a:close/>
                    <a:moveTo>
                      <a:pt x="10" y="37"/>
                    </a:moveTo>
                    <a:cubicBezTo>
                      <a:pt x="84" y="37"/>
                      <a:pt x="84" y="37"/>
                      <a:pt x="84" y="37"/>
                    </a:cubicBezTo>
                    <a:cubicBezTo>
                      <a:pt x="99" y="51"/>
                      <a:pt x="99" y="51"/>
                      <a:pt x="99" y="51"/>
                    </a:cubicBezTo>
                    <a:cubicBezTo>
                      <a:pt x="100" y="52"/>
                      <a:pt x="101" y="52"/>
                      <a:pt x="101" y="52"/>
                    </a:cubicBezTo>
                    <a:cubicBezTo>
                      <a:pt x="117" y="52"/>
                      <a:pt x="117" y="52"/>
                      <a:pt x="117" y="52"/>
                    </a:cubicBezTo>
                    <a:cubicBezTo>
                      <a:pt x="118" y="52"/>
                      <a:pt x="118" y="52"/>
                      <a:pt x="119" y="51"/>
                    </a:cubicBezTo>
                    <a:cubicBezTo>
                      <a:pt x="129" y="38"/>
                      <a:pt x="129" y="38"/>
                      <a:pt x="129" y="38"/>
                    </a:cubicBezTo>
                    <a:cubicBezTo>
                      <a:pt x="130" y="37"/>
                      <a:pt x="130" y="36"/>
                      <a:pt x="130" y="35"/>
                    </a:cubicBezTo>
                    <a:cubicBezTo>
                      <a:pt x="129" y="34"/>
                      <a:pt x="128" y="34"/>
                      <a:pt x="127" y="34"/>
                    </a:cubicBezTo>
                    <a:cubicBezTo>
                      <a:pt x="110" y="34"/>
                      <a:pt x="110" y="34"/>
                      <a:pt x="110" y="34"/>
                    </a:cubicBezTo>
                    <a:cubicBezTo>
                      <a:pt x="104" y="26"/>
                      <a:pt x="104" y="26"/>
                      <a:pt x="104" y="26"/>
                    </a:cubicBezTo>
                    <a:cubicBezTo>
                      <a:pt x="110" y="18"/>
                      <a:pt x="110" y="18"/>
                      <a:pt x="110" y="18"/>
                    </a:cubicBezTo>
                    <a:cubicBezTo>
                      <a:pt x="127" y="18"/>
                      <a:pt x="127" y="18"/>
                      <a:pt x="127" y="18"/>
                    </a:cubicBezTo>
                    <a:cubicBezTo>
                      <a:pt x="128" y="18"/>
                      <a:pt x="129" y="18"/>
                      <a:pt x="130" y="17"/>
                    </a:cubicBezTo>
                    <a:cubicBezTo>
                      <a:pt x="130" y="16"/>
                      <a:pt x="130" y="15"/>
                      <a:pt x="129" y="14"/>
                    </a:cubicBezTo>
                    <a:cubicBezTo>
                      <a:pt x="119" y="1"/>
                      <a:pt x="119" y="1"/>
                      <a:pt x="119" y="1"/>
                    </a:cubicBezTo>
                    <a:cubicBezTo>
                      <a:pt x="118" y="0"/>
                      <a:pt x="118" y="0"/>
                      <a:pt x="117" y="0"/>
                    </a:cubicBezTo>
                    <a:cubicBezTo>
                      <a:pt x="101" y="0"/>
                      <a:pt x="101" y="0"/>
                      <a:pt x="101" y="0"/>
                    </a:cubicBezTo>
                    <a:cubicBezTo>
                      <a:pt x="101" y="0"/>
                      <a:pt x="100" y="0"/>
                      <a:pt x="99" y="1"/>
                    </a:cubicBezTo>
                    <a:cubicBezTo>
                      <a:pt x="84" y="16"/>
                      <a:pt x="84" y="16"/>
                      <a:pt x="84" y="16"/>
                    </a:cubicBezTo>
                    <a:cubicBezTo>
                      <a:pt x="10" y="16"/>
                      <a:pt x="10" y="16"/>
                      <a:pt x="10" y="16"/>
                    </a:cubicBezTo>
                    <a:cubicBezTo>
                      <a:pt x="4" y="16"/>
                      <a:pt x="0" y="20"/>
                      <a:pt x="0" y="26"/>
                    </a:cubicBezTo>
                    <a:cubicBezTo>
                      <a:pt x="0" y="32"/>
                      <a:pt x="4" y="37"/>
                      <a:pt x="10" y="3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20" name="Freeform 78">
                <a:extLst>
                  <a:ext uri="{FF2B5EF4-FFF2-40B4-BE49-F238E27FC236}">
                    <a16:creationId xmlns:a16="http://schemas.microsoft.com/office/drawing/2014/main" id="{1AC5ADE5-6688-7C46-A97C-2444E8329B4E}"/>
                  </a:ext>
                </a:extLst>
              </p:cNvPr>
              <p:cNvSpPr>
                <a:spLocks/>
              </p:cNvSpPr>
              <p:nvPr/>
            </p:nvSpPr>
            <p:spPr bwMode="auto">
              <a:xfrm>
                <a:off x="10355263" y="2165350"/>
                <a:ext cx="71438" cy="20637"/>
              </a:xfrm>
              <a:custGeom>
                <a:avLst/>
                <a:gdLst>
                  <a:gd name="T0" fmla="*/ 0 w 45"/>
                  <a:gd name="T1" fmla="*/ 0 h 13"/>
                  <a:gd name="T2" fmla="*/ 45 w 45"/>
                  <a:gd name="T3" fmla="*/ 0 h 13"/>
                  <a:gd name="T4" fmla="*/ 45 w 45"/>
                  <a:gd name="T5" fmla="*/ 13 h 13"/>
                  <a:gd name="T6" fmla="*/ 0 w 45"/>
                  <a:gd name="T7" fmla="*/ 13 h 13"/>
                  <a:gd name="T8" fmla="*/ 0 w 45"/>
                  <a:gd name="T9" fmla="*/ 0 h 13"/>
                  <a:gd name="T10" fmla="*/ 0 w 45"/>
                  <a:gd name="T11" fmla="*/ 0 h 13"/>
                </a:gdLst>
                <a:ahLst/>
                <a:cxnLst>
                  <a:cxn ang="0">
                    <a:pos x="T0" y="T1"/>
                  </a:cxn>
                  <a:cxn ang="0">
                    <a:pos x="T2" y="T3"/>
                  </a:cxn>
                  <a:cxn ang="0">
                    <a:pos x="T4" y="T5"/>
                  </a:cxn>
                  <a:cxn ang="0">
                    <a:pos x="T6" y="T7"/>
                  </a:cxn>
                  <a:cxn ang="0">
                    <a:pos x="T8" y="T9"/>
                  </a:cxn>
                  <a:cxn ang="0">
                    <a:pos x="T10" y="T11"/>
                  </a:cxn>
                </a:cxnLst>
                <a:rect l="0" t="0" r="r" b="b"/>
                <a:pathLst>
                  <a:path w="45" h="13">
                    <a:moveTo>
                      <a:pt x="0" y="0"/>
                    </a:moveTo>
                    <a:lnTo>
                      <a:pt x="45" y="0"/>
                    </a:lnTo>
                    <a:lnTo>
                      <a:pt x="45" y="13"/>
                    </a:lnTo>
                    <a:lnTo>
                      <a:pt x="0" y="13"/>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Freeform 79">
                <a:extLst>
                  <a:ext uri="{FF2B5EF4-FFF2-40B4-BE49-F238E27FC236}">
                    <a16:creationId xmlns:a16="http://schemas.microsoft.com/office/drawing/2014/main" id="{E4468764-EF87-9C46-908D-20E05755A579}"/>
                  </a:ext>
                </a:extLst>
              </p:cNvPr>
              <p:cNvSpPr>
                <a:spLocks/>
              </p:cNvSpPr>
              <p:nvPr/>
            </p:nvSpPr>
            <p:spPr bwMode="auto">
              <a:xfrm>
                <a:off x="10447338" y="2165350"/>
                <a:ext cx="19050" cy="20637"/>
              </a:xfrm>
              <a:custGeom>
                <a:avLst/>
                <a:gdLst>
                  <a:gd name="T0" fmla="*/ 0 w 12"/>
                  <a:gd name="T1" fmla="*/ 0 h 13"/>
                  <a:gd name="T2" fmla="*/ 12 w 12"/>
                  <a:gd name="T3" fmla="*/ 0 h 13"/>
                  <a:gd name="T4" fmla="*/ 12 w 12"/>
                  <a:gd name="T5" fmla="*/ 13 h 13"/>
                  <a:gd name="T6" fmla="*/ 0 w 12"/>
                  <a:gd name="T7" fmla="*/ 13 h 13"/>
                  <a:gd name="T8" fmla="*/ 0 w 12"/>
                  <a:gd name="T9" fmla="*/ 0 h 13"/>
                  <a:gd name="T10" fmla="*/ 0 w 12"/>
                  <a:gd name="T11" fmla="*/ 0 h 13"/>
                </a:gdLst>
                <a:ahLst/>
                <a:cxnLst>
                  <a:cxn ang="0">
                    <a:pos x="T0" y="T1"/>
                  </a:cxn>
                  <a:cxn ang="0">
                    <a:pos x="T2" y="T3"/>
                  </a:cxn>
                  <a:cxn ang="0">
                    <a:pos x="T4" y="T5"/>
                  </a:cxn>
                  <a:cxn ang="0">
                    <a:pos x="T6" y="T7"/>
                  </a:cxn>
                  <a:cxn ang="0">
                    <a:pos x="T8" y="T9"/>
                  </a:cxn>
                  <a:cxn ang="0">
                    <a:pos x="T10" y="T11"/>
                  </a:cxn>
                </a:cxnLst>
                <a:rect l="0" t="0" r="r" b="b"/>
                <a:pathLst>
                  <a:path w="12" h="13">
                    <a:moveTo>
                      <a:pt x="0" y="0"/>
                    </a:moveTo>
                    <a:lnTo>
                      <a:pt x="12" y="0"/>
                    </a:lnTo>
                    <a:lnTo>
                      <a:pt x="12" y="13"/>
                    </a:lnTo>
                    <a:lnTo>
                      <a:pt x="0" y="13"/>
                    </a:lnTo>
                    <a:lnTo>
                      <a:pt x="0" y="0"/>
                    </a:lnTo>
                    <a:lnTo>
                      <a:pt x="0" y="0"/>
                    </a:ln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grpSp>
        <p:sp>
          <p:nvSpPr>
            <p:cNvPr id="12" name="Freeform 5">
              <a:extLst>
                <a:ext uri="{FF2B5EF4-FFF2-40B4-BE49-F238E27FC236}">
                  <a16:creationId xmlns:a16="http://schemas.microsoft.com/office/drawing/2014/main" id="{CBA572F0-6518-8E41-996F-1D18590AC41A}"/>
                </a:ext>
              </a:extLst>
            </p:cNvPr>
            <p:cNvSpPr>
              <a:spLocks noEditPoints="1"/>
            </p:cNvSpPr>
            <p:nvPr/>
          </p:nvSpPr>
          <p:spPr bwMode="auto">
            <a:xfrm>
              <a:off x="946529" y="1105322"/>
              <a:ext cx="479217" cy="401960"/>
            </a:xfrm>
            <a:custGeom>
              <a:avLst/>
              <a:gdLst>
                <a:gd name="T0" fmla="*/ 220 w 232"/>
                <a:gd name="T1" fmla="*/ 0 h 194"/>
                <a:gd name="T2" fmla="*/ 220 w 232"/>
                <a:gd name="T3" fmla="*/ 0 h 194"/>
                <a:gd name="T4" fmla="*/ 12 w 232"/>
                <a:gd name="T5" fmla="*/ 0 h 194"/>
                <a:gd name="T6" fmla="*/ 12 w 232"/>
                <a:gd name="T7" fmla="*/ 0 h 194"/>
                <a:gd name="T8" fmla="*/ 0 w 232"/>
                <a:gd name="T9" fmla="*/ 12 h 194"/>
                <a:gd name="T10" fmla="*/ 0 w 232"/>
                <a:gd name="T11" fmla="*/ 148 h 194"/>
                <a:gd name="T12" fmla="*/ 1 w 232"/>
                <a:gd name="T13" fmla="*/ 155 h 194"/>
                <a:gd name="T14" fmla="*/ 13 w 232"/>
                <a:gd name="T15" fmla="*/ 162 h 194"/>
                <a:gd name="T16" fmla="*/ 88 w 232"/>
                <a:gd name="T17" fmla="*/ 162 h 194"/>
                <a:gd name="T18" fmla="*/ 88 w 232"/>
                <a:gd name="T19" fmla="*/ 181 h 194"/>
                <a:gd name="T20" fmla="*/ 74 w 232"/>
                <a:gd name="T21" fmla="*/ 181 h 194"/>
                <a:gd name="T22" fmla="*/ 68 w 232"/>
                <a:gd name="T23" fmla="*/ 187 h 194"/>
                <a:gd name="T24" fmla="*/ 74 w 232"/>
                <a:gd name="T25" fmla="*/ 194 h 194"/>
                <a:gd name="T26" fmla="*/ 158 w 232"/>
                <a:gd name="T27" fmla="*/ 194 h 194"/>
                <a:gd name="T28" fmla="*/ 164 w 232"/>
                <a:gd name="T29" fmla="*/ 187 h 194"/>
                <a:gd name="T30" fmla="*/ 158 w 232"/>
                <a:gd name="T31" fmla="*/ 181 h 194"/>
                <a:gd name="T32" fmla="*/ 144 w 232"/>
                <a:gd name="T33" fmla="*/ 181 h 194"/>
                <a:gd name="T34" fmla="*/ 144 w 232"/>
                <a:gd name="T35" fmla="*/ 162 h 194"/>
                <a:gd name="T36" fmla="*/ 218 w 232"/>
                <a:gd name="T37" fmla="*/ 162 h 194"/>
                <a:gd name="T38" fmla="*/ 230 w 232"/>
                <a:gd name="T39" fmla="*/ 155 h 194"/>
                <a:gd name="T40" fmla="*/ 232 w 232"/>
                <a:gd name="T41" fmla="*/ 148 h 194"/>
                <a:gd name="T42" fmla="*/ 232 w 232"/>
                <a:gd name="T43" fmla="*/ 12 h 194"/>
                <a:gd name="T44" fmla="*/ 220 w 232"/>
                <a:gd name="T45" fmla="*/ 0 h 194"/>
                <a:gd name="T46" fmla="*/ 220 w 232"/>
                <a:gd name="T47" fmla="*/ 13 h 194"/>
                <a:gd name="T48" fmla="*/ 220 w 232"/>
                <a:gd name="T49" fmla="*/ 148 h 194"/>
                <a:gd name="T50" fmla="*/ 218 w 232"/>
                <a:gd name="T51" fmla="*/ 150 h 194"/>
                <a:gd name="T52" fmla="*/ 13 w 232"/>
                <a:gd name="T53" fmla="*/ 150 h 194"/>
                <a:gd name="T54" fmla="*/ 12 w 232"/>
                <a:gd name="T55" fmla="*/ 148 h 194"/>
                <a:gd name="T56" fmla="*/ 12 w 232"/>
                <a:gd name="T57" fmla="*/ 12 h 194"/>
                <a:gd name="T58" fmla="*/ 220 w 232"/>
                <a:gd name="T59" fmla="*/ 12 h 194"/>
                <a:gd name="T60" fmla="*/ 220 w 232"/>
                <a:gd name="T61" fmla="*/ 13 h 194"/>
                <a:gd name="T62" fmla="*/ 220 w 232"/>
                <a:gd name="T63" fmla="*/ 13 h 194"/>
                <a:gd name="T64" fmla="*/ 220 w 232"/>
                <a:gd name="T65" fmla="*/ 1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194">
                  <a:moveTo>
                    <a:pt x="220" y="0"/>
                  </a:moveTo>
                  <a:cubicBezTo>
                    <a:pt x="220" y="0"/>
                    <a:pt x="220" y="0"/>
                    <a:pt x="220" y="0"/>
                  </a:cubicBezTo>
                  <a:cubicBezTo>
                    <a:pt x="12" y="0"/>
                    <a:pt x="12" y="0"/>
                    <a:pt x="12" y="0"/>
                  </a:cubicBezTo>
                  <a:cubicBezTo>
                    <a:pt x="12" y="0"/>
                    <a:pt x="12" y="0"/>
                    <a:pt x="12" y="0"/>
                  </a:cubicBezTo>
                  <a:cubicBezTo>
                    <a:pt x="5" y="0"/>
                    <a:pt x="0" y="6"/>
                    <a:pt x="0" y="12"/>
                  </a:cubicBezTo>
                  <a:cubicBezTo>
                    <a:pt x="0" y="148"/>
                    <a:pt x="0" y="148"/>
                    <a:pt x="0" y="148"/>
                  </a:cubicBezTo>
                  <a:cubicBezTo>
                    <a:pt x="0" y="151"/>
                    <a:pt x="0" y="153"/>
                    <a:pt x="1" y="155"/>
                  </a:cubicBezTo>
                  <a:cubicBezTo>
                    <a:pt x="4" y="160"/>
                    <a:pt x="8" y="162"/>
                    <a:pt x="13" y="162"/>
                  </a:cubicBezTo>
                  <a:cubicBezTo>
                    <a:pt x="88" y="162"/>
                    <a:pt x="88" y="162"/>
                    <a:pt x="88" y="162"/>
                  </a:cubicBezTo>
                  <a:cubicBezTo>
                    <a:pt x="88" y="181"/>
                    <a:pt x="88" y="181"/>
                    <a:pt x="88" y="181"/>
                  </a:cubicBezTo>
                  <a:cubicBezTo>
                    <a:pt x="74" y="181"/>
                    <a:pt x="74" y="181"/>
                    <a:pt x="74" y="181"/>
                  </a:cubicBezTo>
                  <a:cubicBezTo>
                    <a:pt x="70" y="181"/>
                    <a:pt x="68" y="184"/>
                    <a:pt x="68" y="187"/>
                  </a:cubicBezTo>
                  <a:cubicBezTo>
                    <a:pt x="68" y="191"/>
                    <a:pt x="70" y="194"/>
                    <a:pt x="74" y="194"/>
                  </a:cubicBezTo>
                  <a:cubicBezTo>
                    <a:pt x="158" y="194"/>
                    <a:pt x="158" y="194"/>
                    <a:pt x="158" y="194"/>
                  </a:cubicBezTo>
                  <a:cubicBezTo>
                    <a:pt x="161" y="194"/>
                    <a:pt x="164" y="191"/>
                    <a:pt x="164" y="187"/>
                  </a:cubicBezTo>
                  <a:cubicBezTo>
                    <a:pt x="164" y="184"/>
                    <a:pt x="161" y="181"/>
                    <a:pt x="158" y="181"/>
                  </a:cubicBezTo>
                  <a:cubicBezTo>
                    <a:pt x="144" y="181"/>
                    <a:pt x="144" y="181"/>
                    <a:pt x="144" y="181"/>
                  </a:cubicBezTo>
                  <a:cubicBezTo>
                    <a:pt x="144" y="162"/>
                    <a:pt x="144" y="162"/>
                    <a:pt x="144" y="162"/>
                  </a:cubicBezTo>
                  <a:cubicBezTo>
                    <a:pt x="218" y="162"/>
                    <a:pt x="218" y="162"/>
                    <a:pt x="218" y="162"/>
                  </a:cubicBezTo>
                  <a:cubicBezTo>
                    <a:pt x="224" y="162"/>
                    <a:pt x="228" y="160"/>
                    <a:pt x="230" y="155"/>
                  </a:cubicBezTo>
                  <a:cubicBezTo>
                    <a:pt x="231" y="153"/>
                    <a:pt x="232" y="151"/>
                    <a:pt x="232" y="148"/>
                  </a:cubicBezTo>
                  <a:cubicBezTo>
                    <a:pt x="232" y="12"/>
                    <a:pt x="232" y="12"/>
                    <a:pt x="232" y="12"/>
                  </a:cubicBezTo>
                  <a:cubicBezTo>
                    <a:pt x="231" y="6"/>
                    <a:pt x="226" y="0"/>
                    <a:pt x="220" y="0"/>
                  </a:cubicBezTo>
                  <a:close/>
                  <a:moveTo>
                    <a:pt x="220" y="13"/>
                  </a:moveTo>
                  <a:cubicBezTo>
                    <a:pt x="220" y="148"/>
                    <a:pt x="220" y="148"/>
                    <a:pt x="220" y="148"/>
                  </a:cubicBezTo>
                  <a:cubicBezTo>
                    <a:pt x="220" y="149"/>
                    <a:pt x="219" y="150"/>
                    <a:pt x="218" y="150"/>
                  </a:cubicBezTo>
                  <a:cubicBezTo>
                    <a:pt x="13" y="150"/>
                    <a:pt x="13" y="150"/>
                    <a:pt x="13" y="150"/>
                  </a:cubicBezTo>
                  <a:cubicBezTo>
                    <a:pt x="13" y="150"/>
                    <a:pt x="12" y="149"/>
                    <a:pt x="12" y="148"/>
                  </a:cubicBezTo>
                  <a:cubicBezTo>
                    <a:pt x="12" y="12"/>
                    <a:pt x="12" y="12"/>
                    <a:pt x="12" y="12"/>
                  </a:cubicBezTo>
                  <a:cubicBezTo>
                    <a:pt x="220" y="12"/>
                    <a:pt x="220" y="12"/>
                    <a:pt x="220" y="12"/>
                  </a:cubicBezTo>
                  <a:lnTo>
                    <a:pt x="220" y="13"/>
                  </a:lnTo>
                  <a:close/>
                  <a:moveTo>
                    <a:pt x="220" y="13"/>
                  </a:moveTo>
                  <a:cubicBezTo>
                    <a:pt x="220" y="13"/>
                    <a:pt x="220" y="13"/>
                    <a:pt x="220" y="13"/>
                  </a:cubicBezTo>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charset="0"/>
                <a:ea typeface="+mn-ea"/>
                <a:cs typeface="+mn-cs"/>
              </a:endParaRPr>
            </a:p>
          </p:txBody>
        </p:sp>
      </p:grpSp>
      <p:sp>
        <p:nvSpPr>
          <p:cNvPr id="5" name="Slide Number Placeholder 4">
            <a:extLst>
              <a:ext uri="{FF2B5EF4-FFF2-40B4-BE49-F238E27FC236}">
                <a16:creationId xmlns:a16="http://schemas.microsoft.com/office/drawing/2014/main" id="{F62E43AB-3A3D-9140-89DD-0A985E66841C}"/>
              </a:ext>
            </a:extLst>
          </p:cNvPr>
          <p:cNvSpPr>
            <a:spLocks noGrp="1"/>
          </p:cNvSpPr>
          <p:nvPr>
            <p:ph type="sldNum" sz="quarter" idx="10"/>
          </p:nvPr>
        </p:nvSpPr>
        <p:spPr>
          <a:prstGeom prst="rect">
            <a:avLst/>
          </a:prstGeom>
        </p:spPr>
        <p:txBody>
          <a:bodyPr vert="horz" lIns="0" tIns="0" rIns="0" bIns="0" rtlCol="0" anchor="ctr"/>
          <a:lstStyle>
            <a:defPPr>
              <a:defRPr lang="en-GB"/>
            </a:defPPr>
            <a:lvl1pPr algn="r"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r" defTabSz="449263" rtl="0" eaLnBrk="0" fontAlgn="base" latinLnBrk="0" hangingPunct="0">
              <a:lnSpc>
                <a:spcPct val="100000"/>
              </a:lnSpc>
              <a:spcBef>
                <a:spcPct val="0"/>
              </a:spcBef>
              <a:spcAft>
                <a:spcPct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449263" rtl="0" eaLnBrk="0" fontAlgn="base" latinLnBrk="0" hangingPunct="0">
                <a:lnSpc>
                  <a:spcPct val="100000"/>
                </a:lnSpc>
                <a:spcBef>
                  <a:spcPct val="0"/>
                </a:spcBef>
                <a:spcAft>
                  <a:spcPct val="0"/>
                </a:spcAft>
                <a:buClrTx/>
                <a:buSzTx/>
                <a:buFontTx/>
                <a:buNone/>
                <a:tabLst/>
                <a:defRPr/>
              </a:pPr>
              <a:t>16</a:t>
            </a:fld>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
        <p:nvSpPr>
          <p:cNvPr id="4" name="Footer Placeholder 3">
            <a:extLst>
              <a:ext uri="{FF2B5EF4-FFF2-40B4-BE49-F238E27FC236}">
                <a16:creationId xmlns:a16="http://schemas.microsoft.com/office/drawing/2014/main" id="{D6B66C65-BB52-EE44-B30E-D28ED4E4EC4D}"/>
              </a:ext>
            </a:extLst>
          </p:cNvPr>
          <p:cNvSpPr>
            <a:spLocks noGrp="1"/>
          </p:cNvSpPr>
          <p:nvPr>
            <p:ph type="ftr" sz="quarter" idx="4294967295"/>
          </p:nvPr>
        </p:nvSpPr>
        <p:spPr>
          <a:xfrm>
            <a:off x="0" y="6435725"/>
            <a:ext cx="8534400" cy="182563"/>
          </a:xfrm>
          <a:prstGeom prst="rect">
            <a:avLst/>
          </a:prstGeom>
        </p:spPr>
        <p:txBody>
          <a:bodyPr vert="horz" lIns="0" tIns="0" rIns="0" bIns="0" rtlCol="0" anchor="ctr"/>
          <a:lstStyle>
            <a:defPPr>
              <a:defRPr lang="en-GB"/>
            </a:defPPr>
            <a:lvl1pPr algn="l"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a:ln>
                  <a:noFill/>
                </a:ln>
                <a:solidFill>
                  <a:srgbClr val="000000"/>
                </a:solidFill>
                <a:effectLst/>
                <a:uLnTx/>
                <a:uFillTx/>
                <a:latin typeface="IBM Plex Sans"/>
                <a:cs typeface="Arial" charset="0"/>
              </a:rPr>
              <a:t>Think 2019  / © 2019 IBM Corporation</a:t>
            </a:r>
            <a:endParaRPr kumimoji="0" lang="en-US" sz="8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24760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1C2B9E-B613-EF40-B277-5EC86DA8B71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2" name="Title 1">
            <a:extLst>
              <a:ext uri="{FF2B5EF4-FFF2-40B4-BE49-F238E27FC236}">
                <a16:creationId xmlns:a16="http://schemas.microsoft.com/office/drawing/2014/main" id="{E7AEB036-6CF0-7347-9665-4A3CDAA94A62}"/>
              </a:ext>
            </a:extLst>
          </p:cNvPr>
          <p:cNvSpPr>
            <a:spLocks noGrp="1"/>
          </p:cNvSpPr>
          <p:nvPr>
            <p:ph type="title" idx="4294967295"/>
          </p:nvPr>
        </p:nvSpPr>
        <p:spPr>
          <a:xfrm>
            <a:off x="228602" y="164938"/>
            <a:ext cx="4114800" cy="381000"/>
          </a:xfrm>
        </p:spPr>
        <p:txBody>
          <a:bodyPr/>
          <a:lstStyle/>
          <a:p>
            <a:r>
              <a:rPr lang="en-US" dirty="0" err="1">
                <a:latin typeface="Arial" panose="020B0604020202020204" pitchFamily="34" charset="0"/>
                <a:cs typeface="Arial" panose="020B0604020202020204" pitchFamily="34" charset="0"/>
              </a:rPr>
              <a:t>InformixHQ</a:t>
            </a:r>
            <a:r>
              <a:rPr lang="en-US" dirty="0">
                <a:latin typeface="Arial" panose="020B0604020202020204" pitchFamily="34" charset="0"/>
                <a:cs typeface="Arial" panose="020B0604020202020204" pitchFamily="34" charset="0"/>
              </a:rPr>
              <a:t> 1.0.0</a:t>
            </a:r>
          </a:p>
        </p:txBody>
      </p:sp>
      <p:sp>
        <p:nvSpPr>
          <p:cNvPr id="4" name="Footer Placeholder 3">
            <a:extLst>
              <a:ext uri="{FF2B5EF4-FFF2-40B4-BE49-F238E27FC236}">
                <a16:creationId xmlns:a16="http://schemas.microsoft.com/office/drawing/2014/main" id="{1A0FAD79-5A4D-BB42-B653-00119BB80673}"/>
              </a:ext>
            </a:extLst>
          </p:cNvPr>
          <p:cNvSpPr>
            <a:spLocks noGrp="1"/>
          </p:cNvSpPr>
          <p:nvPr>
            <p:ph type="ftr" sz="quarter" idx="4294967295"/>
          </p:nvPr>
        </p:nvSpPr>
        <p:spPr>
          <a:xfrm>
            <a:off x="0" y="4826000"/>
            <a:ext cx="6400800" cy="138113"/>
          </a:xfr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600" b="0" i="0" u="none" strike="noStrike" kern="1200" cap="none" spc="0" normalizeH="0" baseline="0" noProof="0">
                <a:ln>
                  <a:noFill/>
                </a:ln>
                <a:solidFill>
                  <a:srgbClr val="000000"/>
                </a:solidFill>
                <a:effectLst/>
                <a:uLnTx/>
                <a:uFillTx/>
                <a:latin typeface="IBM Plex Sans"/>
                <a:cs typeface="Arial" charset="0"/>
              </a:rPr>
              <a:t>IBM Cloud / DOC ID / Month XX, 2017 / © 2017 IBM Corporation</a:t>
            </a:r>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pic>
        <p:nvPicPr>
          <p:cNvPr id="6" name="Picture 5">
            <a:extLst>
              <a:ext uri="{FF2B5EF4-FFF2-40B4-BE49-F238E27FC236}">
                <a16:creationId xmlns:a16="http://schemas.microsoft.com/office/drawing/2014/main" id="{924478C1-3545-4041-B984-01535FE8B2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7989" y="2569001"/>
            <a:ext cx="4381852" cy="2409560"/>
          </a:xfrm>
          <a:prstGeom prst="rect">
            <a:avLst/>
          </a:prstGeom>
        </p:spPr>
      </p:pic>
      <p:pic>
        <p:nvPicPr>
          <p:cNvPr id="7" name="Picture 6">
            <a:extLst>
              <a:ext uri="{FF2B5EF4-FFF2-40B4-BE49-F238E27FC236}">
                <a16:creationId xmlns:a16="http://schemas.microsoft.com/office/drawing/2014/main" id="{601AF9A4-7D8B-724C-8D0A-EC3A688459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9921" y="2569002"/>
            <a:ext cx="4422079" cy="2409560"/>
          </a:xfrm>
          <a:prstGeom prst="rect">
            <a:avLst/>
          </a:prstGeom>
        </p:spPr>
      </p:pic>
      <p:pic>
        <p:nvPicPr>
          <p:cNvPr id="8" name="Picture 7">
            <a:extLst>
              <a:ext uri="{FF2B5EF4-FFF2-40B4-BE49-F238E27FC236}">
                <a16:creationId xmlns:a16="http://schemas.microsoft.com/office/drawing/2014/main" id="{5C358D0A-CC5F-AE4A-AEBB-1F3E6351BD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17989" y="94795"/>
            <a:ext cx="4374188" cy="2366315"/>
          </a:xfrm>
          <a:prstGeom prst="rect">
            <a:avLst/>
          </a:prstGeom>
        </p:spPr>
      </p:pic>
      <p:grpSp>
        <p:nvGrpSpPr>
          <p:cNvPr id="9" name="Group 8">
            <a:extLst>
              <a:ext uri="{FF2B5EF4-FFF2-40B4-BE49-F238E27FC236}">
                <a16:creationId xmlns:a16="http://schemas.microsoft.com/office/drawing/2014/main" id="{CCC568AC-4116-9F48-B7BD-148BDF33C3FD}"/>
              </a:ext>
            </a:extLst>
          </p:cNvPr>
          <p:cNvGrpSpPr/>
          <p:nvPr/>
        </p:nvGrpSpPr>
        <p:grpSpPr>
          <a:xfrm>
            <a:off x="228602" y="669711"/>
            <a:ext cx="3999269" cy="1725064"/>
            <a:chOff x="5095436" y="1162050"/>
            <a:chExt cx="2587060" cy="2240760"/>
          </a:xfrm>
        </p:grpSpPr>
        <p:sp>
          <p:nvSpPr>
            <p:cNvPr id="10" name="AutoShape 3">
              <a:extLst>
                <a:ext uri="{FF2B5EF4-FFF2-40B4-BE49-F238E27FC236}">
                  <a16:creationId xmlns:a16="http://schemas.microsoft.com/office/drawing/2014/main" id="{1607F293-8222-E943-885E-BDC8D72B4142}"/>
                </a:ext>
              </a:extLst>
            </p:cNvPr>
            <p:cNvSpPr>
              <a:spLocks noChangeArrowheads="1"/>
            </p:cNvSpPr>
            <p:nvPr/>
          </p:nvSpPr>
          <p:spPr bwMode="auto">
            <a:xfrm rot="10800000">
              <a:off x="5741945" y="2278856"/>
              <a:ext cx="1295400" cy="1120379"/>
            </a:xfrm>
            <a:prstGeom prst="triangle">
              <a:avLst>
                <a:gd name="adj" fmla="val 50000"/>
              </a:avLst>
            </a:prstGeom>
            <a:solidFill>
              <a:schemeClr val="accent2"/>
            </a:solidFill>
            <a:ln w="9525">
              <a:noFill/>
              <a:miter lim="800000"/>
              <a:headEnd/>
              <a:tailEnd/>
            </a:ln>
          </p:spPr>
          <p:txBody>
            <a:bodyPr rot="10800000"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11" name="AutoShape 4">
              <a:extLst>
                <a:ext uri="{FF2B5EF4-FFF2-40B4-BE49-F238E27FC236}">
                  <a16:creationId xmlns:a16="http://schemas.microsoft.com/office/drawing/2014/main" id="{922A1BDC-B5EB-114A-9277-35DC2C4603ED}"/>
                </a:ext>
              </a:extLst>
            </p:cNvPr>
            <p:cNvSpPr>
              <a:spLocks noChangeArrowheads="1"/>
            </p:cNvSpPr>
            <p:nvPr/>
          </p:nvSpPr>
          <p:spPr bwMode="auto">
            <a:xfrm>
              <a:off x="5095436" y="2281237"/>
              <a:ext cx="1295400" cy="1120379"/>
            </a:xfrm>
            <a:prstGeom prst="triangle">
              <a:avLst>
                <a:gd name="adj" fmla="val 50000"/>
              </a:avLst>
            </a:prstGeom>
            <a:solidFill>
              <a:schemeClr val="accent3"/>
            </a:solidFill>
            <a:ln w="6350">
              <a:noFill/>
              <a:miter lim="800000"/>
              <a:headEnd/>
              <a:tailEnd/>
            </a:ln>
          </p:spPr>
          <p:txBody>
            <a:bodyPr wrap="none" lIns="0" tIns="158496" rIns="0" bIns="0" anchor="t" anchorCtr="0"/>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US" altLang="en-US" sz="1100" b="1" i="0" u="none" strike="noStrike" kern="1200" cap="none" spc="0" normalizeH="0" baseline="0" noProof="0">
                  <a:ln>
                    <a:noFill/>
                  </a:ln>
                  <a:solidFill>
                    <a:srgbClr val="FFFFFF"/>
                  </a:solidFill>
                  <a:effectLst/>
                  <a:uLnTx/>
                  <a:uFillTx/>
                  <a:latin typeface="IBM Plex Sans"/>
                  <a:ea typeface="ＭＳ Ｐゴシック" charset="-128"/>
                  <a:cs typeface="+mn-cs"/>
                </a:rPr>
                <a:t>Scalable</a:t>
              </a:r>
              <a:endParaRPr kumimoji="0" lang="en-US" altLang="en-US" sz="1333" b="1" i="0" u="none" strike="noStrike" kern="1200" cap="none" spc="0" normalizeH="0" baseline="0" noProof="0">
                <a:ln>
                  <a:noFill/>
                </a:ln>
                <a:solidFill>
                  <a:srgbClr val="FFFFFF"/>
                </a:solidFill>
                <a:effectLst/>
                <a:uLnTx/>
                <a:uFillTx/>
                <a:latin typeface="IBM Plex Sans"/>
                <a:ea typeface="ＭＳ Ｐゴシック" charset="-128"/>
                <a:cs typeface="+mn-cs"/>
              </a:endParaRPr>
            </a:p>
          </p:txBody>
        </p:sp>
        <p:sp>
          <p:nvSpPr>
            <p:cNvPr id="12" name="AutoShape 5">
              <a:extLst>
                <a:ext uri="{FF2B5EF4-FFF2-40B4-BE49-F238E27FC236}">
                  <a16:creationId xmlns:a16="http://schemas.microsoft.com/office/drawing/2014/main" id="{9D066EC2-37D3-3F44-81A0-1044F34F4D95}"/>
                </a:ext>
              </a:extLst>
            </p:cNvPr>
            <p:cNvSpPr>
              <a:spLocks noChangeArrowheads="1"/>
            </p:cNvSpPr>
            <p:nvPr/>
          </p:nvSpPr>
          <p:spPr bwMode="auto">
            <a:xfrm>
              <a:off x="6387096" y="2282430"/>
              <a:ext cx="1295400" cy="1120380"/>
            </a:xfrm>
            <a:prstGeom prst="triangle">
              <a:avLst>
                <a:gd name="adj" fmla="val 50000"/>
              </a:avLst>
            </a:prstGeom>
            <a:solidFill>
              <a:schemeClr val="accent3"/>
            </a:solidFill>
            <a:ln w="6350">
              <a:noFill/>
              <a:miter lim="800000"/>
              <a:headEnd/>
              <a:tailEnd/>
            </a:ln>
          </p:spPr>
          <p:txBody>
            <a:bodyPr wrap="none" lIns="0" tIns="0" rIns="0" bIns="0" anchor="b" anchorCtr="0"/>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marL="0" marR="0" lvl="0" indent="0" algn="ctr" defTabSz="685800" rtl="0" eaLnBrk="1" fontAlgn="auto" latinLnBrk="0" hangingPunct="1">
                <a:lnSpc>
                  <a:spcPts val="1000"/>
                </a:lnSpc>
                <a:spcBef>
                  <a:spcPts val="200"/>
                </a:spcBef>
                <a:spcAft>
                  <a:spcPts val="200"/>
                </a:spcAft>
                <a:buClrTx/>
                <a:buSzTx/>
                <a:buFontTx/>
                <a:buNone/>
                <a:tabLst/>
                <a:defRPr/>
              </a:pPr>
              <a:r>
                <a:rPr kumimoji="0" lang="en-US" altLang="en-US" sz="1000" b="1" i="0" u="none" strike="noStrike" kern="1200" cap="none" spc="0" normalizeH="0" baseline="0" noProof="0">
                  <a:ln>
                    <a:noFill/>
                  </a:ln>
                  <a:solidFill>
                    <a:srgbClr val="FFFFFF"/>
                  </a:solidFill>
                  <a:effectLst/>
                  <a:uLnTx/>
                  <a:uFillTx/>
                  <a:latin typeface="IBM Plex Sans"/>
                  <a:ea typeface="ＭＳ Ｐゴシック" charset="-128"/>
                  <a:cs typeface="+mn-cs"/>
                </a:rPr>
                <a:t>Monitoring</a:t>
              </a:r>
            </a:p>
            <a:p>
              <a:pPr marL="0" marR="0" lvl="0" indent="0" algn="ctr" defTabSz="685800" rtl="0" eaLnBrk="1" fontAlgn="auto" latinLnBrk="0" hangingPunct="1">
                <a:lnSpc>
                  <a:spcPts val="1000"/>
                </a:lnSpc>
                <a:spcBef>
                  <a:spcPts val="200"/>
                </a:spcBef>
                <a:spcAft>
                  <a:spcPts val="200"/>
                </a:spcAft>
                <a:buClrTx/>
                <a:buSzTx/>
                <a:buFontTx/>
                <a:buNone/>
                <a:tabLst/>
                <a:defRPr/>
              </a:pPr>
              <a:r>
                <a:rPr kumimoji="0" lang="en-US" altLang="en-US" sz="1000" b="1" i="0" u="none" strike="noStrike" kern="1200" cap="none" spc="0" normalizeH="0" baseline="0" noProof="0">
                  <a:ln>
                    <a:noFill/>
                  </a:ln>
                  <a:solidFill>
                    <a:srgbClr val="FFFFFF"/>
                  </a:solidFill>
                  <a:effectLst/>
                  <a:uLnTx/>
                  <a:uFillTx/>
                  <a:latin typeface="IBM Plex Sans"/>
                  <a:ea typeface="ＭＳ Ｐゴシック" charset="-128"/>
                  <a:cs typeface="+mn-cs"/>
                </a:rPr>
                <a:t>Alerting</a:t>
              </a:r>
            </a:p>
            <a:p>
              <a:pPr marL="0" marR="0" lvl="0" indent="0" algn="ctr" defTabSz="685800" rtl="0" eaLnBrk="1" fontAlgn="auto" latinLnBrk="0" hangingPunct="1">
                <a:lnSpc>
                  <a:spcPts val="1000"/>
                </a:lnSpc>
                <a:spcBef>
                  <a:spcPts val="200"/>
                </a:spcBef>
                <a:spcAft>
                  <a:spcPts val="200"/>
                </a:spcAft>
                <a:buClrTx/>
                <a:buSzTx/>
                <a:buFontTx/>
                <a:buNone/>
                <a:tabLst/>
                <a:defRPr/>
              </a:pPr>
              <a:r>
                <a:rPr kumimoji="0" lang="en-US" altLang="en-US" sz="1000" b="1" i="0" u="none" strike="noStrike" kern="1200" cap="none" spc="0" normalizeH="0" baseline="0" noProof="0">
                  <a:ln>
                    <a:noFill/>
                  </a:ln>
                  <a:solidFill>
                    <a:srgbClr val="FFFFFF"/>
                  </a:solidFill>
                  <a:effectLst/>
                  <a:uLnTx/>
                  <a:uFillTx/>
                  <a:latin typeface="IBM Plex Sans"/>
                  <a:ea typeface="ＭＳ Ｐゴシック" charset="-128"/>
                  <a:cs typeface="+mn-cs"/>
                </a:rPr>
                <a:t>Administration</a:t>
              </a:r>
            </a:p>
          </p:txBody>
        </p:sp>
        <p:sp>
          <p:nvSpPr>
            <p:cNvPr id="13" name="AutoShape 6">
              <a:extLst>
                <a:ext uri="{FF2B5EF4-FFF2-40B4-BE49-F238E27FC236}">
                  <a16:creationId xmlns:a16="http://schemas.microsoft.com/office/drawing/2014/main" id="{01F0CDF1-A533-3B44-9B05-ACF84BACB6A4}"/>
                </a:ext>
              </a:extLst>
            </p:cNvPr>
            <p:cNvSpPr>
              <a:spLocks noChangeArrowheads="1"/>
            </p:cNvSpPr>
            <p:nvPr/>
          </p:nvSpPr>
          <p:spPr bwMode="auto">
            <a:xfrm>
              <a:off x="5740755" y="1162050"/>
              <a:ext cx="1295400" cy="1120379"/>
            </a:xfrm>
            <a:prstGeom prst="triangle">
              <a:avLst>
                <a:gd name="adj" fmla="val 50000"/>
              </a:avLst>
            </a:prstGeom>
            <a:solidFill>
              <a:schemeClr val="accent3"/>
            </a:solidFill>
            <a:ln w="6350">
              <a:noFill/>
              <a:miter lim="800000"/>
              <a:headEnd/>
              <a:tailEnd/>
            </a:ln>
          </p:spPr>
          <p:txBody>
            <a:bodyPr wrap="none" lIns="0" tIns="0" rIns="0" bIns="0" anchor="t" anchorCtr="1"/>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US" altLang="en-US" sz="1050" b="1" i="0" u="none" strike="noStrike" kern="1200" cap="none" spc="0" normalizeH="0" baseline="0" noProof="0">
                  <a:ln>
                    <a:noFill/>
                  </a:ln>
                  <a:solidFill>
                    <a:srgbClr val="FFFFFF"/>
                  </a:solidFill>
                  <a:effectLst/>
                  <a:uLnTx/>
                  <a:uFillTx/>
                  <a:latin typeface="Arial" charset="0"/>
                  <a:ea typeface="MS PGothic" charset="-128"/>
                  <a:cs typeface="+mn-cs"/>
                </a:rPr>
                <a:t>Modern</a:t>
              </a:r>
            </a:p>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US" altLang="en-US" sz="1050" b="1" i="0" u="none" strike="noStrike" kern="1200" cap="none" spc="0" normalizeH="0" baseline="0" noProof="0">
                  <a:ln>
                    <a:noFill/>
                  </a:ln>
                  <a:solidFill>
                    <a:srgbClr val="FFFFFF"/>
                  </a:solidFill>
                  <a:effectLst/>
                  <a:uLnTx/>
                  <a:uFillTx/>
                  <a:latin typeface="Arial" charset="0"/>
                  <a:ea typeface="MS PGothic" charset="-128"/>
                  <a:cs typeface="+mn-cs"/>
                </a:rPr>
                <a:t>Web UI</a:t>
              </a:r>
            </a:p>
          </p:txBody>
        </p:sp>
        <p:sp>
          <p:nvSpPr>
            <p:cNvPr id="14" name="Text Box 7">
              <a:extLst>
                <a:ext uri="{FF2B5EF4-FFF2-40B4-BE49-F238E27FC236}">
                  <a16:creationId xmlns:a16="http://schemas.microsoft.com/office/drawing/2014/main" id="{052E50DD-F89B-E344-9032-CE20B5D94198}"/>
                </a:ext>
              </a:extLst>
            </p:cNvPr>
            <p:cNvSpPr txBox="1">
              <a:spLocks noChangeArrowheads="1"/>
            </p:cNvSpPr>
            <p:nvPr/>
          </p:nvSpPr>
          <p:spPr bwMode="auto">
            <a:xfrm>
              <a:off x="6009786" y="2428000"/>
              <a:ext cx="767060" cy="8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US" altLang="en-US" sz="1050" b="1" i="0" u="none" strike="noStrike" kern="1200" cap="none" spc="0" normalizeH="0" baseline="0" noProof="0">
                  <a:ln>
                    <a:noFill/>
                  </a:ln>
                  <a:solidFill>
                    <a:srgbClr val="FFFF00"/>
                  </a:solidFill>
                  <a:effectLst/>
                  <a:uLnTx/>
                  <a:uFillTx/>
                  <a:latin typeface="Arial" charset="0"/>
                  <a:ea typeface="ＭＳ Ｐゴシック" charset="-128"/>
                  <a:cs typeface="+mn-cs"/>
                </a:rPr>
                <a:t>Next Gen</a:t>
              </a:r>
            </a:p>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en-US" altLang="en-US" sz="1050" b="1" i="0" u="none" strike="noStrike" kern="1200" cap="none" spc="0" normalizeH="0" baseline="0" noProof="0">
                  <a:ln>
                    <a:noFill/>
                  </a:ln>
                  <a:solidFill>
                    <a:srgbClr val="FFFF00"/>
                  </a:solidFill>
                  <a:effectLst/>
                  <a:uLnTx/>
                  <a:uFillTx/>
                  <a:latin typeface="Arial" charset="0"/>
                  <a:ea typeface="ＭＳ Ｐゴシック" charset="-128"/>
                  <a:cs typeface="+mn-cs"/>
                </a:rPr>
                <a:t>Front-End</a:t>
              </a:r>
              <a:endParaRPr kumimoji="0" lang="en-US" altLang="en-US" sz="1050" b="1" i="0" u="none" strike="noStrike" kern="1200" cap="none" spc="0" normalizeH="0" baseline="0" noProof="0">
                <a:ln>
                  <a:noFill/>
                </a:ln>
                <a:solidFill>
                  <a:srgbClr val="FFFF00"/>
                </a:solidFill>
                <a:effectLst/>
                <a:uLnTx/>
                <a:uFillTx/>
                <a:latin typeface="IBM Plex Sans"/>
                <a:ea typeface="MS PGothic" charset="-128"/>
                <a:cs typeface="+mn-cs"/>
              </a:endParaRPr>
            </a:p>
          </p:txBody>
        </p:sp>
      </p:grpSp>
    </p:spTree>
    <p:extLst>
      <p:ext uri="{BB962C8B-B14F-4D97-AF65-F5344CB8AC3E}">
        <p14:creationId xmlns:p14="http://schemas.microsoft.com/office/powerpoint/2010/main" val="2486083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690389-6B87-0B40-B35D-034188226BE9}"/>
              </a:ext>
            </a:extLst>
          </p:cNvPr>
          <p:cNvSpPr>
            <a:spLocks noGrp="1"/>
          </p:cNvSpPr>
          <p:nvPr>
            <p:ph type="sldNum" sz="quarter" idx="10"/>
          </p:nvPr>
        </p:nvSpPr>
        <p:spPr/>
        <p:txBody>
          <a:bodyPr/>
          <a:lstStyle/>
          <a:p>
            <a:fld id="{D0BE6F14-FF48-0F4F-A8AA-2E3F25371E4A}" type="slidenum">
              <a:rPr lang="en-US" sz="800" smtClean="0">
                <a:latin typeface="Arial" panose="020B0604020202020204" pitchFamily="34" charset="0"/>
                <a:cs typeface="Arial" panose="020B0604020202020204" pitchFamily="34" charset="0"/>
              </a:rPr>
              <a:pPr/>
              <a:t>18</a:t>
            </a:fld>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1BCF551-7C05-384B-8F79-912A74FC1064}"/>
              </a:ext>
            </a:extLst>
          </p:cNvPr>
          <p:cNvSpPr>
            <a:spLocks noGrp="1"/>
          </p:cNvSpPr>
          <p:nvPr>
            <p:ph type="title" idx="4294967295"/>
          </p:nvPr>
        </p:nvSpPr>
        <p:spPr>
          <a:xfrm>
            <a:off x="404090" y="223219"/>
            <a:ext cx="4114800" cy="381000"/>
          </a:xfrm>
        </p:spPr>
        <p:txBody>
          <a:bodyPr/>
          <a:lstStyle/>
          <a:p>
            <a:r>
              <a:rPr lang="en-US" dirty="0">
                <a:latin typeface="Arial" panose="020B0604020202020204" pitchFamily="34" charset="0"/>
                <a:cs typeface="Arial" panose="020B0604020202020204" pitchFamily="34" charset="0"/>
              </a:rPr>
              <a:t>InformixHQ Architecture</a:t>
            </a:r>
          </a:p>
        </p:txBody>
      </p:sp>
      <p:sp>
        <p:nvSpPr>
          <p:cNvPr id="4" name="Footer Placeholder 3">
            <a:extLst>
              <a:ext uri="{FF2B5EF4-FFF2-40B4-BE49-F238E27FC236}">
                <a16:creationId xmlns:a16="http://schemas.microsoft.com/office/drawing/2014/main" id="{32600151-4532-334B-B747-D9C40253DB94}"/>
              </a:ext>
            </a:extLst>
          </p:cNvPr>
          <p:cNvSpPr>
            <a:spLocks noGrp="1"/>
          </p:cNvSpPr>
          <p:nvPr>
            <p:ph type="ftr" sz="quarter" idx="4294967295"/>
          </p:nvPr>
        </p:nvSpPr>
        <p:spPr>
          <a:xfrm>
            <a:off x="0" y="4826000"/>
            <a:ext cx="6400800" cy="138113"/>
          </a:xfrm>
        </p:spPr>
        <p:txBody>
          <a:bodyPr/>
          <a:lstStyle/>
          <a:p>
            <a:r>
              <a:rPr lang="de-DE"/>
              <a:t>IBM Cloud / DOC ID / Month XX, 2017 / © 2017 IBM Corporation</a:t>
            </a:r>
            <a:endParaRPr lang="en-US"/>
          </a:p>
        </p:txBody>
      </p:sp>
      <p:pic>
        <p:nvPicPr>
          <p:cNvPr id="5" name="Picture 4">
            <a:extLst>
              <a:ext uri="{FF2B5EF4-FFF2-40B4-BE49-F238E27FC236}">
                <a16:creationId xmlns:a16="http://schemas.microsoft.com/office/drawing/2014/main" id="{B1CF4838-6E0C-9449-8E3F-B1BC3C52DD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02789" y="1202799"/>
            <a:ext cx="438708" cy="582821"/>
          </a:xfrm>
          <a:prstGeom prst="rect">
            <a:avLst/>
          </a:prstGeom>
        </p:spPr>
      </p:pic>
      <p:pic>
        <p:nvPicPr>
          <p:cNvPr id="6" name="Picture 5">
            <a:extLst>
              <a:ext uri="{FF2B5EF4-FFF2-40B4-BE49-F238E27FC236}">
                <a16:creationId xmlns:a16="http://schemas.microsoft.com/office/drawing/2014/main" id="{079E5A6F-6EE9-1447-B6F0-0CCA210DDD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02789" y="1867711"/>
            <a:ext cx="438708" cy="582821"/>
          </a:xfrm>
          <a:prstGeom prst="rect">
            <a:avLst/>
          </a:prstGeom>
        </p:spPr>
      </p:pic>
      <p:pic>
        <p:nvPicPr>
          <p:cNvPr id="7" name="Picture 6">
            <a:extLst>
              <a:ext uri="{FF2B5EF4-FFF2-40B4-BE49-F238E27FC236}">
                <a16:creationId xmlns:a16="http://schemas.microsoft.com/office/drawing/2014/main" id="{07BE679B-03E6-ED46-9B0F-600B9FDDCD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02789" y="2574943"/>
            <a:ext cx="438708" cy="582821"/>
          </a:xfrm>
          <a:prstGeom prst="rect">
            <a:avLst/>
          </a:prstGeom>
        </p:spPr>
      </p:pic>
      <p:sp>
        <p:nvSpPr>
          <p:cNvPr id="8" name="TextBox 7">
            <a:extLst>
              <a:ext uri="{FF2B5EF4-FFF2-40B4-BE49-F238E27FC236}">
                <a16:creationId xmlns:a16="http://schemas.microsoft.com/office/drawing/2014/main" id="{02E61854-B0CD-F34B-B95E-F0C68950B604}"/>
              </a:ext>
            </a:extLst>
          </p:cNvPr>
          <p:cNvSpPr txBox="1"/>
          <p:nvPr/>
        </p:nvSpPr>
        <p:spPr>
          <a:xfrm>
            <a:off x="6215667" y="3364107"/>
            <a:ext cx="2169797" cy="1379288"/>
          </a:xfrm>
          <a:prstGeom prst="rect">
            <a:avLst/>
          </a:prstGeom>
        </p:spPr>
        <p:txBody>
          <a:bodyPr wrap="square" rtlCol="0">
            <a:spAutoFit/>
          </a:bodyPr>
          <a:lstStyle/>
          <a:p>
            <a:pPr algn="ctr"/>
            <a:r>
              <a:rPr lang="x-none" sz="1013" u="sng" dirty="0">
                <a:solidFill>
                  <a:srgbClr val="000000"/>
                </a:solidFill>
                <a:latin typeface="+mj-lt"/>
              </a:rPr>
              <a:t>Monitoring Agent</a:t>
            </a:r>
            <a:endParaRPr lang="en-US" sz="1013" dirty="0">
              <a:latin typeface="+mj-lt"/>
            </a:endParaRPr>
          </a:p>
          <a:p>
            <a:pPr marL="214313" indent="-214313">
              <a:buFont typeface="Arial" panose="020B0604020202020204" pitchFamily="34" charset="0"/>
              <a:buChar char="•"/>
            </a:pPr>
            <a:r>
              <a:rPr lang="en-US" sz="1050" dirty="0">
                <a:latin typeface="+mj-lt"/>
              </a:rPr>
              <a:t>Java 8 agent</a:t>
            </a:r>
            <a:endParaRPr lang="x-none" sz="1050" dirty="0">
              <a:latin typeface="+mj-lt"/>
            </a:endParaRPr>
          </a:p>
          <a:p>
            <a:pPr marL="214313" indent="-214313">
              <a:buFont typeface="Arial" panose="020B0604020202020204" pitchFamily="34" charset="0"/>
              <a:buChar char="•"/>
            </a:pPr>
            <a:r>
              <a:rPr lang="x-none" sz="1050" dirty="0">
                <a:solidFill>
                  <a:srgbClr val="000000"/>
                </a:solidFill>
                <a:latin typeface="+mj-lt"/>
              </a:rPr>
              <a:t>Installed on each production </a:t>
            </a:r>
            <a:r>
              <a:rPr lang="en-US" sz="1050" dirty="0">
                <a:solidFill>
                  <a:srgbClr val="000000"/>
                </a:solidFill>
                <a:latin typeface="+mj-lt"/>
              </a:rPr>
              <a:t>database </a:t>
            </a:r>
            <a:r>
              <a:rPr lang="x-none" sz="1050" dirty="0">
                <a:solidFill>
                  <a:srgbClr val="000000"/>
                </a:solidFill>
                <a:latin typeface="+mj-lt"/>
              </a:rPr>
              <a:t>server</a:t>
            </a:r>
            <a:endParaRPr lang="x-none" sz="1050" dirty="0">
              <a:latin typeface="+mj-lt"/>
            </a:endParaRPr>
          </a:p>
          <a:p>
            <a:pPr marL="214313" indent="-214313">
              <a:buFont typeface="Arial" panose="020B0604020202020204" pitchFamily="34" charset="0"/>
              <a:buChar char="•"/>
            </a:pPr>
            <a:r>
              <a:rPr lang="en-US" sz="1050" dirty="0">
                <a:latin typeface="+mj-lt"/>
              </a:rPr>
              <a:t>Requires only read</a:t>
            </a:r>
            <a:r>
              <a:rPr lang="x-none" sz="1050" dirty="0">
                <a:latin typeface="+mj-lt"/>
              </a:rPr>
              <a:t> access to system</a:t>
            </a:r>
          </a:p>
          <a:p>
            <a:pPr marL="214313" indent="-214313">
              <a:buFont typeface="Arial" panose="020B0604020202020204" pitchFamily="34" charset="0"/>
              <a:buChar char="•"/>
            </a:pPr>
            <a:r>
              <a:rPr lang="x-none" sz="1050" dirty="0">
                <a:latin typeface="+mj-lt"/>
              </a:rPr>
              <a:t>Native command execution</a:t>
            </a:r>
            <a:r>
              <a:rPr lang="en-US" sz="1050" dirty="0">
                <a:latin typeface="+mj-lt"/>
              </a:rPr>
              <a:t> to gather OS statistics</a:t>
            </a:r>
          </a:p>
        </p:txBody>
      </p:sp>
      <p:pic>
        <p:nvPicPr>
          <p:cNvPr id="9" name="Picture 8">
            <a:extLst>
              <a:ext uri="{FF2B5EF4-FFF2-40B4-BE49-F238E27FC236}">
                <a16:creationId xmlns:a16="http://schemas.microsoft.com/office/drawing/2014/main" id="{238E00FD-024F-0E4E-B71F-44B6B9BBDB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31971" y="1495122"/>
            <a:ext cx="869908" cy="1160348"/>
          </a:xfrm>
          <a:prstGeom prst="rect">
            <a:avLst/>
          </a:prstGeom>
        </p:spPr>
      </p:pic>
      <p:pic>
        <p:nvPicPr>
          <p:cNvPr id="10" name="Picture 9">
            <a:extLst>
              <a:ext uri="{FF2B5EF4-FFF2-40B4-BE49-F238E27FC236}">
                <a16:creationId xmlns:a16="http://schemas.microsoft.com/office/drawing/2014/main" id="{55FC06C5-8C45-6C4A-AFC0-5175912392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57351" y="1057146"/>
            <a:ext cx="783861" cy="795548"/>
          </a:xfrm>
          <a:prstGeom prst="rect">
            <a:avLst/>
          </a:prstGeom>
        </p:spPr>
      </p:pic>
      <p:sp>
        <p:nvSpPr>
          <p:cNvPr id="11" name="TextBox 10">
            <a:extLst>
              <a:ext uri="{FF2B5EF4-FFF2-40B4-BE49-F238E27FC236}">
                <a16:creationId xmlns:a16="http://schemas.microsoft.com/office/drawing/2014/main" id="{0D799C8F-2FB9-494E-85D4-1B64DA776BAF}"/>
              </a:ext>
            </a:extLst>
          </p:cNvPr>
          <p:cNvSpPr txBox="1"/>
          <p:nvPr/>
        </p:nvSpPr>
        <p:spPr>
          <a:xfrm>
            <a:off x="3504541" y="2767597"/>
            <a:ext cx="2706905" cy="2025619"/>
          </a:xfrm>
          <a:prstGeom prst="rect">
            <a:avLst/>
          </a:prstGeom>
        </p:spPr>
        <p:txBody>
          <a:bodyPr wrap="square" rtlCol="0">
            <a:spAutoFit/>
          </a:bodyPr>
          <a:lstStyle/>
          <a:p>
            <a:pPr algn="ctr"/>
            <a:r>
              <a:rPr lang="en-US" sz="1013" u="sng" dirty="0" err="1">
                <a:latin typeface="+mj-lt"/>
              </a:rPr>
              <a:t>InformixHQ</a:t>
            </a:r>
            <a:r>
              <a:rPr lang="x-none" sz="1013" u="sng" dirty="0">
                <a:latin typeface="+mj-lt"/>
              </a:rPr>
              <a:t> Server</a:t>
            </a:r>
            <a:endParaRPr lang="en-US" sz="1013" dirty="0">
              <a:latin typeface="+mj-lt"/>
            </a:endParaRPr>
          </a:p>
          <a:p>
            <a:pPr marL="132160" indent="-132160">
              <a:buFont typeface="Arial" panose="020B0604020202020204" pitchFamily="34" charset="0"/>
              <a:buChar char="•"/>
            </a:pPr>
            <a:r>
              <a:rPr lang="en-US" sz="1050" dirty="0">
                <a:solidFill>
                  <a:srgbClr val="000000"/>
                </a:solidFill>
                <a:latin typeface="+mj-lt"/>
              </a:rPr>
              <a:t>Java 8 Jetty web server</a:t>
            </a:r>
          </a:p>
          <a:p>
            <a:pPr marL="132160" indent="-132160">
              <a:buFont typeface="Arial" panose="020B0604020202020204" pitchFamily="34" charset="0"/>
              <a:buChar char="•"/>
            </a:pPr>
            <a:r>
              <a:rPr lang="x-none" sz="1050" dirty="0">
                <a:solidFill>
                  <a:srgbClr val="000000"/>
                </a:solidFill>
                <a:latin typeface="+mj-lt"/>
              </a:rPr>
              <a:t>Monitors/administers many </a:t>
            </a:r>
            <a:r>
              <a:rPr lang="en-US" sz="1050" dirty="0">
                <a:solidFill>
                  <a:srgbClr val="000000"/>
                </a:solidFill>
                <a:latin typeface="+mj-lt"/>
              </a:rPr>
              <a:t>database </a:t>
            </a:r>
            <a:r>
              <a:rPr lang="x-none" sz="1050" dirty="0">
                <a:solidFill>
                  <a:srgbClr val="000000"/>
                </a:solidFill>
                <a:latin typeface="+mj-lt"/>
              </a:rPr>
              <a:t>servers</a:t>
            </a:r>
          </a:p>
          <a:p>
            <a:pPr marL="132160" indent="-132160">
              <a:buFont typeface="Arial" panose="020B0604020202020204" pitchFamily="34" charset="0"/>
              <a:buChar char="•"/>
            </a:pPr>
            <a:r>
              <a:rPr lang="x-none" sz="1050" dirty="0">
                <a:latin typeface="+mj-lt"/>
              </a:rPr>
              <a:t>Connects directly to </a:t>
            </a:r>
            <a:r>
              <a:rPr lang="en-US" sz="1050" dirty="0">
                <a:latin typeface="+mj-lt"/>
              </a:rPr>
              <a:t>database </a:t>
            </a:r>
            <a:r>
              <a:rPr lang="x-none" sz="1050" dirty="0">
                <a:latin typeface="+mj-lt"/>
              </a:rPr>
              <a:t>server</a:t>
            </a:r>
            <a:r>
              <a:rPr lang="en-US" sz="1050" dirty="0">
                <a:latin typeface="+mj-lt"/>
              </a:rPr>
              <a:t> for</a:t>
            </a:r>
            <a:endParaRPr lang="x-none" sz="1050" dirty="0">
              <a:latin typeface="+mj-lt"/>
            </a:endParaRPr>
          </a:p>
          <a:p>
            <a:pPr marL="388144" lvl="1" indent="-173831">
              <a:buFont typeface="Arial" panose="020B0604020202020204" pitchFamily="34" charset="0"/>
              <a:buChar char="•"/>
            </a:pPr>
            <a:r>
              <a:rPr lang="x-none" sz="1050" dirty="0">
                <a:latin typeface="+mj-lt"/>
              </a:rPr>
              <a:t>Live Data</a:t>
            </a:r>
          </a:p>
          <a:p>
            <a:pPr marL="388144" lvl="1" indent="-173831">
              <a:buFont typeface="Arial" panose="020B0604020202020204" pitchFamily="34" charset="0"/>
              <a:buChar char="•"/>
            </a:pPr>
            <a:r>
              <a:rPr lang="x-none" sz="1050" dirty="0">
                <a:latin typeface="+mj-lt"/>
              </a:rPr>
              <a:t>Administration</a:t>
            </a:r>
          </a:p>
          <a:p>
            <a:pPr marL="132160" indent="-132160">
              <a:buFont typeface="Arial" panose="020B0604020202020204" pitchFamily="34" charset="0"/>
              <a:buChar char="•"/>
            </a:pPr>
            <a:r>
              <a:rPr lang="x-none" sz="1050" dirty="0">
                <a:latin typeface="+mj-lt"/>
              </a:rPr>
              <a:t>Connects to Monitoring agent</a:t>
            </a:r>
            <a:r>
              <a:rPr lang="en-US" sz="1050" dirty="0">
                <a:latin typeface="+mj-lt"/>
              </a:rPr>
              <a:t> for</a:t>
            </a:r>
            <a:endParaRPr lang="x-none" sz="1050" dirty="0">
              <a:latin typeface="+mj-lt"/>
            </a:endParaRPr>
          </a:p>
          <a:p>
            <a:pPr marL="388144" lvl="1" indent="-173831">
              <a:buFont typeface="Arial" panose="020B0604020202020204" pitchFamily="34" charset="0"/>
              <a:buChar char="•"/>
            </a:pPr>
            <a:r>
              <a:rPr lang="x-none" sz="1050" dirty="0">
                <a:latin typeface="+mj-lt"/>
              </a:rPr>
              <a:t>Monitored data</a:t>
            </a:r>
          </a:p>
          <a:p>
            <a:pPr marL="388144" lvl="1" indent="-173831">
              <a:buFont typeface="Arial" panose="020B0604020202020204" pitchFamily="34" charset="0"/>
              <a:buChar char="•"/>
            </a:pPr>
            <a:r>
              <a:rPr lang="en-US" sz="1050" dirty="0">
                <a:latin typeface="+mj-lt"/>
              </a:rPr>
              <a:t>E</a:t>
            </a:r>
            <a:r>
              <a:rPr lang="x-none" sz="1050" dirty="0">
                <a:latin typeface="+mj-lt"/>
              </a:rPr>
              <a:t>vents</a:t>
            </a:r>
          </a:p>
          <a:p>
            <a:pPr marL="132160" indent="-132160">
              <a:buFont typeface="Arial" panose="020B0604020202020204" pitchFamily="34" charset="0"/>
              <a:buChar char="•"/>
            </a:pPr>
            <a:r>
              <a:rPr lang="x-none" sz="1050" dirty="0">
                <a:latin typeface="+mj-lt"/>
              </a:rPr>
              <a:t>REST API</a:t>
            </a:r>
          </a:p>
          <a:p>
            <a:pPr marL="388144" lvl="1" indent="-173831">
              <a:buFont typeface="Arial" panose="020B0604020202020204" pitchFamily="34" charset="0"/>
              <a:buChar char="•"/>
            </a:pPr>
            <a:r>
              <a:rPr lang="x-none" sz="1050" dirty="0">
                <a:latin typeface="+mj-lt"/>
              </a:rPr>
              <a:t>For website, tools, 3rd parties</a:t>
            </a:r>
          </a:p>
        </p:txBody>
      </p:sp>
      <p:pic>
        <p:nvPicPr>
          <p:cNvPr id="12" name="Picture 11">
            <a:extLst>
              <a:ext uri="{FF2B5EF4-FFF2-40B4-BE49-F238E27FC236}">
                <a16:creationId xmlns:a16="http://schemas.microsoft.com/office/drawing/2014/main" id="{67FF8694-78FE-F046-BAA3-374129FC85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57351" y="1856531"/>
            <a:ext cx="783861" cy="781401"/>
          </a:xfrm>
          <a:prstGeom prst="rect">
            <a:avLst/>
          </a:prstGeom>
        </p:spPr>
      </p:pic>
      <p:pic>
        <p:nvPicPr>
          <p:cNvPr id="13" name="Picture 12">
            <a:extLst>
              <a:ext uri="{FF2B5EF4-FFF2-40B4-BE49-F238E27FC236}">
                <a16:creationId xmlns:a16="http://schemas.microsoft.com/office/drawing/2014/main" id="{D551C47A-CA91-5D45-9274-7E47ABFE4F5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62341" y="2623791"/>
            <a:ext cx="799149" cy="796641"/>
          </a:xfrm>
          <a:prstGeom prst="rect">
            <a:avLst/>
          </a:prstGeom>
        </p:spPr>
      </p:pic>
      <p:sp>
        <p:nvSpPr>
          <p:cNvPr id="14" name="TextBox 13">
            <a:extLst>
              <a:ext uri="{FF2B5EF4-FFF2-40B4-BE49-F238E27FC236}">
                <a16:creationId xmlns:a16="http://schemas.microsoft.com/office/drawing/2014/main" id="{15F277A9-17F3-8D49-A0DA-F467531ADF5E}"/>
              </a:ext>
            </a:extLst>
          </p:cNvPr>
          <p:cNvSpPr txBox="1"/>
          <p:nvPr/>
        </p:nvSpPr>
        <p:spPr>
          <a:xfrm>
            <a:off x="1039093" y="3792230"/>
            <a:ext cx="2402405" cy="894540"/>
          </a:xfrm>
          <a:prstGeom prst="rect">
            <a:avLst/>
          </a:prstGeom>
        </p:spPr>
        <p:txBody>
          <a:bodyPr wrap="square" rtlCol="0">
            <a:spAutoFit/>
          </a:bodyPr>
          <a:lstStyle/>
          <a:p>
            <a:pPr algn="ctr"/>
            <a:r>
              <a:rPr lang="x-none" sz="1013" u="sng" dirty="0">
                <a:latin typeface="+mj-lt"/>
                <a:cs typeface="Calibri" panose="020F0502020204030204" pitchFamily="34" charset="0"/>
              </a:rPr>
              <a:t>User Interface (Web)</a:t>
            </a:r>
          </a:p>
          <a:p>
            <a:pPr marL="214313" indent="-214313">
              <a:buFont typeface="Arial" panose="020B0604020202020204" pitchFamily="34" charset="0"/>
              <a:buChar char="•"/>
            </a:pPr>
            <a:r>
              <a:rPr lang="x-none" sz="1050" dirty="0">
                <a:latin typeface="+mj-lt"/>
                <a:cs typeface="Calibri" panose="020F0502020204030204" pitchFamily="34" charset="0"/>
              </a:rPr>
              <a:t>Redesigned for smoother experience</a:t>
            </a:r>
          </a:p>
          <a:p>
            <a:pPr marL="214313" indent="-214313">
              <a:buFont typeface="Arial" panose="020B0604020202020204" pitchFamily="34" charset="0"/>
              <a:buChar char="•"/>
            </a:pPr>
            <a:r>
              <a:rPr lang="x-none" sz="1050" dirty="0">
                <a:latin typeface="+mj-lt"/>
                <a:cs typeface="Calibri" panose="020F0502020204030204" pitchFamily="34" charset="0"/>
              </a:rPr>
              <a:t>Modernized tech and design</a:t>
            </a:r>
            <a:endParaRPr lang="en-US" sz="1050" dirty="0">
              <a:latin typeface="+mj-lt"/>
              <a:cs typeface="Calibri" panose="020F0502020204030204" pitchFamily="34" charset="0"/>
            </a:endParaRPr>
          </a:p>
          <a:p>
            <a:pPr marL="214313" indent="-214313">
              <a:buFont typeface="Arial" panose="020B0604020202020204" pitchFamily="34" charset="0"/>
              <a:buChar char="•"/>
            </a:pPr>
            <a:r>
              <a:rPr lang="en-US" sz="1050" dirty="0">
                <a:latin typeface="+mj-lt"/>
                <a:cs typeface="Calibri" panose="020F0502020204030204" pitchFamily="34" charset="0"/>
              </a:rPr>
              <a:t>Written in Angular 2 (</a:t>
            </a:r>
            <a:r>
              <a:rPr lang="en-US" sz="1050" dirty="0" err="1">
                <a:latin typeface="+mj-lt"/>
                <a:cs typeface="Calibri" panose="020F0502020204030204" pitchFamily="34" charset="0"/>
              </a:rPr>
              <a:t>Javascript</a:t>
            </a:r>
            <a:r>
              <a:rPr lang="en-US" sz="1050" dirty="0">
                <a:latin typeface="+mj-lt"/>
                <a:cs typeface="Calibri" panose="020F0502020204030204" pitchFamily="34" charset="0"/>
              </a:rPr>
              <a:t>)</a:t>
            </a:r>
            <a:endParaRPr lang="x-none" sz="1050" dirty="0">
              <a:latin typeface="+mj-lt"/>
              <a:cs typeface="Calibri" panose="020F0502020204030204" pitchFamily="34" charset="0"/>
            </a:endParaRPr>
          </a:p>
        </p:txBody>
      </p:sp>
      <p:cxnSp>
        <p:nvCxnSpPr>
          <p:cNvPr id="15" name="Straight Arrow Connector 14">
            <a:extLst>
              <a:ext uri="{FF2B5EF4-FFF2-40B4-BE49-F238E27FC236}">
                <a16:creationId xmlns:a16="http://schemas.microsoft.com/office/drawing/2014/main" id="{968BC83C-08EA-024C-A897-5BD6332EF6F7}"/>
              </a:ext>
            </a:extLst>
          </p:cNvPr>
          <p:cNvCxnSpPr>
            <a:cxnSpLocks/>
            <a:stCxn id="10" idx="3"/>
          </p:cNvCxnSpPr>
          <p:nvPr/>
        </p:nvCxnSpPr>
        <p:spPr>
          <a:xfrm>
            <a:off x="2441212" y="1454920"/>
            <a:ext cx="2018837" cy="273386"/>
          </a:xfrm>
          <a:prstGeom prst="straightConnector1">
            <a:avLst/>
          </a:prstGeom>
          <a:ln>
            <a:headEnd type="none"/>
            <a:tailEnd type="arrow"/>
          </a:ln>
        </p:spPr>
        <p:style>
          <a:lnRef idx="3">
            <a:schemeClr val="accent1"/>
          </a:lnRef>
          <a:fillRef idx="0">
            <a:schemeClr val="accent1"/>
          </a:fillRef>
          <a:effectRef idx="2">
            <a:schemeClr val="accent1"/>
          </a:effectRef>
          <a:fontRef idx="minor">
            <a:schemeClr val="tx1"/>
          </a:fontRef>
        </p:style>
      </p:cxnSp>
      <p:cxnSp>
        <p:nvCxnSpPr>
          <p:cNvPr id="16" name="Straight Arrow Connector 15">
            <a:extLst>
              <a:ext uri="{FF2B5EF4-FFF2-40B4-BE49-F238E27FC236}">
                <a16:creationId xmlns:a16="http://schemas.microsoft.com/office/drawing/2014/main" id="{CE3FCC89-EFD1-FD40-BDE5-5FDF5C2C13ED}"/>
              </a:ext>
            </a:extLst>
          </p:cNvPr>
          <p:cNvCxnSpPr>
            <a:cxnSpLocks/>
            <a:stCxn id="12" idx="3"/>
          </p:cNvCxnSpPr>
          <p:nvPr/>
        </p:nvCxnSpPr>
        <p:spPr>
          <a:xfrm flipV="1">
            <a:off x="2441212" y="1992404"/>
            <a:ext cx="2018837" cy="254828"/>
          </a:xfrm>
          <a:prstGeom prst="straightConnector1">
            <a:avLst/>
          </a:prstGeom>
          <a:ln>
            <a:headEnd type="none"/>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a:extLst>
              <a:ext uri="{FF2B5EF4-FFF2-40B4-BE49-F238E27FC236}">
                <a16:creationId xmlns:a16="http://schemas.microsoft.com/office/drawing/2014/main" id="{1A6720B4-891A-874B-BD4F-72BCD9B37426}"/>
              </a:ext>
            </a:extLst>
          </p:cNvPr>
          <p:cNvCxnSpPr>
            <a:cxnSpLocks/>
            <a:stCxn id="13" idx="3"/>
          </p:cNvCxnSpPr>
          <p:nvPr/>
        </p:nvCxnSpPr>
        <p:spPr>
          <a:xfrm flipV="1">
            <a:off x="2461490" y="2202776"/>
            <a:ext cx="2023058" cy="819336"/>
          </a:xfrm>
          <a:prstGeom prst="straightConnector1">
            <a:avLst/>
          </a:prstGeom>
          <a:ln>
            <a:headEnd type="none"/>
            <a:tailEnd type="arrow"/>
          </a:ln>
        </p:spPr>
        <p:style>
          <a:lnRef idx="3">
            <a:schemeClr val="accent1"/>
          </a:lnRef>
          <a:fillRef idx="0">
            <a:schemeClr val="accent1"/>
          </a:fillRef>
          <a:effectRef idx="2">
            <a:schemeClr val="accent1"/>
          </a:effectRef>
          <a:fontRef idx="minor">
            <a:schemeClr val="tx1"/>
          </a:fontRef>
        </p:style>
      </p:cxnSp>
      <p:cxnSp>
        <p:nvCxnSpPr>
          <p:cNvPr id="18" name="Straight Arrow Connector 17">
            <a:extLst>
              <a:ext uri="{FF2B5EF4-FFF2-40B4-BE49-F238E27FC236}">
                <a16:creationId xmlns:a16="http://schemas.microsoft.com/office/drawing/2014/main" id="{7A304128-A182-3C45-8895-B250D9B30746}"/>
              </a:ext>
            </a:extLst>
          </p:cNvPr>
          <p:cNvCxnSpPr/>
          <p:nvPr/>
        </p:nvCxnSpPr>
        <p:spPr>
          <a:xfrm flipV="1">
            <a:off x="5077097" y="1539378"/>
            <a:ext cx="1666460" cy="194002"/>
          </a:xfrm>
          <a:prstGeom prst="straightConnector1">
            <a:avLst/>
          </a:prstGeom>
          <a:ln>
            <a:headEnd type="arrow"/>
            <a:tailEnd type="arrow"/>
          </a:ln>
        </p:spPr>
        <p:style>
          <a:lnRef idx="3">
            <a:schemeClr val="accent6"/>
          </a:lnRef>
          <a:fillRef idx="0">
            <a:schemeClr val="accent6"/>
          </a:fillRef>
          <a:effectRef idx="2">
            <a:schemeClr val="accent6"/>
          </a:effectRef>
          <a:fontRef idx="minor">
            <a:schemeClr val="tx1"/>
          </a:fontRef>
        </p:style>
      </p:cxnSp>
      <p:cxnSp>
        <p:nvCxnSpPr>
          <p:cNvPr id="19" name="Straight Arrow Connector 18">
            <a:extLst>
              <a:ext uri="{FF2B5EF4-FFF2-40B4-BE49-F238E27FC236}">
                <a16:creationId xmlns:a16="http://schemas.microsoft.com/office/drawing/2014/main" id="{44F5EDDA-DDB0-4243-A968-7351D3D4ACE1}"/>
              </a:ext>
            </a:extLst>
          </p:cNvPr>
          <p:cNvCxnSpPr/>
          <p:nvPr/>
        </p:nvCxnSpPr>
        <p:spPr>
          <a:xfrm>
            <a:off x="5077099" y="1962418"/>
            <a:ext cx="1672931" cy="220022"/>
          </a:xfrm>
          <a:prstGeom prst="straightConnector1">
            <a:avLst/>
          </a:prstGeom>
          <a:ln>
            <a:headEnd type="arrow"/>
            <a:tailEnd type="arrow"/>
          </a:ln>
        </p:spPr>
        <p:style>
          <a:lnRef idx="3">
            <a:schemeClr val="accent6"/>
          </a:lnRef>
          <a:fillRef idx="0">
            <a:schemeClr val="accent6"/>
          </a:fillRef>
          <a:effectRef idx="2">
            <a:schemeClr val="accent6"/>
          </a:effectRef>
          <a:fontRef idx="minor">
            <a:schemeClr val="tx1"/>
          </a:fontRef>
        </p:style>
      </p:cxnSp>
      <p:cxnSp>
        <p:nvCxnSpPr>
          <p:cNvPr id="20" name="Straight Arrow Connector 19">
            <a:extLst>
              <a:ext uri="{FF2B5EF4-FFF2-40B4-BE49-F238E27FC236}">
                <a16:creationId xmlns:a16="http://schemas.microsoft.com/office/drawing/2014/main" id="{4E29F129-2146-4543-A0C6-25233A1301C9}"/>
              </a:ext>
            </a:extLst>
          </p:cNvPr>
          <p:cNvCxnSpPr/>
          <p:nvPr/>
        </p:nvCxnSpPr>
        <p:spPr>
          <a:xfrm>
            <a:off x="5083688" y="2242743"/>
            <a:ext cx="1659987" cy="651298"/>
          </a:xfrm>
          <a:prstGeom prst="straightConnector1">
            <a:avLst/>
          </a:prstGeom>
          <a:ln>
            <a:headEnd type="arrow"/>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942730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6">
            <a:extLst>
              <a:ext uri="{FF2B5EF4-FFF2-40B4-BE49-F238E27FC236}">
                <a16:creationId xmlns:a16="http://schemas.microsoft.com/office/drawing/2014/main" id="{72161E6A-00F7-824F-BFDB-6896D77A546F}"/>
              </a:ext>
            </a:extLst>
          </p:cNvPr>
          <p:cNvSpPr txBox="1">
            <a:spLocks noGrp="1"/>
          </p:cNvSpPr>
          <p:nvPr/>
        </p:nvSpPr>
        <p:spPr>
          <a:xfrm>
            <a:off x="1602099" y="643695"/>
            <a:ext cx="7290381" cy="3656770"/>
          </a:xfrm>
          <a:prstGeom prst="rect">
            <a:avLst/>
          </a:prstGeom>
        </p:spPr>
        <p:txBody>
          <a:bodyPr vert="horz" wrap="square" lIns="0" tIns="9525"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2400" b="1" i="1" u="none" strike="noStrike" kern="1200" cap="none" spc="0" normalizeH="0" baseline="0" noProof="0" dirty="0">
                <a:ln>
                  <a:noFill/>
                </a:ln>
                <a:solidFill>
                  <a:srgbClr val="FF912A"/>
                </a:solidFill>
                <a:effectLst/>
                <a:uLnTx/>
                <a:uFillTx/>
                <a:latin typeface="Arial" panose="020B0604020202020204" pitchFamily="34" charset="0"/>
                <a:cs typeface="Arial" panose="020B0604020202020204" pitchFamily="34" charset="0"/>
              </a:rPr>
              <a:t>14.10 has Improvements in Extensibility and IoT!</a:t>
            </a:r>
          </a:p>
          <a:p>
            <a:pPr marL="214313"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5741" algn="l"/>
                <a:tab pos="1371480" algn="l"/>
                <a:tab pos="2057220" algn="l"/>
                <a:tab pos="2741887" algn="l"/>
                <a:tab pos="3427627" algn="l"/>
                <a:tab pos="4113367" algn="l"/>
                <a:tab pos="4799107" algn="l"/>
                <a:tab pos="5484847" algn="l"/>
                <a:tab pos="6170587" algn="l"/>
                <a:tab pos="6855254" algn="l"/>
                <a:tab pos="7540994" algn="l"/>
              </a:tabLst>
              <a:defRPr/>
            </a:pP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ARMv8 support</a:t>
            </a: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Count the number of objects in a given region in a given time range </a:t>
            </a: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1" u="none" strike="noStrike" kern="1200" cap="none" spc="0" normalizeH="0" baseline="0" noProof="0" dirty="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tstamp</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distinct type for TimeSeries usability</a:t>
            </a: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Count and find missing readings for a given sensor or meter</a:t>
            </a: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endParaRPr kumimoji="0" lang="en-IN"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Support for geodetic and projections systems other than WGS 84</a:t>
            </a:r>
          </a:p>
          <a:p>
            <a:pPr marL="58738" marR="0" lvl="1" indent="0" algn="l" defTabSz="685800" rtl="0" eaLnBrk="1" fontAlgn="auto" latinLnBrk="0" hangingPunct="1">
              <a:lnSpc>
                <a:spcPct val="100000"/>
              </a:lnSpc>
              <a:spcBef>
                <a:spcPts val="0"/>
              </a:spcBef>
              <a:spcAft>
                <a:spcPts val="0"/>
              </a:spcAft>
              <a:buClrTx/>
              <a:buSzTx/>
              <a:buFontTx/>
              <a:buNone/>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p>
          <a:p>
            <a:pPr marL="287338" marR="0" lvl="1"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Subsecond</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GPS readings (1/10 of a second timestamps)</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80" name="Title 1">
            <a:extLst>
              <a:ext uri="{FF2B5EF4-FFF2-40B4-BE49-F238E27FC236}">
                <a16:creationId xmlns:a16="http://schemas.microsoft.com/office/drawing/2014/main" id="{990F60F5-8C8D-D945-95DF-FEBFCD87C0CC}"/>
              </a:ext>
            </a:extLst>
          </p:cNvPr>
          <p:cNvSpPr txBox="1">
            <a:spLocks/>
          </p:cNvSpPr>
          <p:nvPr/>
        </p:nvSpPr>
        <p:spPr bwMode="auto">
          <a:xfrm>
            <a:off x="351667" y="255353"/>
            <a:ext cx="8486423" cy="567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67500" tIns="33750" rIns="67500" bIns="33750" numCol="1" anchor="t" anchorCtr="0" compatLnSpc="1">
            <a:prstTxWarp prst="textNoShape">
              <a:avLst/>
            </a:prstTxWarp>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kern="12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r>
              <a:rPr kumimoji="0" lang="en-US" sz="2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is IBM Informix 14.10? </a:t>
            </a:r>
            <a:endParaRPr kumimoji="0" lang="en-US" sz="21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grpSp>
        <p:nvGrpSpPr>
          <p:cNvPr id="32" name="Group 31">
            <a:extLst>
              <a:ext uri="{FF2B5EF4-FFF2-40B4-BE49-F238E27FC236}">
                <a16:creationId xmlns:a16="http://schemas.microsoft.com/office/drawing/2014/main" id="{41A86F5D-1D7F-1340-9CB9-9B34CA81CEB2}"/>
              </a:ext>
            </a:extLst>
          </p:cNvPr>
          <p:cNvGrpSpPr>
            <a:grpSpLocks noChangeAspect="1"/>
          </p:cNvGrpSpPr>
          <p:nvPr/>
        </p:nvGrpSpPr>
        <p:grpSpPr>
          <a:xfrm>
            <a:off x="334625" y="1253716"/>
            <a:ext cx="884113" cy="884115"/>
            <a:chOff x="6634163" y="3309937"/>
            <a:chExt cx="412750" cy="412751"/>
          </a:xfrm>
        </p:grpSpPr>
        <p:sp>
          <p:nvSpPr>
            <p:cNvPr id="33" name="Freeform 92">
              <a:extLst>
                <a:ext uri="{FF2B5EF4-FFF2-40B4-BE49-F238E27FC236}">
                  <a16:creationId xmlns:a16="http://schemas.microsoft.com/office/drawing/2014/main" id="{5D03B7FF-3D42-CD44-85AC-C106C45DD168}"/>
                </a:ext>
              </a:extLst>
            </p:cNvPr>
            <p:cNvSpPr>
              <a:spLocks noEditPoints="1"/>
            </p:cNvSpPr>
            <p:nvPr/>
          </p:nvSpPr>
          <p:spPr bwMode="auto">
            <a:xfrm>
              <a:off x="6680200" y="3362325"/>
              <a:ext cx="217488" cy="209550"/>
            </a:xfrm>
            <a:custGeom>
              <a:avLst/>
              <a:gdLst>
                <a:gd name="T0" fmla="*/ 165 w 201"/>
                <a:gd name="T1" fmla="*/ 156 h 192"/>
                <a:gd name="T2" fmla="*/ 105 w 201"/>
                <a:gd name="T3" fmla="*/ 181 h 192"/>
                <a:gd name="T4" fmla="*/ 45 w 201"/>
                <a:gd name="T5" fmla="*/ 156 h 192"/>
                <a:gd name="T6" fmla="*/ 36 w 201"/>
                <a:gd name="T7" fmla="*/ 146 h 192"/>
                <a:gd name="T8" fmla="*/ 61 w 201"/>
                <a:gd name="T9" fmla="*/ 121 h 192"/>
                <a:gd name="T10" fmla="*/ 70 w 201"/>
                <a:gd name="T11" fmla="*/ 123 h 192"/>
                <a:gd name="T12" fmla="*/ 86 w 201"/>
                <a:gd name="T13" fmla="*/ 114 h 192"/>
                <a:gd name="T14" fmla="*/ 130 w 201"/>
                <a:gd name="T15" fmla="*/ 128 h 192"/>
                <a:gd name="T16" fmla="*/ 130 w 201"/>
                <a:gd name="T17" fmla="*/ 128 h 192"/>
                <a:gd name="T18" fmla="*/ 150 w 201"/>
                <a:gd name="T19" fmla="*/ 148 h 192"/>
                <a:gd name="T20" fmla="*/ 169 w 201"/>
                <a:gd name="T21" fmla="*/ 128 h 192"/>
                <a:gd name="T22" fmla="*/ 167 w 201"/>
                <a:gd name="T23" fmla="*/ 119 h 192"/>
                <a:gd name="T24" fmla="*/ 190 w 201"/>
                <a:gd name="T25" fmla="*/ 96 h 192"/>
                <a:gd name="T26" fmla="*/ 165 w 201"/>
                <a:gd name="T27" fmla="*/ 156 h 192"/>
                <a:gd name="T28" fmla="*/ 79 w 201"/>
                <a:gd name="T29" fmla="*/ 103 h 192"/>
                <a:gd name="T30" fmla="*/ 70 w 201"/>
                <a:gd name="T31" fmla="*/ 112 h 192"/>
                <a:gd name="T32" fmla="*/ 62 w 201"/>
                <a:gd name="T33" fmla="*/ 103 h 192"/>
                <a:gd name="T34" fmla="*/ 70 w 201"/>
                <a:gd name="T35" fmla="*/ 95 h 192"/>
                <a:gd name="T36" fmla="*/ 79 w 201"/>
                <a:gd name="T37" fmla="*/ 103 h 192"/>
                <a:gd name="T38" fmla="*/ 158 w 201"/>
                <a:gd name="T39" fmla="*/ 128 h 192"/>
                <a:gd name="T40" fmla="*/ 150 w 201"/>
                <a:gd name="T41" fmla="*/ 137 h 192"/>
                <a:gd name="T42" fmla="*/ 141 w 201"/>
                <a:gd name="T43" fmla="*/ 128 h 192"/>
                <a:gd name="T44" fmla="*/ 150 w 201"/>
                <a:gd name="T45" fmla="*/ 120 h 192"/>
                <a:gd name="T46" fmla="*/ 158 w 201"/>
                <a:gd name="T47" fmla="*/ 128 h 192"/>
                <a:gd name="T48" fmla="*/ 45 w 201"/>
                <a:gd name="T49" fmla="*/ 36 h 192"/>
                <a:gd name="T50" fmla="*/ 105 w 201"/>
                <a:gd name="T51" fmla="*/ 11 h 192"/>
                <a:gd name="T52" fmla="*/ 165 w 201"/>
                <a:gd name="T53" fmla="*/ 36 h 192"/>
                <a:gd name="T54" fmla="*/ 189 w 201"/>
                <a:gd name="T55" fmla="*/ 82 h 192"/>
                <a:gd name="T56" fmla="*/ 159 w 201"/>
                <a:gd name="T57" fmla="*/ 111 h 192"/>
                <a:gd name="T58" fmla="*/ 150 w 201"/>
                <a:gd name="T59" fmla="*/ 109 h 192"/>
                <a:gd name="T60" fmla="*/ 134 w 201"/>
                <a:gd name="T61" fmla="*/ 117 h 192"/>
                <a:gd name="T62" fmla="*/ 90 w 201"/>
                <a:gd name="T63" fmla="*/ 104 h 192"/>
                <a:gd name="T64" fmla="*/ 90 w 201"/>
                <a:gd name="T65" fmla="*/ 103 h 192"/>
                <a:gd name="T66" fmla="*/ 70 w 201"/>
                <a:gd name="T67" fmla="*/ 84 h 192"/>
                <a:gd name="T68" fmla="*/ 51 w 201"/>
                <a:gd name="T69" fmla="*/ 103 h 192"/>
                <a:gd name="T70" fmla="*/ 53 w 201"/>
                <a:gd name="T71" fmla="*/ 113 h 192"/>
                <a:gd name="T72" fmla="*/ 30 w 201"/>
                <a:gd name="T73" fmla="*/ 137 h 192"/>
                <a:gd name="T74" fmla="*/ 45 w 201"/>
                <a:gd name="T75" fmla="*/ 36 h 192"/>
                <a:gd name="T76" fmla="*/ 173 w 201"/>
                <a:gd name="T77" fmla="*/ 28 h 192"/>
                <a:gd name="T78" fmla="*/ 105 w 201"/>
                <a:gd name="T79" fmla="*/ 0 h 192"/>
                <a:gd name="T80" fmla="*/ 37 w 201"/>
                <a:gd name="T81" fmla="*/ 28 h 192"/>
                <a:gd name="T82" fmla="*/ 37 w 201"/>
                <a:gd name="T83" fmla="*/ 164 h 192"/>
                <a:gd name="T84" fmla="*/ 105 w 201"/>
                <a:gd name="T85" fmla="*/ 192 h 192"/>
                <a:gd name="T86" fmla="*/ 173 w 201"/>
                <a:gd name="T87" fmla="*/ 164 h 192"/>
                <a:gd name="T88" fmla="*/ 201 w 201"/>
                <a:gd name="T89" fmla="*/ 96 h 192"/>
                <a:gd name="T90" fmla="*/ 173 w 201"/>
                <a:gd name="T91" fmla="*/ 2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92">
                  <a:moveTo>
                    <a:pt x="165" y="156"/>
                  </a:moveTo>
                  <a:cubicBezTo>
                    <a:pt x="149" y="173"/>
                    <a:pt x="128" y="181"/>
                    <a:pt x="105" y="181"/>
                  </a:cubicBezTo>
                  <a:cubicBezTo>
                    <a:pt x="82" y="181"/>
                    <a:pt x="61" y="173"/>
                    <a:pt x="45" y="156"/>
                  </a:cubicBezTo>
                  <a:cubicBezTo>
                    <a:pt x="42" y="153"/>
                    <a:pt x="39" y="150"/>
                    <a:pt x="36" y="146"/>
                  </a:cubicBezTo>
                  <a:cubicBezTo>
                    <a:pt x="61" y="121"/>
                    <a:pt x="61" y="121"/>
                    <a:pt x="61" y="121"/>
                  </a:cubicBezTo>
                  <a:cubicBezTo>
                    <a:pt x="64" y="122"/>
                    <a:pt x="67" y="123"/>
                    <a:pt x="70" y="123"/>
                  </a:cubicBezTo>
                  <a:cubicBezTo>
                    <a:pt x="77" y="123"/>
                    <a:pt x="83" y="119"/>
                    <a:pt x="86" y="114"/>
                  </a:cubicBezTo>
                  <a:cubicBezTo>
                    <a:pt x="130" y="128"/>
                    <a:pt x="130" y="128"/>
                    <a:pt x="130" y="128"/>
                  </a:cubicBezTo>
                  <a:cubicBezTo>
                    <a:pt x="130" y="128"/>
                    <a:pt x="130" y="128"/>
                    <a:pt x="130" y="128"/>
                  </a:cubicBezTo>
                  <a:cubicBezTo>
                    <a:pt x="130" y="139"/>
                    <a:pt x="139" y="148"/>
                    <a:pt x="150" y="148"/>
                  </a:cubicBezTo>
                  <a:cubicBezTo>
                    <a:pt x="161" y="148"/>
                    <a:pt x="169" y="139"/>
                    <a:pt x="169" y="128"/>
                  </a:cubicBezTo>
                  <a:cubicBezTo>
                    <a:pt x="169" y="125"/>
                    <a:pt x="169" y="122"/>
                    <a:pt x="167" y="119"/>
                  </a:cubicBezTo>
                  <a:cubicBezTo>
                    <a:pt x="190" y="96"/>
                    <a:pt x="190" y="96"/>
                    <a:pt x="190" y="96"/>
                  </a:cubicBezTo>
                  <a:cubicBezTo>
                    <a:pt x="190" y="119"/>
                    <a:pt x="182" y="140"/>
                    <a:pt x="165" y="156"/>
                  </a:cubicBezTo>
                  <a:close/>
                  <a:moveTo>
                    <a:pt x="79" y="103"/>
                  </a:moveTo>
                  <a:cubicBezTo>
                    <a:pt x="79" y="108"/>
                    <a:pt x="75" y="112"/>
                    <a:pt x="70" y="112"/>
                  </a:cubicBezTo>
                  <a:cubicBezTo>
                    <a:pt x="65" y="112"/>
                    <a:pt x="62" y="108"/>
                    <a:pt x="62" y="103"/>
                  </a:cubicBezTo>
                  <a:cubicBezTo>
                    <a:pt x="62" y="98"/>
                    <a:pt x="65" y="95"/>
                    <a:pt x="70" y="95"/>
                  </a:cubicBezTo>
                  <a:cubicBezTo>
                    <a:pt x="75" y="95"/>
                    <a:pt x="79" y="98"/>
                    <a:pt x="79" y="103"/>
                  </a:cubicBezTo>
                  <a:close/>
                  <a:moveTo>
                    <a:pt x="158" y="128"/>
                  </a:moveTo>
                  <a:cubicBezTo>
                    <a:pt x="158" y="133"/>
                    <a:pt x="155" y="137"/>
                    <a:pt x="150" y="137"/>
                  </a:cubicBezTo>
                  <a:cubicBezTo>
                    <a:pt x="145" y="137"/>
                    <a:pt x="141" y="133"/>
                    <a:pt x="141" y="128"/>
                  </a:cubicBezTo>
                  <a:cubicBezTo>
                    <a:pt x="141" y="124"/>
                    <a:pt x="145" y="120"/>
                    <a:pt x="150" y="120"/>
                  </a:cubicBezTo>
                  <a:cubicBezTo>
                    <a:pt x="155" y="120"/>
                    <a:pt x="158" y="124"/>
                    <a:pt x="158" y="128"/>
                  </a:cubicBezTo>
                  <a:close/>
                  <a:moveTo>
                    <a:pt x="45" y="36"/>
                  </a:moveTo>
                  <a:cubicBezTo>
                    <a:pt x="61" y="20"/>
                    <a:pt x="82" y="11"/>
                    <a:pt x="105" y="11"/>
                  </a:cubicBezTo>
                  <a:cubicBezTo>
                    <a:pt x="128" y="11"/>
                    <a:pt x="149" y="20"/>
                    <a:pt x="165" y="36"/>
                  </a:cubicBezTo>
                  <a:cubicBezTo>
                    <a:pt x="178" y="49"/>
                    <a:pt x="186" y="65"/>
                    <a:pt x="189" y="82"/>
                  </a:cubicBezTo>
                  <a:cubicBezTo>
                    <a:pt x="159" y="111"/>
                    <a:pt x="159" y="111"/>
                    <a:pt x="159" y="111"/>
                  </a:cubicBezTo>
                  <a:cubicBezTo>
                    <a:pt x="157" y="110"/>
                    <a:pt x="153" y="109"/>
                    <a:pt x="150" y="109"/>
                  </a:cubicBezTo>
                  <a:cubicBezTo>
                    <a:pt x="143" y="109"/>
                    <a:pt x="137" y="112"/>
                    <a:pt x="134" y="117"/>
                  </a:cubicBezTo>
                  <a:cubicBezTo>
                    <a:pt x="90" y="104"/>
                    <a:pt x="90" y="104"/>
                    <a:pt x="90" y="104"/>
                  </a:cubicBezTo>
                  <a:cubicBezTo>
                    <a:pt x="90" y="103"/>
                    <a:pt x="90" y="103"/>
                    <a:pt x="90" y="103"/>
                  </a:cubicBezTo>
                  <a:cubicBezTo>
                    <a:pt x="90" y="92"/>
                    <a:pt x="81" y="84"/>
                    <a:pt x="70" y="84"/>
                  </a:cubicBezTo>
                  <a:cubicBezTo>
                    <a:pt x="59" y="84"/>
                    <a:pt x="51" y="92"/>
                    <a:pt x="51" y="103"/>
                  </a:cubicBezTo>
                  <a:cubicBezTo>
                    <a:pt x="51" y="107"/>
                    <a:pt x="52" y="110"/>
                    <a:pt x="53" y="113"/>
                  </a:cubicBezTo>
                  <a:cubicBezTo>
                    <a:pt x="30" y="137"/>
                    <a:pt x="30" y="137"/>
                    <a:pt x="30" y="137"/>
                  </a:cubicBezTo>
                  <a:cubicBezTo>
                    <a:pt x="13" y="104"/>
                    <a:pt x="18" y="63"/>
                    <a:pt x="45" y="36"/>
                  </a:cubicBezTo>
                  <a:close/>
                  <a:moveTo>
                    <a:pt x="173" y="28"/>
                  </a:moveTo>
                  <a:cubicBezTo>
                    <a:pt x="155" y="10"/>
                    <a:pt x="131" y="0"/>
                    <a:pt x="105" y="0"/>
                  </a:cubicBezTo>
                  <a:cubicBezTo>
                    <a:pt x="79" y="0"/>
                    <a:pt x="55" y="10"/>
                    <a:pt x="37" y="28"/>
                  </a:cubicBezTo>
                  <a:cubicBezTo>
                    <a:pt x="0" y="66"/>
                    <a:pt x="0" y="127"/>
                    <a:pt x="37" y="164"/>
                  </a:cubicBezTo>
                  <a:cubicBezTo>
                    <a:pt x="55" y="182"/>
                    <a:pt x="79" y="192"/>
                    <a:pt x="105" y="192"/>
                  </a:cubicBezTo>
                  <a:cubicBezTo>
                    <a:pt x="131" y="192"/>
                    <a:pt x="155" y="182"/>
                    <a:pt x="173" y="164"/>
                  </a:cubicBezTo>
                  <a:cubicBezTo>
                    <a:pt x="191" y="146"/>
                    <a:pt x="201" y="122"/>
                    <a:pt x="201" y="96"/>
                  </a:cubicBezTo>
                  <a:cubicBezTo>
                    <a:pt x="201" y="70"/>
                    <a:pt x="191" y="46"/>
                    <a:pt x="173" y="28"/>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4" name="Freeform 93">
              <a:extLst>
                <a:ext uri="{FF2B5EF4-FFF2-40B4-BE49-F238E27FC236}">
                  <a16:creationId xmlns:a16="http://schemas.microsoft.com/office/drawing/2014/main" id="{C74580AE-5B55-614A-8B4E-CA314C229016}"/>
                </a:ext>
              </a:extLst>
            </p:cNvPr>
            <p:cNvSpPr>
              <a:spLocks/>
            </p:cNvSpPr>
            <p:nvPr/>
          </p:nvSpPr>
          <p:spPr bwMode="auto">
            <a:xfrm>
              <a:off x="6742113" y="3381375"/>
              <a:ext cx="79375" cy="34925"/>
            </a:xfrm>
            <a:custGeom>
              <a:avLst/>
              <a:gdLst>
                <a:gd name="T0" fmla="*/ 69 w 73"/>
                <a:gd name="T1" fmla="*/ 19 h 31"/>
                <a:gd name="T2" fmla="*/ 73 w 73"/>
                <a:gd name="T3" fmla="*/ 8 h 31"/>
                <a:gd name="T4" fmla="*/ 0 w 73"/>
                <a:gd name="T5" fmla="*/ 22 h 31"/>
                <a:gd name="T6" fmla="*/ 7 w 73"/>
                <a:gd name="T7" fmla="*/ 31 h 31"/>
                <a:gd name="T8" fmla="*/ 69 w 73"/>
                <a:gd name="T9" fmla="*/ 19 h 31"/>
              </a:gdLst>
              <a:ahLst/>
              <a:cxnLst>
                <a:cxn ang="0">
                  <a:pos x="T0" y="T1"/>
                </a:cxn>
                <a:cxn ang="0">
                  <a:pos x="T2" y="T3"/>
                </a:cxn>
                <a:cxn ang="0">
                  <a:pos x="T4" y="T5"/>
                </a:cxn>
                <a:cxn ang="0">
                  <a:pos x="T6" y="T7"/>
                </a:cxn>
                <a:cxn ang="0">
                  <a:pos x="T8" y="T9"/>
                </a:cxn>
              </a:cxnLst>
              <a:rect l="0" t="0" r="r" b="b"/>
              <a:pathLst>
                <a:path w="73" h="31">
                  <a:moveTo>
                    <a:pt x="69" y="19"/>
                  </a:moveTo>
                  <a:cubicBezTo>
                    <a:pt x="73" y="8"/>
                    <a:pt x="73" y="8"/>
                    <a:pt x="73" y="8"/>
                  </a:cubicBezTo>
                  <a:cubicBezTo>
                    <a:pt x="48" y="0"/>
                    <a:pt x="20" y="5"/>
                    <a:pt x="0" y="22"/>
                  </a:cubicBezTo>
                  <a:cubicBezTo>
                    <a:pt x="7" y="31"/>
                    <a:pt x="7" y="31"/>
                    <a:pt x="7" y="31"/>
                  </a:cubicBezTo>
                  <a:cubicBezTo>
                    <a:pt x="24" y="16"/>
                    <a:pt x="48" y="11"/>
                    <a:pt x="69" y="19"/>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5" name="Freeform 94">
              <a:extLst>
                <a:ext uri="{FF2B5EF4-FFF2-40B4-BE49-F238E27FC236}">
                  <a16:creationId xmlns:a16="http://schemas.microsoft.com/office/drawing/2014/main" id="{8FA84EEE-129C-6744-9819-57824C810F3F}"/>
                </a:ext>
              </a:extLst>
            </p:cNvPr>
            <p:cNvSpPr>
              <a:spLocks/>
            </p:cNvSpPr>
            <p:nvPr/>
          </p:nvSpPr>
          <p:spPr bwMode="auto">
            <a:xfrm>
              <a:off x="6829425" y="3398838"/>
              <a:ext cx="15875" cy="15875"/>
            </a:xfrm>
            <a:custGeom>
              <a:avLst/>
              <a:gdLst>
                <a:gd name="T0" fmla="*/ 15 w 15"/>
                <a:gd name="T1" fmla="*/ 7 h 15"/>
                <a:gd name="T2" fmla="*/ 6 w 15"/>
                <a:gd name="T3" fmla="*/ 0 h 15"/>
                <a:gd name="T4" fmla="*/ 0 w 15"/>
                <a:gd name="T5" fmla="*/ 9 h 15"/>
                <a:gd name="T6" fmla="*/ 8 w 15"/>
                <a:gd name="T7" fmla="*/ 15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2" y="4"/>
                    <a:pt x="9" y="2"/>
                    <a:pt x="6" y="0"/>
                  </a:cubicBezTo>
                  <a:cubicBezTo>
                    <a:pt x="0" y="9"/>
                    <a:pt x="0" y="9"/>
                    <a:pt x="0" y="9"/>
                  </a:cubicBezTo>
                  <a:cubicBezTo>
                    <a:pt x="3" y="11"/>
                    <a:pt x="6" y="13"/>
                    <a:pt x="8" y="15"/>
                  </a:cubicBezTo>
                  <a:cubicBezTo>
                    <a:pt x="15" y="7"/>
                    <a:pt x="15" y="7"/>
                    <a:pt x="15" y="7"/>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6" name="Freeform 95">
              <a:extLst>
                <a:ext uri="{FF2B5EF4-FFF2-40B4-BE49-F238E27FC236}">
                  <a16:creationId xmlns:a16="http://schemas.microsoft.com/office/drawing/2014/main" id="{05E3C21D-565E-514D-A174-467758DEC886}"/>
                </a:ext>
              </a:extLst>
            </p:cNvPr>
            <p:cNvSpPr>
              <a:spLocks/>
            </p:cNvSpPr>
            <p:nvPr/>
          </p:nvSpPr>
          <p:spPr bwMode="auto">
            <a:xfrm>
              <a:off x="6764338" y="3530600"/>
              <a:ext cx="46038" cy="17463"/>
            </a:xfrm>
            <a:custGeom>
              <a:avLst/>
              <a:gdLst>
                <a:gd name="T0" fmla="*/ 4 w 43"/>
                <a:gd name="T1" fmla="*/ 0 h 15"/>
                <a:gd name="T2" fmla="*/ 0 w 43"/>
                <a:gd name="T3" fmla="*/ 10 h 15"/>
                <a:gd name="T4" fmla="*/ 27 w 43"/>
                <a:gd name="T5" fmla="*/ 15 h 15"/>
                <a:gd name="T6" fmla="*/ 43 w 43"/>
                <a:gd name="T7" fmla="*/ 14 h 15"/>
                <a:gd name="T8" fmla="*/ 40 w 43"/>
                <a:gd name="T9" fmla="*/ 3 h 15"/>
                <a:gd name="T10" fmla="*/ 4 w 43"/>
                <a:gd name="T11" fmla="*/ 0 h 15"/>
              </a:gdLst>
              <a:ahLst/>
              <a:cxnLst>
                <a:cxn ang="0">
                  <a:pos x="T0" y="T1"/>
                </a:cxn>
                <a:cxn ang="0">
                  <a:pos x="T2" y="T3"/>
                </a:cxn>
                <a:cxn ang="0">
                  <a:pos x="T4" y="T5"/>
                </a:cxn>
                <a:cxn ang="0">
                  <a:pos x="T6" y="T7"/>
                </a:cxn>
                <a:cxn ang="0">
                  <a:pos x="T8" y="T9"/>
                </a:cxn>
                <a:cxn ang="0">
                  <a:pos x="T10" y="T11"/>
                </a:cxn>
              </a:cxnLst>
              <a:rect l="0" t="0" r="r" b="b"/>
              <a:pathLst>
                <a:path w="43" h="15">
                  <a:moveTo>
                    <a:pt x="4" y="0"/>
                  </a:moveTo>
                  <a:cubicBezTo>
                    <a:pt x="0" y="10"/>
                    <a:pt x="0" y="10"/>
                    <a:pt x="0" y="10"/>
                  </a:cubicBezTo>
                  <a:cubicBezTo>
                    <a:pt x="8" y="13"/>
                    <a:pt x="18" y="15"/>
                    <a:pt x="27" y="15"/>
                  </a:cubicBezTo>
                  <a:cubicBezTo>
                    <a:pt x="32" y="15"/>
                    <a:pt x="37" y="15"/>
                    <a:pt x="43" y="14"/>
                  </a:cubicBezTo>
                  <a:cubicBezTo>
                    <a:pt x="40" y="3"/>
                    <a:pt x="40" y="3"/>
                    <a:pt x="40" y="3"/>
                  </a:cubicBezTo>
                  <a:cubicBezTo>
                    <a:pt x="28" y="5"/>
                    <a:pt x="15" y="4"/>
                    <a:pt x="4" y="0"/>
                  </a:cubicBezTo>
                  <a:close/>
                </a:path>
              </a:pathLst>
            </a:custGeom>
            <a:solidFill>
              <a:srgbClr val="F7A838"/>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7" name="Freeform 96">
              <a:extLst>
                <a:ext uri="{FF2B5EF4-FFF2-40B4-BE49-F238E27FC236}">
                  <a16:creationId xmlns:a16="http://schemas.microsoft.com/office/drawing/2014/main" id="{F0ED16A8-9279-7E4E-BA9C-A7D258F39D67}"/>
                </a:ext>
              </a:extLst>
            </p:cNvPr>
            <p:cNvSpPr>
              <a:spLocks noEditPoints="1"/>
            </p:cNvSpPr>
            <p:nvPr/>
          </p:nvSpPr>
          <p:spPr bwMode="auto">
            <a:xfrm>
              <a:off x="6634163" y="3309937"/>
              <a:ext cx="412750" cy="412751"/>
            </a:xfrm>
            <a:custGeom>
              <a:avLst/>
              <a:gdLst>
                <a:gd name="T0" fmla="*/ 249 w 380"/>
                <a:gd name="T1" fmla="*/ 284 h 380"/>
                <a:gd name="T2" fmla="*/ 365 w 380"/>
                <a:gd name="T3" fmla="*/ 329 h 380"/>
                <a:gd name="T4" fmla="*/ 231 w 380"/>
                <a:gd name="T5" fmla="*/ 248 h 380"/>
                <a:gd name="T6" fmla="*/ 250 w 380"/>
                <a:gd name="T7" fmla="*/ 229 h 380"/>
                <a:gd name="T8" fmla="*/ 249 w 380"/>
                <a:gd name="T9" fmla="*/ 268 h 380"/>
                <a:gd name="T10" fmla="*/ 61 w 380"/>
                <a:gd name="T11" fmla="*/ 231 h 380"/>
                <a:gd name="T12" fmla="*/ 147 w 380"/>
                <a:gd name="T13" fmla="*/ 23 h 380"/>
                <a:gd name="T14" fmla="*/ 233 w 380"/>
                <a:gd name="T15" fmla="*/ 231 h 380"/>
                <a:gd name="T16" fmla="*/ 20 w 380"/>
                <a:gd name="T17" fmla="*/ 256 h 380"/>
                <a:gd name="T18" fmla="*/ 20 w 380"/>
                <a:gd name="T19" fmla="*/ 239 h 380"/>
                <a:gd name="T20" fmla="*/ 20 w 380"/>
                <a:gd name="T21" fmla="*/ 256 h 380"/>
                <a:gd name="T22" fmla="*/ 307 w 380"/>
                <a:gd name="T23" fmla="*/ 72 h 380"/>
                <a:gd name="T24" fmla="*/ 290 w 380"/>
                <a:gd name="T25" fmla="*/ 72 h 380"/>
                <a:gd name="T26" fmla="*/ 284 w 380"/>
                <a:gd name="T27" fmla="*/ 233 h 380"/>
                <a:gd name="T28" fmla="*/ 257 w 380"/>
                <a:gd name="T29" fmla="*/ 220 h 380"/>
                <a:gd name="T30" fmla="*/ 289 w 380"/>
                <a:gd name="T31" fmla="*/ 90 h 380"/>
                <a:gd name="T32" fmla="*/ 318 w 380"/>
                <a:gd name="T33" fmla="*/ 72 h 380"/>
                <a:gd name="T34" fmla="*/ 350 w 380"/>
                <a:gd name="T35" fmla="*/ 31 h 380"/>
                <a:gd name="T36" fmla="*/ 361 w 380"/>
                <a:gd name="T37" fmla="*/ 48 h 380"/>
                <a:gd name="T38" fmla="*/ 325 w 380"/>
                <a:gd name="T39" fmla="*/ 12 h 380"/>
                <a:gd name="T40" fmla="*/ 342 w 380"/>
                <a:gd name="T41" fmla="*/ 23 h 380"/>
                <a:gd name="T42" fmla="*/ 299 w 380"/>
                <a:gd name="T43" fmla="*/ 53 h 380"/>
                <a:gd name="T44" fmla="*/ 281 w 380"/>
                <a:gd name="T45" fmla="*/ 82 h 380"/>
                <a:gd name="T46" fmla="*/ 241 w 380"/>
                <a:gd name="T47" fmla="*/ 51 h 380"/>
                <a:gd name="T48" fmla="*/ 38 w 380"/>
                <a:gd name="T49" fmla="*/ 221 h 380"/>
                <a:gd name="T50" fmla="*/ 20 w 380"/>
                <a:gd name="T51" fmla="*/ 228 h 380"/>
                <a:gd name="T52" fmla="*/ 20 w 380"/>
                <a:gd name="T53" fmla="*/ 267 h 380"/>
                <a:gd name="T54" fmla="*/ 37 w 380"/>
                <a:gd name="T55" fmla="*/ 238 h 380"/>
                <a:gd name="T56" fmla="*/ 53 w 380"/>
                <a:gd name="T57" fmla="*/ 239 h 380"/>
                <a:gd name="T58" fmla="*/ 222 w 380"/>
                <a:gd name="T59" fmla="*/ 255 h 380"/>
                <a:gd name="T60" fmla="*/ 233 w 380"/>
                <a:gd name="T61" fmla="*/ 284 h 380"/>
                <a:gd name="T62" fmla="*/ 380 w 380"/>
                <a:gd name="T63" fmla="*/ 329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0" h="380">
                  <a:moveTo>
                    <a:pt x="329" y="364"/>
                  </a:moveTo>
                  <a:cubicBezTo>
                    <a:pt x="249" y="284"/>
                    <a:pt x="249" y="284"/>
                    <a:pt x="249" y="284"/>
                  </a:cubicBezTo>
                  <a:cubicBezTo>
                    <a:pt x="284" y="249"/>
                    <a:pt x="284" y="249"/>
                    <a:pt x="284" y="249"/>
                  </a:cubicBezTo>
                  <a:cubicBezTo>
                    <a:pt x="365" y="329"/>
                    <a:pt x="365" y="329"/>
                    <a:pt x="365" y="329"/>
                  </a:cubicBezTo>
                  <a:cubicBezTo>
                    <a:pt x="329" y="364"/>
                    <a:pt x="329" y="364"/>
                    <a:pt x="329" y="364"/>
                  </a:cubicBezTo>
                  <a:close/>
                  <a:moveTo>
                    <a:pt x="231" y="248"/>
                  </a:moveTo>
                  <a:cubicBezTo>
                    <a:pt x="234" y="245"/>
                    <a:pt x="238" y="242"/>
                    <a:pt x="241" y="239"/>
                  </a:cubicBezTo>
                  <a:cubicBezTo>
                    <a:pt x="244" y="236"/>
                    <a:pt x="247" y="232"/>
                    <a:pt x="250" y="229"/>
                  </a:cubicBezTo>
                  <a:cubicBezTo>
                    <a:pt x="269" y="249"/>
                    <a:pt x="269" y="249"/>
                    <a:pt x="269" y="249"/>
                  </a:cubicBezTo>
                  <a:cubicBezTo>
                    <a:pt x="249" y="268"/>
                    <a:pt x="249" y="268"/>
                    <a:pt x="249" y="268"/>
                  </a:cubicBezTo>
                  <a:cubicBezTo>
                    <a:pt x="231" y="248"/>
                    <a:pt x="231" y="248"/>
                    <a:pt x="231" y="248"/>
                  </a:cubicBezTo>
                  <a:close/>
                  <a:moveTo>
                    <a:pt x="61" y="231"/>
                  </a:moveTo>
                  <a:cubicBezTo>
                    <a:pt x="14" y="184"/>
                    <a:pt x="14" y="107"/>
                    <a:pt x="61" y="59"/>
                  </a:cubicBezTo>
                  <a:cubicBezTo>
                    <a:pt x="85" y="35"/>
                    <a:pt x="116" y="23"/>
                    <a:pt x="147" y="23"/>
                  </a:cubicBezTo>
                  <a:cubicBezTo>
                    <a:pt x="178" y="23"/>
                    <a:pt x="210" y="35"/>
                    <a:pt x="233" y="59"/>
                  </a:cubicBezTo>
                  <a:cubicBezTo>
                    <a:pt x="281" y="107"/>
                    <a:pt x="281" y="184"/>
                    <a:pt x="233" y="231"/>
                  </a:cubicBezTo>
                  <a:cubicBezTo>
                    <a:pt x="186" y="279"/>
                    <a:pt x="109" y="279"/>
                    <a:pt x="61" y="231"/>
                  </a:cubicBezTo>
                  <a:close/>
                  <a:moveTo>
                    <a:pt x="20" y="256"/>
                  </a:moveTo>
                  <a:cubicBezTo>
                    <a:pt x="15" y="256"/>
                    <a:pt x="11" y="253"/>
                    <a:pt x="11" y="248"/>
                  </a:cubicBezTo>
                  <a:cubicBezTo>
                    <a:pt x="11" y="243"/>
                    <a:pt x="15" y="239"/>
                    <a:pt x="20" y="239"/>
                  </a:cubicBezTo>
                  <a:cubicBezTo>
                    <a:pt x="25" y="239"/>
                    <a:pt x="28" y="243"/>
                    <a:pt x="28" y="248"/>
                  </a:cubicBezTo>
                  <a:cubicBezTo>
                    <a:pt x="28" y="253"/>
                    <a:pt x="25" y="256"/>
                    <a:pt x="20" y="256"/>
                  </a:cubicBezTo>
                  <a:close/>
                  <a:moveTo>
                    <a:pt x="299" y="64"/>
                  </a:moveTo>
                  <a:cubicBezTo>
                    <a:pt x="303" y="64"/>
                    <a:pt x="307" y="68"/>
                    <a:pt x="307" y="72"/>
                  </a:cubicBezTo>
                  <a:cubicBezTo>
                    <a:pt x="307" y="77"/>
                    <a:pt x="303" y="81"/>
                    <a:pt x="299" y="81"/>
                  </a:cubicBezTo>
                  <a:cubicBezTo>
                    <a:pt x="294" y="81"/>
                    <a:pt x="290" y="77"/>
                    <a:pt x="290" y="72"/>
                  </a:cubicBezTo>
                  <a:cubicBezTo>
                    <a:pt x="290" y="68"/>
                    <a:pt x="294" y="64"/>
                    <a:pt x="299" y="64"/>
                  </a:cubicBezTo>
                  <a:close/>
                  <a:moveTo>
                    <a:pt x="284" y="233"/>
                  </a:moveTo>
                  <a:cubicBezTo>
                    <a:pt x="277" y="241"/>
                    <a:pt x="277" y="241"/>
                    <a:pt x="277" y="241"/>
                  </a:cubicBezTo>
                  <a:cubicBezTo>
                    <a:pt x="257" y="220"/>
                    <a:pt x="257" y="220"/>
                    <a:pt x="257" y="220"/>
                  </a:cubicBezTo>
                  <a:cubicBezTo>
                    <a:pt x="280" y="186"/>
                    <a:pt x="286" y="143"/>
                    <a:pt x="274" y="105"/>
                  </a:cubicBezTo>
                  <a:cubicBezTo>
                    <a:pt x="289" y="90"/>
                    <a:pt x="289" y="90"/>
                    <a:pt x="289" y="90"/>
                  </a:cubicBezTo>
                  <a:cubicBezTo>
                    <a:pt x="292" y="91"/>
                    <a:pt x="295" y="92"/>
                    <a:pt x="299" y="92"/>
                  </a:cubicBezTo>
                  <a:cubicBezTo>
                    <a:pt x="309" y="92"/>
                    <a:pt x="318" y="83"/>
                    <a:pt x="318" y="72"/>
                  </a:cubicBezTo>
                  <a:cubicBezTo>
                    <a:pt x="318" y="69"/>
                    <a:pt x="317" y="66"/>
                    <a:pt x="316" y="64"/>
                  </a:cubicBezTo>
                  <a:cubicBezTo>
                    <a:pt x="350" y="31"/>
                    <a:pt x="350" y="31"/>
                    <a:pt x="350" y="31"/>
                  </a:cubicBezTo>
                  <a:cubicBezTo>
                    <a:pt x="350" y="48"/>
                    <a:pt x="350" y="48"/>
                    <a:pt x="350" y="48"/>
                  </a:cubicBezTo>
                  <a:cubicBezTo>
                    <a:pt x="361" y="48"/>
                    <a:pt x="361" y="48"/>
                    <a:pt x="361" y="48"/>
                  </a:cubicBezTo>
                  <a:cubicBezTo>
                    <a:pt x="361" y="12"/>
                    <a:pt x="361" y="12"/>
                    <a:pt x="361" y="12"/>
                  </a:cubicBezTo>
                  <a:cubicBezTo>
                    <a:pt x="325" y="12"/>
                    <a:pt x="325" y="12"/>
                    <a:pt x="325" y="12"/>
                  </a:cubicBezTo>
                  <a:cubicBezTo>
                    <a:pt x="325" y="23"/>
                    <a:pt x="325" y="23"/>
                    <a:pt x="325" y="23"/>
                  </a:cubicBezTo>
                  <a:cubicBezTo>
                    <a:pt x="342" y="23"/>
                    <a:pt x="342" y="23"/>
                    <a:pt x="342" y="23"/>
                  </a:cubicBezTo>
                  <a:cubicBezTo>
                    <a:pt x="308" y="56"/>
                    <a:pt x="308" y="56"/>
                    <a:pt x="308" y="56"/>
                  </a:cubicBezTo>
                  <a:cubicBezTo>
                    <a:pt x="306" y="54"/>
                    <a:pt x="302" y="53"/>
                    <a:pt x="299" y="53"/>
                  </a:cubicBezTo>
                  <a:cubicBezTo>
                    <a:pt x="288" y="53"/>
                    <a:pt x="279" y="62"/>
                    <a:pt x="279" y="72"/>
                  </a:cubicBezTo>
                  <a:cubicBezTo>
                    <a:pt x="279" y="76"/>
                    <a:pt x="280" y="79"/>
                    <a:pt x="281" y="82"/>
                  </a:cubicBezTo>
                  <a:cubicBezTo>
                    <a:pt x="269" y="94"/>
                    <a:pt x="269" y="94"/>
                    <a:pt x="269" y="94"/>
                  </a:cubicBezTo>
                  <a:cubicBezTo>
                    <a:pt x="263" y="78"/>
                    <a:pt x="254" y="64"/>
                    <a:pt x="241" y="51"/>
                  </a:cubicBezTo>
                  <a:cubicBezTo>
                    <a:pt x="189" y="0"/>
                    <a:pt x="105" y="0"/>
                    <a:pt x="53" y="51"/>
                  </a:cubicBezTo>
                  <a:cubicBezTo>
                    <a:pt x="7" y="97"/>
                    <a:pt x="2" y="169"/>
                    <a:pt x="38" y="221"/>
                  </a:cubicBezTo>
                  <a:cubicBezTo>
                    <a:pt x="29" y="231"/>
                    <a:pt x="29" y="231"/>
                    <a:pt x="29" y="231"/>
                  </a:cubicBezTo>
                  <a:cubicBezTo>
                    <a:pt x="26" y="229"/>
                    <a:pt x="23" y="228"/>
                    <a:pt x="20" y="228"/>
                  </a:cubicBezTo>
                  <a:cubicBezTo>
                    <a:pt x="9" y="228"/>
                    <a:pt x="0" y="237"/>
                    <a:pt x="0" y="248"/>
                  </a:cubicBezTo>
                  <a:cubicBezTo>
                    <a:pt x="0" y="259"/>
                    <a:pt x="9" y="267"/>
                    <a:pt x="20" y="267"/>
                  </a:cubicBezTo>
                  <a:cubicBezTo>
                    <a:pt x="31" y="267"/>
                    <a:pt x="39" y="259"/>
                    <a:pt x="39" y="248"/>
                  </a:cubicBezTo>
                  <a:cubicBezTo>
                    <a:pt x="39" y="244"/>
                    <a:pt x="38" y="241"/>
                    <a:pt x="37" y="238"/>
                  </a:cubicBezTo>
                  <a:cubicBezTo>
                    <a:pt x="45" y="230"/>
                    <a:pt x="45" y="230"/>
                    <a:pt x="45" y="230"/>
                  </a:cubicBezTo>
                  <a:cubicBezTo>
                    <a:pt x="48" y="233"/>
                    <a:pt x="50" y="236"/>
                    <a:pt x="53" y="239"/>
                  </a:cubicBezTo>
                  <a:cubicBezTo>
                    <a:pt x="79" y="265"/>
                    <a:pt x="113" y="278"/>
                    <a:pt x="147" y="278"/>
                  </a:cubicBezTo>
                  <a:cubicBezTo>
                    <a:pt x="173" y="278"/>
                    <a:pt x="199" y="270"/>
                    <a:pt x="222" y="255"/>
                  </a:cubicBezTo>
                  <a:cubicBezTo>
                    <a:pt x="242" y="276"/>
                    <a:pt x="242" y="276"/>
                    <a:pt x="242" y="276"/>
                  </a:cubicBezTo>
                  <a:cubicBezTo>
                    <a:pt x="233" y="284"/>
                    <a:pt x="233" y="284"/>
                    <a:pt x="233" y="284"/>
                  </a:cubicBezTo>
                  <a:cubicBezTo>
                    <a:pt x="329" y="380"/>
                    <a:pt x="329" y="380"/>
                    <a:pt x="329" y="380"/>
                  </a:cubicBezTo>
                  <a:cubicBezTo>
                    <a:pt x="380" y="329"/>
                    <a:pt x="380" y="329"/>
                    <a:pt x="380" y="329"/>
                  </a:cubicBezTo>
                  <a:cubicBezTo>
                    <a:pt x="284" y="233"/>
                    <a:pt x="284" y="233"/>
                    <a:pt x="284" y="233"/>
                  </a:cubicBez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8" name="Freeform 97">
              <a:extLst>
                <a:ext uri="{FF2B5EF4-FFF2-40B4-BE49-F238E27FC236}">
                  <a16:creationId xmlns:a16="http://schemas.microsoft.com/office/drawing/2014/main" id="{3AB46F56-3B29-C44A-B69B-9DA1CB2FA0EA}"/>
                </a:ext>
              </a:extLst>
            </p:cNvPr>
            <p:cNvSpPr>
              <a:spLocks/>
            </p:cNvSpPr>
            <p:nvPr/>
          </p:nvSpPr>
          <p:spPr bwMode="auto">
            <a:xfrm>
              <a:off x="6926263" y="3597275"/>
              <a:ext cx="57150" cy="49213"/>
            </a:xfrm>
            <a:custGeom>
              <a:avLst/>
              <a:gdLst>
                <a:gd name="T0" fmla="*/ 0 w 36"/>
                <a:gd name="T1" fmla="*/ 10 h 31"/>
                <a:gd name="T2" fmla="*/ 5 w 36"/>
                <a:gd name="T3" fmla="*/ 16 h 31"/>
                <a:gd name="T4" fmla="*/ 10 w 36"/>
                <a:gd name="T5" fmla="*/ 10 h 31"/>
                <a:gd name="T6" fmla="*/ 32 w 36"/>
                <a:gd name="T7" fmla="*/ 31 h 31"/>
                <a:gd name="T8" fmla="*/ 36 w 36"/>
                <a:gd name="T9" fmla="*/ 26 h 31"/>
                <a:gd name="T10" fmla="*/ 10 w 36"/>
                <a:gd name="T11" fmla="*/ 0 h 31"/>
                <a:gd name="T12" fmla="*/ 0 w 36"/>
                <a:gd name="T13" fmla="*/ 10 h 31"/>
                <a:gd name="T14" fmla="*/ 0 w 36"/>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1">
                  <a:moveTo>
                    <a:pt x="0" y="10"/>
                  </a:moveTo>
                  <a:lnTo>
                    <a:pt x="5" y="16"/>
                  </a:lnTo>
                  <a:lnTo>
                    <a:pt x="10" y="10"/>
                  </a:lnTo>
                  <a:lnTo>
                    <a:pt x="32" y="31"/>
                  </a:lnTo>
                  <a:lnTo>
                    <a:pt x="36" y="26"/>
                  </a:lnTo>
                  <a:lnTo>
                    <a:pt x="10" y="0"/>
                  </a:lnTo>
                  <a:lnTo>
                    <a:pt x="0" y="10"/>
                  </a:lnTo>
                  <a:lnTo>
                    <a:pt x="0" y="1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9" name="Freeform 98">
              <a:extLst>
                <a:ext uri="{FF2B5EF4-FFF2-40B4-BE49-F238E27FC236}">
                  <a16:creationId xmlns:a16="http://schemas.microsoft.com/office/drawing/2014/main" id="{3E853020-4980-A047-B8CB-1D7050E134A7}"/>
                </a:ext>
              </a:extLst>
            </p:cNvPr>
            <p:cNvSpPr>
              <a:spLocks/>
            </p:cNvSpPr>
            <p:nvPr/>
          </p:nvSpPr>
          <p:spPr bwMode="auto">
            <a:xfrm>
              <a:off x="6986588" y="3648075"/>
              <a:ext cx="17463" cy="17463"/>
            </a:xfrm>
            <a:custGeom>
              <a:avLst/>
              <a:gdLst>
                <a:gd name="T0" fmla="*/ 0 w 11"/>
                <a:gd name="T1" fmla="*/ 6 h 11"/>
                <a:gd name="T2" fmla="*/ 5 w 11"/>
                <a:gd name="T3" fmla="*/ 0 h 11"/>
                <a:gd name="T4" fmla="*/ 11 w 11"/>
                <a:gd name="T5" fmla="*/ 6 h 11"/>
                <a:gd name="T6" fmla="*/ 5 w 11"/>
                <a:gd name="T7" fmla="*/ 11 h 11"/>
                <a:gd name="T8" fmla="*/ 0 w 11"/>
                <a:gd name="T9" fmla="*/ 6 h 11"/>
                <a:gd name="T10" fmla="*/ 0 w 11"/>
                <a:gd name="T11" fmla="*/ 6 h 11"/>
              </a:gdLst>
              <a:ahLst/>
              <a:cxnLst>
                <a:cxn ang="0">
                  <a:pos x="T0" y="T1"/>
                </a:cxn>
                <a:cxn ang="0">
                  <a:pos x="T2" y="T3"/>
                </a:cxn>
                <a:cxn ang="0">
                  <a:pos x="T4" y="T5"/>
                </a:cxn>
                <a:cxn ang="0">
                  <a:pos x="T6" y="T7"/>
                </a:cxn>
                <a:cxn ang="0">
                  <a:pos x="T8" y="T9"/>
                </a:cxn>
                <a:cxn ang="0">
                  <a:pos x="T10" y="T11"/>
                </a:cxn>
              </a:cxnLst>
              <a:rect l="0" t="0" r="r" b="b"/>
              <a:pathLst>
                <a:path w="11" h="11">
                  <a:moveTo>
                    <a:pt x="0" y="6"/>
                  </a:moveTo>
                  <a:lnTo>
                    <a:pt x="5" y="0"/>
                  </a:lnTo>
                  <a:lnTo>
                    <a:pt x="11" y="6"/>
                  </a:lnTo>
                  <a:lnTo>
                    <a:pt x="5" y="11"/>
                  </a:lnTo>
                  <a:lnTo>
                    <a:pt x="0" y="6"/>
                  </a:lnTo>
                  <a:lnTo>
                    <a:pt x="0" y="6"/>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40" name="Freeform 99">
              <a:extLst>
                <a:ext uri="{FF2B5EF4-FFF2-40B4-BE49-F238E27FC236}">
                  <a16:creationId xmlns:a16="http://schemas.microsoft.com/office/drawing/2014/main" id="{A27E9544-0201-9D46-9FEF-9ABC17116CB1}"/>
                </a:ext>
              </a:extLst>
            </p:cNvPr>
            <p:cNvSpPr>
              <a:spLocks/>
            </p:cNvSpPr>
            <p:nvPr/>
          </p:nvSpPr>
          <p:spPr bwMode="auto">
            <a:xfrm>
              <a:off x="6699250" y="3617913"/>
              <a:ext cx="11113" cy="12700"/>
            </a:xfrm>
            <a:custGeom>
              <a:avLst/>
              <a:gdLst>
                <a:gd name="T0" fmla="*/ 0 w 7"/>
                <a:gd name="T1" fmla="*/ 0 h 8"/>
                <a:gd name="T2" fmla="*/ 7 w 7"/>
                <a:gd name="T3" fmla="*/ 0 h 8"/>
                <a:gd name="T4" fmla="*/ 7 w 7"/>
                <a:gd name="T5" fmla="*/ 8 h 8"/>
                <a:gd name="T6" fmla="*/ 0 w 7"/>
                <a:gd name="T7" fmla="*/ 8 h 8"/>
                <a:gd name="T8" fmla="*/ 0 w 7"/>
                <a:gd name="T9" fmla="*/ 0 h 8"/>
                <a:gd name="T10" fmla="*/ 0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0" y="0"/>
                  </a:moveTo>
                  <a:lnTo>
                    <a:pt x="7" y="0"/>
                  </a:lnTo>
                  <a:lnTo>
                    <a:pt x="7"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41" name="Freeform 100">
              <a:extLst>
                <a:ext uri="{FF2B5EF4-FFF2-40B4-BE49-F238E27FC236}">
                  <a16:creationId xmlns:a16="http://schemas.microsoft.com/office/drawing/2014/main" id="{2C96694B-D64E-5142-B0CE-8098FC985E32}"/>
                </a:ext>
              </a:extLst>
            </p:cNvPr>
            <p:cNvSpPr>
              <a:spLocks/>
            </p:cNvSpPr>
            <p:nvPr/>
          </p:nvSpPr>
          <p:spPr bwMode="auto">
            <a:xfrm>
              <a:off x="6699250" y="3689350"/>
              <a:ext cx="11113" cy="14288"/>
            </a:xfrm>
            <a:custGeom>
              <a:avLst/>
              <a:gdLst>
                <a:gd name="T0" fmla="*/ 0 w 7"/>
                <a:gd name="T1" fmla="*/ 0 h 9"/>
                <a:gd name="T2" fmla="*/ 7 w 7"/>
                <a:gd name="T3" fmla="*/ 0 h 9"/>
                <a:gd name="T4" fmla="*/ 7 w 7"/>
                <a:gd name="T5" fmla="*/ 9 h 9"/>
                <a:gd name="T6" fmla="*/ 0 w 7"/>
                <a:gd name="T7" fmla="*/ 9 h 9"/>
                <a:gd name="T8" fmla="*/ 0 w 7"/>
                <a:gd name="T9" fmla="*/ 0 h 9"/>
                <a:gd name="T10" fmla="*/ 0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0" y="0"/>
                  </a:moveTo>
                  <a:lnTo>
                    <a:pt x="7" y="0"/>
                  </a:lnTo>
                  <a:lnTo>
                    <a:pt x="7" y="9"/>
                  </a:lnTo>
                  <a:lnTo>
                    <a:pt x="0" y="9"/>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42" name="Freeform 101">
              <a:extLst>
                <a:ext uri="{FF2B5EF4-FFF2-40B4-BE49-F238E27FC236}">
                  <a16:creationId xmlns:a16="http://schemas.microsoft.com/office/drawing/2014/main" id="{CDC09540-D944-3F4A-BB46-6460F967C287}"/>
                </a:ext>
              </a:extLst>
            </p:cNvPr>
            <p:cNvSpPr>
              <a:spLocks/>
            </p:cNvSpPr>
            <p:nvPr/>
          </p:nvSpPr>
          <p:spPr bwMode="auto">
            <a:xfrm>
              <a:off x="6796088" y="3643313"/>
              <a:ext cx="12700" cy="12700"/>
            </a:xfrm>
            <a:custGeom>
              <a:avLst/>
              <a:gdLst>
                <a:gd name="T0" fmla="*/ 0 w 8"/>
                <a:gd name="T1" fmla="*/ 0 h 8"/>
                <a:gd name="T2" fmla="*/ 8 w 8"/>
                <a:gd name="T3" fmla="*/ 0 h 8"/>
                <a:gd name="T4" fmla="*/ 8 w 8"/>
                <a:gd name="T5" fmla="*/ 8 h 8"/>
                <a:gd name="T6" fmla="*/ 0 w 8"/>
                <a:gd name="T7" fmla="*/ 8 h 8"/>
                <a:gd name="T8" fmla="*/ 0 w 8"/>
                <a:gd name="T9" fmla="*/ 0 h 8"/>
                <a:gd name="T10" fmla="*/ 0 w 8"/>
                <a:gd name="T11" fmla="*/ 0 h 8"/>
              </a:gdLst>
              <a:ahLst/>
              <a:cxnLst>
                <a:cxn ang="0">
                  <a:pos x="T0" y="T1"/>
                </a:cxn>
                <a:cxn ang="0">
                  <a:pos x="T2" y="T3"/>
                </a:cxn>
                <a:cxn ang="0">
                  <a:pos x="T4" y="T5"/>
                </a:cxn>
                <a:cxn ang="0">
                  <a:pos x="T6" y="T7"/>
                </a:cxn>
                <a:cxn ang="0">
                  <a:pos x="T8" y="T9"/>
                </a:cxn>
                <a:cxn ang="0">
                  <a:pos x="T10" y="T11"/>
                </a:cxn>
              </a:cxnLst>
              <a:rect l="0" t="0" r="r" b="b"/>
              <a:pathLst>
                <a:path w="8" h="8">
                  <a:moveTo>
                    <a:pt x="0" y="0"/>
                  </a:moveTo>
                  <a:lnTo>
                    <a:pt x="8" y="0"/>
                  </a:lnTo>
                  <a:lnTo>
                    <a:pt x="8"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43" name="Freeform 102">
              <a:extLst>
                <a:ext uri="{FF2B5EF4-FFF2-40B4-BE49-F238E27FC236}">
                  <a16:creationId xmlns:a16="http://schemas.microsoft.com/office/drawing/2014/main" id="{844D78B5-DDE4-4140-9E82-906CE308601F}"/>
                </a:ext>
              </a:extLst>
            </p:cNvPr>
            <p:cNvSpPr>
              <a:spLocks/>
            </p:cNvSpPr>
            <p:nvPr/>
          </p:nvSpPr>
          <p:spPr bwMode="auto">
            <a:xfrm>
              <a:off x="6967538" y="3535363"/>
              <a:ext cx="12700" cy="12700"/>
            </a:xfrm>
            <a:custGeom>
              <a:avLst/>
              <a:gdLst>
                <a:gd name="T0" fmla="*/ 0 w 8"/>
                <a:gd name="T1" fmla="*/ 0 h 8"/>
                <a:gd name="T2" fmla="*/ 8 w 8"/>
                <a:gd name="T3" fmla="*/ 0 h 8"/>
                <a:gd name="T4" fmla="*/ 8 w 8"/>
                <a:gd name="T5" fmla="*/ 8 h 8"/>
                <a:gd name="T6" fmla="*/ 0 w 8"/>
                <a:gd name="T7" fmla="*/ 8 h 8"/>
                <a:gd name="T8" fmla="*/ 0 w 8"/>
                <a:gd name="T9" fmla="*/ 0 h 8"/>
                <a:gd name="T10" fmla="*/ 0 w 8"/>
                <a:gd name="T11" fmla="*/ 0 h 8"/>
              </a:gdLst>
              <a:ahLst/>
              <a:cxnLst>
                <a:cxn ang="0">
                  <a:pos x="T0" y="T1"/>
                </a:cxn>
                <a:cxn ang="0">
                  <a:pos x="T2" y="T3"/>
                </a:cxn>
                <a:cxn ang="0">
                  <a:pos x="T4" y="T5"/>
                </a:cxn>
                <a:cxn ang="0">
                  <a:pos x="T6" y="T7"/>
                </a:cxn>
                <a:cxn ang="0">
                  <a:pos x="T8" y="T9"/>
                </a:cxn>
                <a:cxn ang="0">
                  <a:pos x="T10" y="T11"/>
                </a:cxn>
              </a:cxnLst>
              <a:rect l="0" t="0" r="r" b="b"/>
              <a:pathLst>
                <a:path w="8" h="8">
                  <a:moveTo>
                    <a:pt x="0" y="0"/>
                  </a:moveTo>
                  <a:lnTo>
                    <a:pt x="8" y="0"/>
                  </a:lnTo>
                  <a:lnTo>
                    <a:pt x="8"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44" name="Freeform 103">
              <a:extLst>
                <a:ext uri="{FF2B5EF4-FFF2-40B4-BE49-F238E27FC236}">
                  <a16:creationId xmlns:a16="http://schemas.microsoft.com/office/drawing/2014/main" id="{C7F1F36F-3905-2848-B014-58AB1293AA06}"/>
                </a:ext>
              </a:extLst>
            </p:cNvPr>
            <p:cNvSpPr>
              <a:spLocks/>
            </p:cNvSpPr>
            <p:nvPr/>
          </p:nvSpPr>
          <p:spPr bwMode="auto">
            <a:xfrm>
              <a:off x="6981825" y="3432175"/>
              <a:ext cx="11113" cy="12700"/>
            </a:xfrm>
            <a:custGeom>
              <a:avLst/>
              <a:gdLst>
                <a:gd name="T0" fmla="*/ 0 w 7"/>
                <a:gd name="T1" fmla="*/ 0 h 8"/>
                <a:gd name="T2" fmla="*/ 7 w 7"/>
                <a:gd name="T3" fmla="*/ 0 h 8"/>
                <a:gd name="T4" fmla="*/ 7 w 7"/>
                <a:gd name="T5" fmla="*/ 8 h 8"/>
                <a:gd name="T6" fmla="*/ 0 w 7"/>
                <a:gd name="T7" fmla="*/ 8 h 8"/>
                <a:gd name="T8" fmla="*/ 0 w 7"/>
                <a:gd name="T9" fmla="*/ 0 h 8"/>
                <a:gd name="T10" fmla="*/ 0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0" y="0"/>
                  </a:moveTo>
                  <a:lnTo>
                    <a:pt x="7" y="0"/>
                  </a:lnTo>
                  <a:lnTo>
                    <a:pt x="7"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45" name="Freeform 104">
              <a:extLst>
                <a:ext uri="{FF2B5EF4-FFF2-40B4-BE49-F238E27FC236}">
                  <a16:creationId xmlns:a16="http://schemas.microsoft.com/office/drawing/2014/main" id="{287CB7D0-BE4E-CC40-9EBF-B1CF96243E8E}"/>
                </a:ext>
              </a:extLst>
            </p:cNvPr>
            <p:cNvSpPr>
              <a:spLocks/>
            </p:cNvSpPr>
            <p:nvPr/>
          </p:nvSpPr>
          <p:spPr bwMode="auto">
            <a:xfrm>
              <a:off x="7021513" y="3486150"/>
              <a:ext cx="11113" cy="12700"/>
            </a:xfrm>
            <a:custGeom>
              <a:avLst/>
              <a:gdLst>
                <a:gd name="T0" fmla="*/ 0 w 7"/>
                <a:gd name="T1" fmla="*/ 0 h 8"/>
                <a:gd name="T2" fmla="*/ 7 w 7"/>
                <a:gd name="T3" fmla="*/ 0 h 8"/>
                <a:gd name="T4" fmla="*/ 7 w 7"/>
                <a:gd name="T5" fmla="*/ 8 h 8"/>
                <a:gd name="T6" fmla="*/ 0 w 7"/>
                <a:gd name="T7" fmla="*/ 8 h 8"/>
                <a:gd name="T8" fmla="*/ 0 w 7"/>
                <a:gd name="T9" fmla="*/ 0 h 8"/>
                <a:gd name="T10" fmla="*/ 0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0" y="0"/>
                  </a:moveTo>
                  <a:lnTo>
                    <a:pt x="7" y="0"/>
                  </a:lnTo>
                  <a:lnTo>
                    <a:pt x="7" y="8"/>
                  </a:lnTo>
                  <a:lnTo>
                    <a:pt x="0" y="8"/>
                  </a:lnTo>
                  <a:lnTo>
                    <a:pt x="0" y="0"/>
                  </a:lnTo>
                  <a:lnTo>
                    <a:pt x="0" y="0"/>
                  </a:lnTo>
                  <a:close/>
                </a:path>
              </a:pathLst>
            </a:custGeom>
            <a:solidFill>
              <a:srgbClr val="26CAD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IN" sz="3599"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sp>
        <p:nvSpPr>
          <p:cNvPr id="19" name="Slide Number Placeholder 2">
            <a:extLst>
              <a:ext uri="{FF2B5EF4-FFF2-40B4-BE49-F238E27FC236}">
                <a16:creationId xmlns:a16="http://schemas.microsoft.com/office/drawing/2014/main" id="{698344F4-5216-5544-84FE-03DF06078B9D}"/>
              </a:ext>
            </a:extLst>
          </p:cNvPr>
          <p:cNvSpPr>
            <a:spLocks noGrp="1"/>
          </p:cNvSpPr>
          <p:nvPr>
            <p:ph type="sldNum" sz="quarter" idx="10"/>
          </p:nvPr>
        </p:nvSpPr>
        <p:spPr>
          <a:xfrm>
            <a:off x="6858000" y="4826480"/>
            <a:ext cx="2057400" cy="137160"/>
          </a:xfrm>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610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itle 1">
            <a:extLst>
              <a:ext uri="{FF2B5EF4-FFF2-40B4-BE49-F238E27FC236}">
                <a16:creationId xmlns:a16="http://schemas.microsoft.com/office/drawing/2014/main" id="{990F60F5-8C8D-D945-95DF-FEBFCD87C0CC}"/>
              </a:ext>
            </a:extLst>
          </p:cNvPr>
          <p:cNvSpPr txBox="1">
            <a:spLocks/>
          </p:cNvSpPr>
          <p:nvPr/>
        </p:nvSpPr>
        <p:spPr bwMode="auto">
          <a:xfrm>
            <a:off x="351667" y="255353"/>
            <a:ext cx="8486423" cy="567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67500" tIns="33750" rIns="67500" bIns="33750" numCol="1" anchor="t" anchorCtr="0" compatLnSpc="1">
            <a:prstTxWarp prst="textNoShape">
              <a:avLst/>
            </a:prstTxWarp>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kern="12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2800">
                <a:solidFill>
                  <a:srgbClr val="000000"/>
                </a:solidFill>
                <a:latin typeface="Arial" charset="0"/>
                <a:ea typeface="Microsoft YaHei" charset="-122"/>
                <a:cs typeface="Microsoft YaHei"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charset="0"/>
              <a:defRPr sz="2800">
                <a:solidFill>
                  <a:srgbClr val="000000"/>
                </a:solidFill>
                <a:latin typeface="Arial" charset="0"/>
                <a:ea typeface="Microsoft YaHei" charset="-122"/>
                <a:cs typeface="Microsoft YaHei" charset="-122"/>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r>
              <a:rPr kumimoji="0" lang="en-US" sz="2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is IBM Informix 14.10? </a:t>
            </a:r>
            <a:endParaRPr kumimoji="0" lang="en-US" sz="21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22" name="object 56">
            <a:extLst>
              <a:ext uri="{FF2B5EF4-FFF2-40B4-BE49-F238E27FC236}">
                <a16:creationId xmlns:a16="http://schemas.microsoft.com/office/drawing/2014/main" id="{19AA9FB9-4210-4443-9562-E6BD2C143F0C}"/>
              </a:ext>
            </a:extLst>
          </p:cNvPr>
          <p:cNvSpPr txBox="1">
            <a:spLocks noGrp="1"/>
          </p:cNvSpPr>
          <p:nvPr/>
        </p:nvSpPr>
        <p:spPr>
          <a:xfrm>
            <a:off x="1562343" y="1114049"/>
            <a:ext cx="6592827" cy="2964273"/>
          </a:xfrm>
          <a:prstGeom prst="rect">
            <a:avLst/>
          </a:prstGeom>
        </p:spPr>
        <p:txBody>
          <a:bodyPr vert="horz" wrap="square" lIns="0" tIns="9525" rIns="0" bIns="0" rtlCol="0">
            <a:spAutoFit/>
          </a:bodyPr>
          <a:lstStyle>
            <a:lvl1pPr marL="0">
              <a:defRPr sz="1500" b="0" i="0">
                <a:solidFill>
                  <a:srgbClr val="F7A838"/>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2400" b="1" i="1"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Informix remains a great option for the Cloud!</a:t>
            </a:r>
          </a:p>
          <a:p>
            <a:pPr marL="406400" marR="0" lvl="1" indent="-192088"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a:p>
            <a:pPr marL="406400" marR="0" lvl="1" indent="-192088"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IBM Cloud continues to be a flexible and preferred option for Informix deployments – now updated with 14.10!</a:t>
            </a:r>
          </a:p>
          <a:p>
            <a:pPr marL="406400" marR="0" lvl="1" indent="-192088"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a:p>
            <a:pPr marL="406400" marR="0" lvl="1" indent="-192088"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IBM Cloud Private for Data (ICP4D) </a:t>
            </a:r>
            <a:r>
              <a:rPr lang="en-US" sz="1800" dirty="0">
                <a:solidFill>
                  <a:srgbClr val="000000">
                    <a:lumMod val="95000"/>
                    <a:lumOff val="5000"/>
                  </a:srgbClr>
                </a:solidFill>
                <a:latin typeface="Arial" panose="020B0604020202020204" pitchFamily="34" charset="0"/>
                <a:cs typeface="Arial" panose="020B0604020202020204" pitchFamily="34" charset="0"/>
              </a:rPr>
              <a:t>a</a:t>
            </a:r>
            <a:r>
              <a:rPr kumimoji="0" lang="en-US" sz="1800" b="0" i="0" u="none" strike="noStrike" kern="1200" cap="none" spc="0" normalizeH="0" baseline="0" noProof="0" dirty="0" err="1">
                <a:ln>
                  <a:noFill/>
                </a:ln>
                <a:solidFill>
                  <a:srgbClr val="000000">
                    <a:lumMod val="95000"/>
                    <a:lumOff val="5000"/>
                  </a:srgbClr>
                </a:solidFill>
                <a:effectLst/>
                <a:uLnTx/>
                <a:uFillTx/>
                <a:latin typeface="Arial" panose="020B0604020202020204" pitchFamily="34" charset="0"/>
                <a:cs typeface="Arial" panose="020B0604020202020204" pitchFamily="34" charset="0"/>
              </a:rPr>
              <a:t>dd</a:t>
            </a: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-on Catalog presence (</a:t>
            </a:r>
            <a:r>
              <a:rPr kumimoji="0" lang="en-US" sz="1800" b="0" i="1"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coming soon!</a:t>
            </a: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 </a:t>
            </a:r>
          </a:p>
          <a:p>
            <a:pPr marL="406400" marR="0" lvl="1" indent="-192088"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endParaRPr>
          </a:p>
          <a:p>
            <a:pPr marL="406400" marR="0" lvl="1" indent="-192088"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0" algn="l"/>
                <a:tab pos="684213" algn="l"/>
                <a:tab pos="1370013" algn="l"/>
                <a:tab pos="2055813" algn="l"/>
                <a:tab pos="2741613" algn="l"/>
                <a:tab pos="3427413" algn="l"/>
                <a:tab pos="4113213" algn="l"/>
                <a:tab pos="4799013" algn="l"/>
                <a:tab pos="5484813" algn="l"/>
                <a:tab pos="6169025" algn="l"/>
                <a:tab pos="6854825" algn="l"/>
                <a:tab pos="7540625" algn="l"/>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cs typeface="Arial" panose="020B0604020202020204" pitchFamily="34" charset="0"/>
              </a:rPr>
              <a:t>Informix in Hybrid Cloud</a:t>
            </a:r>
          </a:p>
        </p:txBody>
      </p:sp>
      <p:grpSp>
        <p:nvGrpSpPr>
          <p:cNvPr id="23" name="Group 22">
            <a:extLst>
              <a:ext uri="{FF2B5EF4-FFF2-40B4-BE49-F238E27FC236}">
                <a16:creationId xmlns:a16="http://schemas.microsoft.com/office/drawing/2014/main" id="{900D3103-2C67-6641-8A71-428BA91550AA}"/>
              </a:ext>
            </a:extLst>
          </p:cNvPr>
          <p:cNvGrpSpPr>
            <a:grpSpLocks noChangeAspect="1"/>
          </p:cNvGrpSpPr>
          <p:nvPr/>
        </p:nvGrpSpPr>
        <p:grpSpPr>
          <a:xfrm>
            <a:off x="373759" y="1174597"/>
            <a:ext cx="864119" cy="813263"/>
            <a:chOff x="6361429" y="4769716"/>
            <a:chExt cx="375920" cy="353796"/>
          </a:xfrm>
        </p:grpSpPr>
        <p:sp>
          <p:nvSpPr>
            <p:cNvPr id="24" name="object 108">
              <a:extLst>
                <a:ext uri="{FF2B5EF4-FFF2-40B4-BE49-F238E27FC236}">
                  <a16:creationId xmlns:a16="http://schemas.microsoft.com/office/drawing/2014/main" id="{BA57C1BC-2773-CE40-A085-90F3761D14C7}"/>
                </a:ext>
              </a:extLst>
            </p:cNvPr>
            <p:cNvSpPr/>
            <p:nvPr/>
          </p:nvSpPr>
          <p:spPr>
            <a:xfrm>
              <a:off x="6361429" y="4769716"/>
              <a:ext cx="375920" cy="231140"/>
            </a:xfrm>
            <a:custGeom>
              <a:avLst/>
              <a:gdLst/>
              <a:ahLst/>
              <a:cxnLst/>
              <a:rect l="l" t="t" r="r" b="b"/>
              <a:pathLst>
                <a:path w="375920" h="231139">
                  <a:moveTo>
                    <a:pt x="74079" y="82829"/>
                  </a:moveTo>
                  <a:lnTo>
                    <a:pt x="45268" y="88660"/>
                  </a:lnTo>
                  <a:lnTo>
                    <a:pt x="21718" y="104554"/>
                  </a:lnTo>
                  <a:lnTo>
                    <a:pt x="5829" y="128108"/>
                  </a:lnTo>
                  <a:lnTo>
                    <a:pt x="0" y="156921"/>
                  </a:lnTo>
                  <a:lnTo>
                    <a:pt x="5829" y="185715"/>
                  </a:lnTo>
                  <a:lnTo>
                    <a:pt x="21718" y="209253"/>
                  </a:lnTo>
                  <a:lnTo>
                    <a:pt x="45268" y="225135"/>
                  </a:lnTo>
                  <a:lnTo>
                    <a:pt x="74079" y="230962"/>
                  </a:lnTo>
                  <a:lnTo>
                    <a:pt x="74079" y="217550"/>
                  </a:lnTo>
                  <a:lnTo>
                    <a:pt x="50487" y="212778"/>
                  </a:lnTo>
                  <a:lnTo>
                    <a:pt x="31200" y="199770"/>
                  </a:lnTo>
                  <a:lnTo>
                    <a:pt x="18186" y="180496"/>
                  </a:lnTo>
                  <a:lnTo>
                    <a:pt x="13411" y="156921"/>
                  </a:lnTo>
                  <a:lnTo>
                    <a:pt x="18186" y="133322"/>
                  </a:lnTo>
                  <a:lnTo>
                    <a:pt x="31200" y="114031"/>
                  </a:lnTo>
                  <a:lnTo>
                    <a:pt x="50487" y="101015"/>
                  </a:lnTo>
                  <a:lnTo>
                    <a:pt x="74079" y="96240"/>
                  </a:lnTo>
                  <a:lnTo>
                    <a:pt x="87426" y="96240"/>
                  </a:lnTo>
                  <a:lnTo>
                    <a:pt x="88549" y="91605"/>
                  </a:lnTo>
                  <a:lnTo>
                    <a:pt x="92269" y="82892"/>
                  </a:lnTo>
                  <a:lnTo>
                    <a:pt x="76987" y="82892"/>
                  </a:lnTo>
                  <a:lnTo>
                    <a:pt x="75996" y="82854"/>
                  </a:lnTo>
                  <a:lnTo>
                    <a:pt x="74079" y="82829"/>
                  </a:lnTo>
                  <a:close/>
                </a:path>
                <a:path w="375920" h="231139">
                  <a:moveTo>
                    <a:pt x="341551" y="96240"/>
                  </a:moveTo>
                  <a:lnTo>
                    <a:pt x="301523" y="96240"/>
                  </a:lnTo>
                  <a:lnTo>
                    <a:pt x="325107" y="101015"/>
                  </a:lnTo>
                  <a:lnTo>
                    <a:pt x="344390" y="114031"/>
                  </a:lnTo>
                  <a:lnTo>
                    <a:pt x="357403" y="133322"/>
                  </a:lnTo>
                  <a:lnTo>
                    <a:pt x="362178" y="156921"/>
                  </a:lnTo>
                  <a:lnTo>
                    <a:pt x="357403" y="180496"/>
                  </a:lnTo>
                  <a:lnTo>
                    <a:pt x="344390" y="199770"/>
                  </a:lnTo>
                  <a:lnTo>
                    <a:pt x="325107" y="212778"/>
                  </a:lnTo>
                  <a:lnTo>
                    <a:pt x="301523" y="217550"/>
                  </a:lnTo>
                  <a:lnTo>
                    <a:pt x="301523" y="230962"/>
                  </a:lnTo>
                  <a:lnTo>
                    <a:pt x="330321" y="225135"/>
                  </a:lnTo>
                  <a:lnTo>
                    <a:pt x="353868" y="209253"/>
                  </a:lnTo>
                  <a:lnTo>
                    <a:pt x="369758" y="185715"/>
                  </a:lnTo>
                  <a:lnTo>
                    <a:pt x="375589" y="156921"/>
                  </a:lnTo>
                  <a:lnTo>
                    <a:pt x="369758" y="128108"/>
                  </a:lnTo>
                  <a:lnTo>
                    <a:pt x="353868" y="104554"/>
                  </a:lnTo>
                  <a:lnTo>
                    <a:pt x="341551" y="96240"/>
                  </a:lnTo>
                  <a:close/>
                </a:path>
                <a:path w="375920" h="231139">
                  <a:moveTo>
                    <a:pt x="87426" y="96240"/>
                  </a:moveTo>
                  <a:lnTo>
                    <a:pt x="76212" y="96240"/>
                  </a:lnTo>
                  <a:lnTo>
                    <a:pt x="78562" y="96392"/>
                  </a:lnTo>
                  <a:lnTo>
                    <a:pt x="87147" y="97396"/>
                  </a:lnTo>
                  <a:lnTo>
                    <a:pt x="87426" y="96240"/>
                  </a:lnTo>
                  <a:close/>
                </a:path>
                <a:path w="375920" h="231139">
                  <a:moveTo>
                    <a:pt x="238884" y="13411"/>
                  </a:moveTo>
                  <a:lnTo>
                    <a:pt x="187782" y="13411"/>
                  </a:lnTo>
                  <a:lnTo>
                    <a:pt x="221737" y="19155"/>
                  </a:lnTo>
                  <a:lnTo>
                    <a:pt x="251040" y="35245"/>
                  </a:lnTo>
                  <a:lnTo>
                    <a:pt x="273521" y="59970"/>
                  </a:lnTo>
                  <a:lnTo>
                    <a:pt x="287010" y="91617"/>
                  </a:lnTo>
                  <a:lnTo>
                    <a:pt x="288391" y="97396"/>
                  </a:lnTo>
                  <a:lnTo>
                    <a:pt x="297014" y="96392"/>
                  </a:lnTo>
                  <a:lnTo>
                    <a:pt x="299377" y="96240"/>
                  </a:lnTo>
                  <a:lnTo>
                    <a:pt x="341551" y="96240"/>
                  </a:lnTo>
                  <a:lnTo>
                    <a:pt x="330321" y="88660"/>
                  </a:lnTo>
                  <a:lnTo>
                    <a:pt x="301836" y="82892"/>
                  </a:lnTo>
                  <a:lnTo>
                    <a:pt x="298564" y="82892"/>
                  </a:lnTo>
                  <a:lnTo>
                    <a:pt x="282481" y="49232"/>
                  </a:lnTo>
                  <a:lnTo>
                    <a:pt x="257189" y="23039"/>
                  </a:lnTo>
                  <a:lnTo>
                    <a:pt x="238884" y="13411"/>
                  </a:lnTo>
                  <a:close/>
                </a:path>
                <a:path w="375920" h="231139">
                  <a:moveTo>
                    <a:pt x="187782" y="0"/>
                  </a:moveTo>
                  <a:lnTo>
                    <a:pt x="150701" y="6049"/>
                  </a:lnTo>
                  <a:lnTo>
                    <a:pt x="118406" y="23039"/>
                  </a:lnTo>
                  <a:lnTo>
                    <a:pt x="93100" y="49232"/>
                  </a:lnTo>
                  <a:lnTo>
                    <a:pt x="76987" y="82892"/>
                  </a:lnTo>
                  <a:lnTo>
                    <a:pt x="92269" y="82892"/>
                  </a:lnTo>
                  <a:lnTo>
                    <a:pt x="102062" y="59965"/>
                  </a:lnTo>
                  <a:lnTo>
                    <a:pt x="124554" y="35244"/>
                  </a:lnTo>
                  <a:lnTo>
                    <a:pt x="153853" y="19154"/>
                  </a:lnTo>
                  <a:lnTo>
                    <a:pt x="187782" y="13411"/>
                  </a:lnTo>
                  <a:lnTo>
                    <a:pt x="238884" y="13411"/>
                  </a:lnTo>
                  <a:lnTo>
                    <a:pt x="224889" y="6049"/>
                  </a:lnTo>
                  <a:lnTo>
                    <a:pt x="187782" y="0"/>
                  </a:lnTo>
                  <a:close/>
                </a:path>
                <a:path w="375920" h="231139">
                  <a:moveTo>
                    <a:pt x="301523" y="82829"/>
                  </a:moveTo>
                  <a:lnTo>
                    <a:pt x="300558" y="82829"/>
                  </a:lnTo>
                  <a:lnTo>
                    <a:pt x="298564" y="82892"/>
                  </a:lnTo>
                  <a:lnTo>
                    <a:pt x="301836" y="82892"/>
                  </a:lnTo>
                  <a:lnTo>
                    <a:pt x="301523" y="82829"/>
                  </a:lnTo>
                  <a:close/>
                </a:path>
              </a:pathLst>
            </a:custGeom>
            <a:solidFill>
              <a:srgbClr val="36B8CA"/>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5" name="object 109">
              <a:extLst>
                <a:ext uri="{FF2B5EF4-FFF2-40B4-BE49-F238E27FC236}">
                  <a16:creationId xmlns:a16="http://schemas.microsoft.com/office/drawing/2014/main" id="{1C219832-FFF8-FC4B-AA05-085D3E986736}"/>
                </a:ext>
              </a:extLst>
            </p:cNvPr>
            <p:cNvSpPr/>
            <p:nvPr/>
          </p:nvSpPr>
          <p:spPr>
            <a:xfrm>
              <a:off x="6464959" y="4831425"/>
              <a:ext cx="271780" cy="281940"/>
            </a:xfrm>
            <a:custGeom>
              <a:avLst/>
              <a:gdLst/>
              <a:ahLst/>
              <a:cxnLst/>
              <a:rect l="l" t="t" r="r" b="b"/>
              <a:pathLst>
                <a:path w="271779" h="281939">
                  <a:moveTo>
                    <a:pt x="62859" y="52069"/>
                  </a:moveTo>
                  <a:lnTo>
                    <a:pt x="11518" y="57149"/>
                  </a:lnTo>
                  <a:lnTo>
                    <a:pt x="0" y="69849"/>
                  </a:lnTo>
                  <a:lnTo>
                    <a:pt x="6553" y="85089"/>
                  </a:lnTo>
                  <a:lnTo>
                    <a:pt x="10154" y="92709"/>
                  </a:lnTo>
                  <a:lnTo>
                    <a:pt x="17430" y="105409"/>
                  </a:lnTo>
                  <a:lnTo>
                    <a:pt x="38633" y="140969"/>
                  </a:lnTo>
                  <a:lnTo>
                    <a:pt x="32359" y="143509"/>
                  </a:lnTo>
                  <a:lnTo>
                    <a:pt x="28816" y="148589"/>
                  </a:lnTo>
                  <a:lnTo>
                    <a:pt x="28803" y="154939"/>
                  </a:lnTo>
                  <a:lnTo>
                    <a:pt x="30734" y="163829"/>
                  </a:lnTo>
                  <a:lnTo>
                    <a:pt x="35885" y="170179"/>
                  </a:lnTo>
                  <a:lnTo>
                    <a:pt x="43296" y="173989"/>
                  </a:lnTo>
                  <a:lnTo>
                    <a:pt x="52006" y="177799"/>
                  </a:lnTo>
                  <a:lnTo>
                    <a:pt x="53936" y="177799"/>
                  </a:lnTo>
                  <a:lnTo>
                    <a:pt x="56794" y="179069"/>
                  </a:lnTo>
                  <a:lnTo>
                    <a:pt x="61213" y="179069"/>
                  </a:lnTo>
                  <a:lnTo>
                    <a:pt x="64160" y="184149"/>
                  </a:lnTo>
                  <a:lnTo>
                    <a:pt x="57340" y="184149"/>
                  </a:lnTo>
                  <a:lnTo>
                    <a:pt x="51942" y="187959"/>
                  </a:lnTo>
                  <a:lnTo>
                    <a:pt x="49949" y="190499"/>
                  </a:lnTo>
                  <a:lnTo>
                    <a:pt x="48983" y="194309"/>
                  </a:lnTo>
                  <a:lnTo>
                    <a:pt x="48529" y="201929"/>
                  </a:lnTo>
                  <a:lnTo>
                    <a:pt x="50682" y="208279"/>
                  </a:lnTo>
                  <a:lnTo>
                    <a:pt x="54859" y="213359"/>
                  </a:lnTo>
                  <a:lnTo>
                    <a:pt x="60477" y="218439"/>
                  </a:lnTo>
                  <a:lnTo>
                    <a:pt x="57073" y="219709"/>
                  </a:lnTo>
                  <a:lnTo>
                    <a:pt x="54698" y="222249"/>
                  </a:lnTo>
                  <a:lnTo>
                    <a:pt x="52235" y="232409"/>
                  </a:lnTo>
                  <a:lnTo>
                    <a:pt x="52730" y="236219"/>
                  </a:lnTo>
                  <a:lnTo>
                    <a:pt x="54432" y="240029"/>
                  </a:lnTo>
                  <a:lnTo>
                    <a:pt x="58154" y="250189"/>
                  </a:lnTo>
                  <a:lnTo>
                    <a:pt x="65143" y="261619"/>
                  </a:lnTo>
                  <a:lnTo>
                    <a:pt x="74443" y="273049"/>
                  </a:lnTo>
                  <a:lnTo>
                    <a:pt x="85102" y="281939"/>
                  </a:lnTo>
                  <a:lnTo>
                    <a:pt x="89407" y="281939"/>
                  </a:lnTo>
                  <a:lnTo>
                    <a:pt x="91262" y="279399"/>
                  </a:lnTo>
                  <a:lnTo>
                    <a:pt x="90893" y="276859"/>
                  </a:lnTo>
                  <a:lnTo>
                    <a:pt x="89280" y="275589"/>
                  </a:lnTo>
                  <a:lnTo>
                    <a:pt x="82968" y="270509"/>
                  </a:lnTo>
                  <a:lnTo>
                    <a:pt x="77204" y="265429"/>
                  </a:lnTo>
                  <a:lnTo>
                    <a:pt x="72119" y="259079"/>
                  </a:lnTo>
                  <a:lnTo>
                    <a:pt x="68708" y="254014"/>
                  </a:lnTo>
                  <a:lnTo>
                    <a:pt x="67843" y="252729"/>
                  </a:lnTo>
                  <a:lnTo>
                    <a:pt x="82315" y="252729"/>
                  </a:lnTo>
                  <a:lnTo>
                    <a:pt x="78968" y="251459"/>
                  </a:lnTo>
                  <a:lnTo>
                    <a:pt x="73977" y="248919"/>
                  </a:lnTo>
                  <a:lnTo>
                    <a:pt x="65937" y="242569"/>
                  </a:lnTo>
                  <a:lnTo>
                    <a:pt x="61536" y="238759"/>
                  </a:lnTo>
                  <a:lnTo>
                    <a:pt x="59981" y="233679"/>
                  </a:lnTo>
                  <a:lnTo>
                    <a:pt x="60477" y="228599"/>
                  </a:lnTo>
                  <a:lnTo>
                    <a:pt x="61467" y="224789"/>
                  </a:lnTo>
                  <a:lnTo>
                    <a:pt x="63614" y="223519"/>
                  </a:lnTo>
                  <a:lnTo>
                    <a:pt x="89103" y="223519"/>
                  </a:lnTo>
                  <a:lnTo>
                    <a:pt x="85496" y="222249"/>
                  </a:lnTo>
                  <a:lnTo>
                    <a:pt x="83426" y="220979"/>
                  </a:lnTo>
                  <a:lnTo>
                    <a:pt x="81457" y="219709"/>
                  </a:lnTo>
                  <a:lnTo>
                    <a:pt x="79552" y="218439"/>
                  </a:lnTo>
                  <a:lnTo>
                    <a:pt x="77736" y="218439"/>
                  </a:lnTo>
                  <a:lnTo>
                    <a:pt x="79806" y="217169"/>
                  </a:lnTo>
                  <a:lnTo>
                    <a:pt x="81622" y="215899"/>
                  </a:lnTo>
                  <a:lnTo>
                    <a:pt x="92525" y="215899"/>
                  </a:lnTo>
                  <a:lnTo>
                    <a:pt x="91630" y="214629"/>
                  </a:lnTo>
                  <a:lnTo>
                    <a:pt x="90703" y="213359"/>
                  </a:lnTo>
                  <a:lnTo>
                    <a:pt x="67792" y="213359"/>
                  </a:lnTo>
                  <a:lnTo>
                    <a:pt x="56045" y="207009"/>
                  </a:lnTo>
                  <a:lnTo>
                    <a:pt x="54521" y="201929"/>
                  </a:lnTo>
                  <a:lnTo>
                    <a:pt x="55968" y="195579"/>
                  </a:lnTo>
                  <a:lnTo>
                    <a:pt x="56616" y="193039"/>
                  </a:lnTo>
                  <a:lnTo>
                    <a:pt x="57683" y="191769"/>
                  </a:lnTo>
                  <a:lnTo>
                    <a:pt x="59372" y="191769"/>
                  </a:lnTo>
                  <a:lnTo>
                    <a:pt x="60680" y="190499"/>
                  </a:lnTo>
                  <a:lnTo>
                    <a:pt x="86973" y="190499"/>
                  </a:lnTo>
                  <a:lnTo>
                    <a:pt x="86156" y="189229"/>
                  </a:lnTo>
                  <a:lnTo>
                    <a:pt x="76644" y="186689"/>
                  </a:lnTo>
                  <a:lnTo>
                    <a:pt x="73596" y="185419"/>
                  </a:lnTo>
                  <a:lnTo>
                    <a:pt x="64952" y="171449"/>
                  </a:lnTo>
                  <a:lnTo>
                    <a:pt x="56362" y="171449"/>
                  </a:lnTo>
                  <a:lnTo>
                    <a:pt x="54609" y="170179"/>
                  </a:lnTo>
                  <a:lnTo>
                    <a:pt x="53911" y="170179"/>
                  </a:lnTo>
                  <a:lnTo>
                    <a:pt x="38900" y="166369"/>
                  </a:lnTo>
                  <a:lnTo>
                    <a:pt x="35966" y="161289"/>
                  </a:lnTo>
                  <a:lnTo>
                    <a:pt x="35966" y="151129"/>
                  </a:lnTo>
                  <a:lnTo>
                    <a:pt x="37985" y="148589"/>
                  </a:lnTo>
                  <a:lnTo>
                    <a:pt x="42430" y="147319"/>
                  </a:lnTo>
                  <a:lnTo>
                    <a:pt x="50469" y="147319"/>
                  </a:lnTo>
                  <a:lnTo>
                    <a:pt x="25445" y="104139"/>
                  </a:lnTo>
                  <a:lnTo>
                    <a:pt x="15608" y="87629"/>
                  </a:lnTo>
                  <a:lnTo>
                    <a:pt x="83362" y="82549"/>
                  </a:lnTo>
                  <a:lnTo>
                    <a:pt x="90566" y="82549"/>
                  </a:lnTo>
                  <a:lnTo>
                    <a:pt x="91029" y="80009"/>
                  </a:lnTo>
                  <a:lnTo>
                    <a:pt x="12255" y="80009"/>
                  </a:lnTo>
                  <a:lnTo>
                    <a:pt x="10248" y="74929"/>
                  </a:lnTo>
                  <a:lnTo>
                    <a:pt x="8039" y="69849"/>
                  </a:lnTo>
                  <a:lnTo>
                    <a:pt x="48217" y="59689"/>
                  </a:lnTo>
                  <a:lnTo>
                    <a:pt x="92650" y="59689"/>
                  </a:lnTo>
                  <a:lnTo>
                    <a:pt x="86447" y="53339"/>
                  </a:lnTo>
                  <a:lnTo>
                    <a:pt x="76212" y="53339"/>
                  </a:lnTo>
                  <a:lnTo>
                    <a:pt x="62859" y="52069"/>
                  </a:lnTo>
                  <a:close/>
                </a:path>
                <a:path w="271779" h="281939">
                  <a:moveTo>
                    <a:pt x="178027" y="139699"/>
                  </a:moveTo>
                  <a:lnTo>
                    <a:pt x="164528" y="139699"/>
                  </a:lnTo>
                  <a:lnTo>
                    <a:pt x="176778" y="147319"/>
                  </a:lnTo>
                  <a:lnTo>
                    <a:pt x="194379" y="158749"/>
                  </a:lnTo>
                  <a:lnTo>
                    <a:pt x="241028" y="208279"/>
                  </a:lnTo>
                  <a:lnTo>
                    <a:pt x="261998" y="261619"/>
                  </a:lnTo>
                  <a:lnTo>
                    <a:pt x="264350" y="271779"/>
                  </a:lnTo>
                  <a:lnTo>
                    <a:pt x="265874" y="273049"/>
                  </a:lnTo>
                  <a:lnTo>
                    <a:pt x="270141" y="273049"/>
                  </a:lnTo>
                  <a:lnTo>
                    <a:pt x="271449" y="270509"/>
                  </a:lnTo>
                  <a:lnTo>
                    <a:pt x="271119" y="269239"/>
                  </a:lnTo>
                  <a:lnTo>
                    <a:pt x="268866" y="259079"/>
                  </a:lnTo>
                  <a:lnTo>
                    <a:pt x="247191" y="204469"/>
                  </a:lnTo>
                  <a:lnTo>
                    <a:pt x="224193" y="172719"/>
                  </a:lnTo>
                  <a:lnTo>
                    <a:pt x="198291" y="153669"/>
                  </a:lnTo>
                  <a:lnTo>
                    <a:pt x="180137" y="140969"/>
                  </a:lnTo>
                  <a:lnTo>
                    <a:pt x="178027" y="139699"/>
                  </a:lnTo>
                  <a:close/>
                </a:path>
                <a:path w="271779" h="281939">
                  <a:moveTo>
                    <a:pt x="82315" y="252729"/>
                  </a:moveTo>
                  <a:lnTo>
                    <a:pt x="67843" y="252729"/>
                  </a:lnTo>
                  <a:lnTo>
                    <a:pt x="68708" y="254014"/>
                  </a:lnTo>
                  <a:lnTo>
                    <a:pt x="75793" y="257809"/>
                  </a:lnTo>
                  <a:lnTo>
                    <a:pt x="89446" y="262889"/>
                  </a:lnTo>
                  <a:lnTo>
                    <a:pt x="94449" y="265429"/>
                  </a:lnTo>
                  <a:lnTo>
                    <a:pt x="100114" y="266699"/>
                  </a:lnTo>
                  <a:lnTo>
                    <a:pt x="111620" y="266699"/>
                  </a:lnTo>
                  <a:lnTo>
                    <a:pt x="116509" y="264159"/>
                  </a:lnTo>
                  <a:lnTo>
                    <a:pt x="118744" y="260349"/>
                  </a:lnTo>
                  <a:lnTo>
                    <a:pt x="101142" y="260349"/>
                  </a:lnTo>
                  <a:lnTo>
                    <a:pt x="96596" y="259079"/>
                  </a:lnTo>
                  <a:lnTo>
                    <a:pt x="92354" y="256539"/>
                  </a:lnTo>
                  <a:lnTo>
                    <a:pt x="82315" y="252729"/>
                  </a:lnTo>
                  <a:close/>
                </a:path>
                <a:path w="271779" h="281939">
                  <a:moveTo>
                    <a:pt x="163742" y="173989"/>
                  </a:moveTo>
                  <a:lnTo>
                    <a:pt x="155638" y="173989"/>
                  </a:lnTo>
                  <a:lnTo>
                    <a:pt x="160591" y="185419"/>
                  </a:lnTo>
                  <a:lnTo>
                    <a:pt x="172986" y="196849"/>
                  </a:lnTo>
                  <a:lnTo>
                    <a:pt x="174040" y="198119"/>
                  </a:lnTo>
                  <a:lnTo>
                    <a:pt x="173977" y="199389"/>
                  </a:lnTo>
                  <a:lnTo>
                    <a:pt x="89839" y="207009"/>
                  </a:lnTo>
                  <a:lnTo>
                    <a:pt x="174002" y="207009"/>
                  </a:lnTo>
                  <a:lnTo>
                    <a:pt x="174409" y="213359"/>
                  </a:lnTo>
                  <a:lnTo>
                    <a:pt x="175844" y="218439"/>
                  </a:lnTo>
                  <a:lnTo>
                    <a:pt x="177850" y="222249"/>
                  </a:lnTo>
                  <a:lnTo>
                    <a:pt x="176136" y="223519"/>
                  </a:lnTo>
                  <a:lnTo>
                    <a:pt x="174739" y="223519"/>
                  </a:lnTo>
                  <a:lnTo>
                    <a:pt x="164739" y="226059"/>
                  </a:lnTo>
                  <a:lnTo>
                    <a:pt x="151139" y="228599"/>
                  </a:lnTo>
                  <a:lnTo>
                    <a:pt x="121691" y="231139"/>
                  </a:lnTo>
                  <a:lnTo>
                    <a:pt x="85928" y="231139"/>
                  </a:lnTo>
                  <a:lnTo>
                    <a:pt x="89179" y="232409"/>
                  </a:lnTo>
                  <a:lnTo>
                    <a:pt x="93573" y="234949"/>
                  </a:lnTo>
                  <a:lnTo>
                    <a:pt x="99390" y="238759"/>
                  </a:lnTo>
                  <a:lnTo>
                    <a:pt x="111861" y="246379"/>
                  </a:lnTo>
                  <a:lnTo>
                    <a:pt x="114160" y="252729"/>
                  </a:lnTo>
                  <a:lnTo>
                    <a:pt x="112344" y="256539"/>
                  </a:lnTo>
                  <a:lnTo>
                    <a:pt x="111048" y="259079"/>
                  </a:lnTo>
                  <a:lnTo>
                    <a:pt x="107175" y="260349"/>
                  </a:lnTo>
                  <a:lnTo>
                    <a:pt x="118744" y="260349"/>
                  </a:lnTo>
                  <a:lnTo>
                    <a:pt x="120002" y="255269"/>
                  </a:lnTo>
                  <a:lnTo>
                    <a:pt x="119268" y="250189"/>
                  </a:lnTo>
                  <a:lnTo>
                    <a:pt x="116073" y="243839"/>
                  </a:lnTo>
                  <a:lnTo>
                    <a:pt x="109943" y="237489"/>
                  </a:lnTo>
                  <a:lnTo>
                    <a:pt x="135484" y="237489"/>
                  </a:lnTo>
                  <a:lnTo>
                    <a:pt x="151152" y="236219"/>
                  </a:lnTo>
                  <a:lnTo>
                    <a:pt x="166091" y="233679"/>
                  </a:lnTo>
                  <a:lnTo>
                    <a:pt x="177711" y="229869"/>
                  </a:lnTo>
                  <a:lnTo>
                    <a:pt x="180365" y="228599"/>
                  </a:lnTo>
                  <a:lnTo>
                    <a:pt x="190254" y="228599"/>
                  </a:lnTo>
                  <a:lnTo>
                    <a:pt x="187334" y="224789"/>
                  </a:lnTo>
                  <a:lnTo>
                    <a:pt x="183541" y="217169"/>
                  </a:lnTo>
                  <a:lnTo>
                    <a:pt x="181352" y="208279"/>
                  </a:lnTo>
                  <a:lnTo>
                    <a:pt x="181381" y="196849"/>
                  </a:lnTo>
                  <a:lnTo>
                    <a:pt x="181127" y="195579"/>
                  </a:lnTo>
                  <a:lnTo>
                    <a:pt x="179069" y="193039"/>
                  </a:lnTo>
                  <a:lnTo>
                    <a:pt x="175348" y="189229"/>
                  </a:lnTo>
                  <a:lnTo>
                    <a:pt x="171860" y="185419"/>
                  </a:lnTo>
                  <a:lnTo>
                    <a:pt x="168138" y="181609"/>
                  </a:lnTo>
                  <a:lnTo>
                    <a:pt x="164354" y="175259"/>
                  </a:lnTo>
                  <a:lnTo>
                    <a:pt x="163742" y="173989"/>
                  </a:lnTo>
                  <a:close/>
                </a:path>
                <a:path w="271779" h="281939">
                  <a:moveTo>
                    <a:pt x="67843" y="252729"/>
                  </a:moveTo>
                  <a:lnTo>
                    <a:pt x="68681" y="253999"/>
                  </a:lnTo>
                  <a:lnTo>
                    <a:pt x="67843" y="252729"/>
                  </a:lnTo>
                  <a:close/>
                </a:path>
                <a:path w="271779" h="281939">
                  <a:moveTo>
                    <a:pt x="190254" y="228599"/>
                  </a:moveTo>
                  <a:lnTo>
                    <a:pt x="181432" y="228599"/>
                  </a:lnTo>
                  <a:lnTo>
                    <a:pt x="183019" y="231139"/>
                  </a:lnTo>
                  <a:lnTo>
                    <a:pt x="191084" y="241299"/>
                  </a:lnTo>
                  <a:lnTo>
                    <a:pt x="194259" y="246379"/>
                  </a:lnTo>
                  <a:lnTo>
                    <a:pt x="196443" y="246379"/>
                  </a:lnTo>
                  <a:lnTo>
                    <a:pt x="199821" y="245109"/>
                  </a:lnTo>
                  <a:lnTo>
                    <a:pt x="200342" y="242569"/>
                  </a:lnTo>
                  <a:lnTo>
                    <a:pt x="196989" y="237489"/>
                  </a:lnTo>
                  <a:lnTo>
                    <a:pt x="192201" y="231139"/>
                  </a:lnTo>
                  <a:lnTo>
                    <a:pt x="190254" y="228599"/>
                  </a:lnTo>
                  <a:close/>
                </a:path>
                <a:path w="271779" h="281939">
                  <a:moveTo>
                    <a:pt x="92525" y="215899"/>
                  </a:moveTo>
                  <a:lnTo>
                    <a:pt x="83223" y="215899"/>
                  </a:lnTo>
                  <a:lnTo>
                    <a:pt x="85636" y="219709"/>
                  </a:lnTo>
                  <a:lnTo>
                    <a:pt x="87972" y="222249"/>
                  </a:lnTo>
                  <a:lnTo>
                    <a:pt x="89103" y="223519"/>
                  </a:lnTo>
                  <a:lnTo>
                    <a:pt x="71577" y="223519"/>
                  </a:lnTo>
                  <a:lnTo>
                    <a:pt x="77647" y="227329"/>
                  </a:lnTo>
                  <a:lnTo>
                    <a:pt x="85750" y="231139"/>
                  </a:lnTo>
                  <a:lnTo>
                    <a:pt x="121691" y="231139"/>
                  </a:lnTo>
                  <a:lnTo>
                    <a:pt x="111591" y="229869"/>
                  </a:lnTo>
                  <a:lnTo>
                    <a:pt x="104128" y="228599"/>
                  </a:lnTo>
                  <a:lnTo>
                    <a:pt x="97896" y="223519"/>
                  </a:lnTo>
                  <a:lnTo>
                    <a:pt x="92525" y="215899"/>
                  </a:lnTo>
                  <a:close/>
                </a:path>
                <a:path w="271779" h="281939">
                  <a:moveTo>
                    <a:pt x="86973" y="190499"/>
                  </a:moveTo>
                  <a:lnTo>
                    <a:pt x="65570" y="190499"/>
                  </a:lnTo>
                  <a:lnTo>
                    <a:pt x="70167" y="191769"/>
                  </a:lnTo>
                  <a:lnTo>
                    <a:pt x="80746" y="195579"/>
                  </a:lnTo>
                  <a:lnTo>
                    <a:pt x="83667" y="199389"/>
                  </a:lnTo>
                  <a:lnTo>
                    <a:pt x="83057" y="207009"/>
                  </a:lnTo>
                  <a:lnTo>
                    <a:pt x="78778" y="212089"/>
                  </a:lnTo>
                  <a:lnTo>
                    <a:pt x="67792" y="213359"/>
                  </a:lnTo>
                  <a:lnTo>
                    <a:pt x="90703" y="213359"/>
                  </a:lnTo>
                  <a:lnTo>
                    <a:pt x="174002" y="207009"/>
                  </a:lnTo>
                  <a:lnTo>
                    <a:pt x="89839" y="207009"/>
                  </a:lnTo>
                  <a:lnTo>
                    <a:pt x="90157" y="205739"/>
                  </a:lnTo>
                  <a:lnTo>
                    <a:pt x="90411" y="204469"/>
                  </a:lnTo>
                  <a:lnTo>
                    <a:pt x="91058" y="196849"/>
                  </a:lnTo>
                  <a:lnTo>
                    <a:pt x="86973" y="190499"/>
                  </a:lnTo>
                  <a:close/>
                </a:path>
                <a:path w="271779" h="281939">
                  <a:moveTo>
                    <a:pt x="115138" y="87629"/>
                  </a:moveTo>
                  <a:lnTo>
                    <a:pt x="107048" y="87629"/>
                  </a:lnTo>
                  <a:lnTo>
                    <a:pt x="115794" y="101599"/>
                  </a:lnTo>
                  <a:lnTo>
                    <a:pt x="125074" y="115569"/>
                  </a:lnTo>
                  <a:lnTo>
                    <a:pt x="133399" y="128269"/>
                  </a:lnTo>
                  <a:lnTo>
                    <a:pt x="139280" y="138429"/>
                  </a:lnTo>
                  <a:lnTo>
                    <a:pt x="134111" y="139699"/>
                  </a:lnTo>
                  <a:lnTo>
                    <a:pt x="131368" y="140969"/>
                  </a:lnTo>
                  <a:lnTo>
                    <a:pt x="109255" y="148589"/>
                  </a:lnTo>
                  <a:lnTo>
                    <a:pt x="102260" y="149859"/>
                  </a:lnTo>
                  <a:lnTo>
                    <a:pt x="100672" y="149859"/>
                  </a:lnTo>
                  <a:lnTo>
                    <a:pt x="99491" y="151129"/>
                  </a:lnTo>
                  <a:lnTo>
                    <a:pt x="123093" y="179069"/>
                  </a:lnTo>
                  <a:lnTo>
                    <a:pt x="135199" y="179069"/>
                  </a:lnTo>
                  <a:lnTo>
                    <a:pt x="146650" y="177799"/>
                  </a:lnTo>
                  <a:lnTo>
                    <a:pt x="155638" y="173989"/>
                  </a:lnTo>
                  <a:lnTo>
                    <a:pt x="163742" y="173989"/>
                  </a:lnTo>
                  <a:lnTo>
                    <a:pt x="163129" y="172719"/>
                  </a:lnTo>
                  <a:lnTo>
                    <a:pt x="126571" y="172719"/>
                  </a:lnTo>
                  <a:lnTo>
                    <a:pt x="115176" y="170179"/>
                  </a:lnTo>
                  <a:lnTo>
                    <a:pt x="109689" y="167639"/>
                  </a:lnTo>
                  <a:lnTo>
                    <a:pt x="106857" y="162559"/>
                  </a:lnTo>
                  <a:lnTo>
                    <a:pt x="106552" y="156209"/>
                  </a:lnTo>
                  <a:lnTo>
                    <a:pt x="113242" y="154939"/>
                  </a:lnTo>
                  <a:lnTo>
                    <a:pt x="133819" y="147319"/>
                  </a:lnTo>
                  <a:lnTo>
                    <a:pt x="143159" y="144779"/>
                  </a:lnTo>
                  <a:lnTo>
                    <a:pt x="152084" y="140969"/>
                  </a:lnTo>
                  <a:lnTo>
                    <a:pt x="159553" y="139699"/>
                  </a:lnTo>
                  <a:lnTo>
                    <a:pt x="178027" y="139699"/>
                  </a:lnTo>
                  <a:lnTo>
                    <a:pt x="171695" y="135889"/>
                  </a:lnTo>
                  <a:lnTo>
                    <a:pt x="146253" y="135889"/>
                  </a:lnTo>
                  <a:lnTo>
                    <a:pt x="140854" y="126999"/>
                  </a:lnTo>
                  <a:lnTo>
                    <a:pt x="132446" y="114299"/>
                  </a:lnTo>
                  <a:lnTo>
                    <a:pt x="122741" y="99059"/>
                  </a:lnTo>
                  <a:lnTo>
                    <a:pt x="115138" y="87629"/>
                  </a:lnTo>
                  <a:close/>
                </a:path>
                <a:path w="271779" h="281939">
                  <a:moveTo>
                    <a:pt x="160235" y="166369"/>
                  </a:moveTo>
                  <a:lnTo>
                    <a:pt x="154914" y="166369"/>
                  </a:lnTo>
                  <a:lnTo>
                    <a:pt x="149291" y="168909"/>
                  </a:lnTo>
                  <a:lnTo>
                    <a:pt x="138893" y="171449"/>
                  </a:lnTo>
                  <a:lnTo>
                    <a:pt x="126571" y="172719"/>
                  </a:lnTo>
                  <a:lnTo>
                    <a:pt x="163129" y="172719"/>
                  </a:lnTo>
                  <a:lnTo>
                    <a:pt x="160680" y="167639"/>
                  </a:lnTo>
                  <a:lnTo>
                    <a:pt x="160235" y="166369"/>
                  </a:lnTo>
                  <a:close/>
                </a:path>
                <a:path w="271779" h="281939">
                  <a:moveTo>
                    <a:pt x="50469" y="147319"/>
                  </a:moveTo>
                  <a:lnTo>
                    <a:pt x="42430" y="147319"/>
                  </a:lnTo>
                  <a:lnTo>
                    <a:pt x="56362" y="171449"/>
                  </a:lnTo>
                  <a:lnTo>
                    <a:pt x="64952" y="171449"/>
                  </a:lnTo>
                  <a:lnTo>
                    <a:pt x="57093" y="158749"/>
                  </a:lnTo>
                  <a:lnTo>
                    <a:pt x="50469" y="147319"/>
                  </a:lnTo>
                  <a:close/>
                </a:path>
                <a:path w="271779" h="281939">
                  <a:moveTo>
                    <a:pt x="156984" y="165099"/>
                  </a:moveTo>
                  <a:lnTo>
                    <a:pt x="155778" y="166369"/>
                  </a:lnTo>
                  <a:lnTo>
                    <a:pt x="159283" y="166369"/>
                  </a:lnTo>
                  <a:lnTo>
                    <a:pt x="156984" y="165099"/>
                  </a:lnTo>
                  <a:close/>
                </a:path>
                <a:path w="271779" h="281939">
                  <a:moveTo>
                    <a:pt x="162686" y="130809"/>
                  </a:moveTo>
                  <a:lnTo>
                    <a:pt x="155371" y="132079"/>
                  </a:lnTo>
                  <a:lnTo>
                    <a:pt x="146253" y="135889"/>
                  </a:lnTo>
                  <a:lnTo>
                    <a:pt x="171695" y="135889"/>
                  </a:lnTo>
                  <a:lnTo>
                    <a:pt x="167474" y="133349"/>
                  </a:lnTo>
                  <a:lnTo>
                    <a:pt x="162686" y="130809"/>
                  </a:lnTo>
                  <a:close/>
                </a:path>
                <a:path w="271779" h="281939">
                  <a:moveTo>
                    <a:pt x="90566" y="82549"/>
                  </a:moveTo>
                  <a:lnTo>
                    <a:pt x="83362" y="82549"/>
                  </a:lnTo>
                  <a:lnTo>
                    <a:pt x="80860" y="96519"/>
                  </a:lnTo>
                  <a:lnTo>
                    <a:pt x="81406" y="97789"/>
                  </a:lnTo>
                  <a:lnTo>
                    <a:pt x="83604" y="99059"/>
                  </a:lnTo>
                  <a:lnTo>
                    <a:pt x="85064" y="99059"/>
                  </a:lnTo>
                  <a:lnTo>
                    <a:pt x="104605" y="88899"/>
                  </a:lnTo>
                  <a:lnTo>
                    <a:pt x="89407" y="88899"/>
                  </a:lnTo>
                  <a:lnTo>
                    <a:pt x="90566" y="82549"/>
                  </a:lnTo>
                  <a:close/>
                </a:path>
                <a:path w="271779" h="281939">
                  <a:moveTo>
                    <a:pt x="130360" y="83819"/>
                  </a:moveTo>
                  <a:lnTo>
                    <a:pt x="114731" y="83819"/>
                  </a:lnTo>
                  <a:lnTo>
                    <a:pt x="143560" y="99059"/>
                  </a:lnTo>
                  <a:lnTo>
                    <a:pt x="146773" y="99059"/>
                  </a:lnTo>
                  <a:lnTo>
                    <a:pt x="148361" y="97789"/>
                  </a:lnTo>
                  <a:lnTo>
                    <a:pt x="148361" y="95249"/>
                  </a:lnTo>
                  <a:lnTo>
                    <a:pt x="148132" y="95249"/>
                  </a:lnTo>
                  <a:lnTo>
                    <a:pt x="147106" y="88899"/>
                  </a:lnTo>
                  <a:lnTo>
                    <a:pt x="139992" y="88899"/>
                  </a:lnTo>
                  <a:lnTo>
                    <a:pt x="130360" y="83819"/>
                  </a:lnTo>
                  <a:close/>
                </a:path>
                <a:path w="271779" h="281939">
                  <a:moveTo>
                    <a:pt x="115912" y="76199"/>
                  </a:moveTo>
                  <a:lnTo>
                    <a:pt x="113626" y="76199"/>
                  </a:lnTo>
                  <a:lnTo>
                    <a:pt x="89407" y="88899"/>
                  </a:lnTo>
                  <a:lnTo>
                    <a:pt x="104605" y="88899"/>
                  </a:lnTo>
                  <a:lnTo>
                    <a:pt x="107048" y="87629"/>
                  </a:lnTo>
                  <a:lnTo>
                    <a:pt x="115138" y="87629"/>
                  </a:lnTo>
                  <a:lnTo>
                    <a:pt x="113449" y="85089"/>
                  </a:lnTo>
                  <a:lnTo>
                    <a:pt x="114731" y="83819"/>
                  </a:lnTo>
                  <a:lnTo>
                    <a:pt x="130360" y="83819"/>
                  </a:lnTo>
                  <a:lnTo>
                    <a:pt x="115912" y="76199"/>
                  </a:lnTo>
                  <a:close/>
                </a:path>
                <a:path w="271779" h="281939">
                  <a:moveTo>
                    <a:pt x="123262" y="11429"/>
                  </a:moveTo>
                  <a:lnTo>
                    <a:pt x="115112" y="11429"/>
                  </a:lnTo>
                  <a:lnTo>
                    <a:pt x="127317" y="36829"/>
                  </a:lnTo>
                  <a:lnTo>
                    <a:pt x="128320" y="36829"/>
                  </a:lnTo>
                  <a:lnTo>
                    <a:pt x="155892" y="41909"/>
                  </a:lnTo>
                  <a:lnTo>
                    <a:pt x="135826" y="60959"/>
                  </a:lnTo>
                  <a:lnTo>
                    <a:pt x="135432" y="62229"/>
                  </a:lnTo>
                  <a:lnTo>
                    <a:pt x="139992" y="88899"/>
                  </a:lnTo>
                  <a:lnTo>
                    <a:pt x="147106" y="88899"/>
                  </a:lnTo>
                  <a:lnTo>
                    <a:pt x="143001" y="63499"/>
                  </a:lnTo>
                  <a:lnTo>
                    <a:pt x="167068" y="40639"/>
                  </a:lnTo>
                  <a:lnTo>
                    <a:pt x="167424" y="39369"/>
                  </a:lnTo>
                  <a:lnTo>
                    <a:pt x="166598" y="36829"/>
                  </a:lnTo>
                  <a:lnTo>
                    <a:pt x="165480" y="35559"/>
                  </a:lnTo>
                  <a:lnTo>
                    <a:pt x="132422" y="30479"/>
                  </a:lnTo>
                  <a:lnTo>
                    <a:pt x="123262" y="11429"/>
                  </a:lnTo>
                  <a:close/>
                </a:path>
                <a:path w="271779" h="281939">
                  <a:moveTo>
                    <a:pt x="92650" y="59689"/>
                  </a:moveTo>
                  <a:lnTo>
                    <a:pt x="65968" y="59689"/>
                  </a:lnTo>
                  <a:lnTo>
                    <a:pt x="78549" y="60959"/>
                  </a:lnTo>
                  <a:lnTo>
                    <a:pt x="81762" y="60959"/>
                  </a:lnTo>
                  <a:lnTo>
                    <a:pt x="83896" y="62229"/>
                  </a:lnTo>
                  <a:lnTo>
                    <a:pt x="85077" y="62229"/>
                  </a:lnTo>
                  <a:lnTo>
                    <a:pt x="86677" y="63499"/>
                  </a:lnTo>
                  <a:lnTo>
                    <a:pt x="84645" y="74929"/>
                  </a:lnTo>
                  <a:lnTo>
                    <a:pt x="12255" y="80009"/>
                  </a:lnTo>
                  <a:lnTo>
                    <a:pt x="91029" y="80009"/>
                  </a:lnTo>
                  <a:lnTo>
                    <a:pt x="94272" y="62229"/>
                  </a:lnTo>
                  <a:lnTo>
                    <a:pt x="93891" y="60959"/>
                  </a:lnTo>
                  <a:lnTo>
                    <a:pt x="92650" y="59689"/>
                  </a:lnTo>
                  <a:close/>
                </a:path>
                <a:path w="271779" h="281939">
                  <a:moveTo>
                    <a:pt x="117792" y="0"/>
                  </a:moveTo>
                  <a:lnTo>
                    <a:pt x="112572" y="0"/>
                  </a:lnTo>
                  <a:lnTo>
                    <a:pt x="97612" y="30479"/>
                  </a:lnTo>
                  <a:lnTo>
                    <a:pt x="64503" y="35559"/>
                  </a:lnTo>
                  <a:lnTo>
                    <a:pt x="63385" y="35559"/>
                  </a:lnTo>
                  <a:lnTo>
                    <a:pt x="62522" y="38099"/>
                  </a:lnTo>
                  <a:lnTo>
                    <a:pt x="62864" y="39369"/>
                  </a:lnTo>
                  <a:lnTo>
                    <a:pt x="76212" y="53339"/>
                  </a:lnTo>
                  <a:lnTo>
                    <a:pt x="86447" y="53339"/>
                  </a:lnTo>
                  <a:lnTo>
                    <a:pt x="74040" y="40639"/>
                  </a:lnTo>
                  <a:lnTo>
                    <a:pt x="100469" y="36829"/>
                  </a:lnTo>
                  <a:lnTo>
                    <a:pt x="102654" y="36829"/>
                  </a:lnTo>
                  <a:lnTo>
                    <a:pt x="115112" y="11429"/>
                  </a:lnTo>
                  <a:lnTo>
                    <a:pt x="123262" y="11429"/>
                  </a:lnTo>
                  <a:lnTo>
                    <a:pt x="118376" y="1269"/>
                  </a:lnTo>
                  <a:lnTo>
                    <a:pt x="117792" y="0"/>
                  </a:lnTo>
                  <a:close/>
                </a:path>
              </a:pathLst>
            </a:custGeom>
            <a:solidFill>
              <a:schemeClr val="bg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6" name="object 116">
              <a:extLst>
                <a:ext uri="{FF2B5EF4-FFF2-40B4-BE49-F238E27FC236}">
                  <a16:creationId xmlns:a16="http://schemas.microsoft.com/office/drawing/2014/main" id="{AABE90AC-0C64-6C4C-BC1A-F2D084CB1ECD}"/>
                </a:ext>
              </a:extLst>
            </p:cNvPr>
            <p:cNvSpPr/>
            <p:nvPr/>
          </p:nvSpPr>
          <p:spPr>
            <a:xfrm>
              <a:off x="6447535" y="5060241"/>
              <a:ext cx="41910" cy="0"/>
            </a:xfrm>
            <a:custGeom>
              <a:avLst/>
              <a:gdLst/>
              <a:ahLst/>
              <a:cxnLst/>
              <a:rect l="l" t="t" r="r" b="b"/>
              <a:pathLst>
                <a:path w="41910">
                  <a:moveTo>
                    <a:pt x="41503" y="0"/>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7" name="object 117">
              <a:extLst>
                <a:ext uri="{FF2B5EF4-FFF2-40B4-BE49-F238E27FC236}">
                  <a16:creationId xmlns:a16="http://schemas.microsoft.com/office/drawing/2014/main" id="{975097B3-231F-B348-A229-74A795C1E7D7}"/>
                </a:ext>
              </a:extLst>
            </p:cNvPr>
            <p:cNvSpPr/>
            <p:nvPr/>
          </p:nvSpPr>
          <p:spPr>
            <a:xfrm>
              <a:off x="6468287" y="5039489"/>
              <a:ext cx="0" cy="41910"/>
            </a:xfrm>
            <a:custGeom>
              <a:avLst/>
              <a:gdLst/>
              <a:ahLst/>
              <a:cxnLst/>
              <a:rect l="l" t="t" r="r" b="b"/>
              <a:pathLst>
                <a:path h="41910">
                  <a:moveTo>
                    <a:pt x="0" y="41503"/>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8" name="object 118">
              <a:extLst>
                <a:ext uri="{FF2B5EF4-FFF2-40B4-BE49-F238E27FC236}">
                  <a16:creationId xmlns:a16="http://schemas.microsoft.com/office/drawing/2014/main" id="{C028E1FF-599D-BB4F-B7DF-76AB7463F5E4}"/>
                </a:ext>
              </a:extLst>
            </p:cNvPr>
            <p:cNvSpPr/>
            <p:nvPr/>
          </p:nvSpPr>
          <p:spPr>
            <a:xfrm>
              <a:off x="6391300" y="5046398"/>
              <a:ext cx="41910" cy="0"/>
            </a:xfrm>
            <a:custGeom>
              <a:avLst/>
              <a:gdLst/>
              <a:ahLst/>
              <a:cxnLst/>
              <a:rect l="l" t="t" r="r" b="b"/>
              <a:pathLst>
                <a:path w="41910">
                  <a:moveTo>
                    <a:pt x="41503" y="0"/>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9" name="object 119">
              <a:extLst>
                <a:ext uri="{FF2B5EF4-FFF2-40B4-BE49-F238E27FC236}">
                  <a16:creationId xmlns:a16="http://schemas.microsoft.com/office/drawing/2014/main" id="{A55E36E9-3A69-C849-A5B9-7EB0E44D0F14}"/>
                </a:ext>
              </a:extLst>
            </p:cNvPr>
            <p:cNvSpPr/>
            <p:nvPr/>
          </p:nvSpPr>
          <p:spPr>
            <a:xfrm>
              <a:off x="6412051" y="5025633"/>
              <a:ext cx="0" cy="41910"/>
            </a:xfrm>
            <a:custGeom>
              <a:avLst/>
              <a:gdLst/>
              <a:ahLst/>
              <a:cxnLst/>
              <a:rect l="l" t="t" r="r" b="b"/>
              <a:pathLst>
                <a:path h="41910">
                  <a:moveTo>
                    <a:pt x="0" y="41503"/>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0" name="object 120">
              <a:extLst>
                <a:ext uri="{FF2B5EF4-FFF2-40B4-BE49-F238E27FC236}">
                  <a16:creationId xmlns:a16="http://schemas.microsoft.com/office/drawing/2014/main" id="{69D1434B-146F-6341-B0BC-0071A95EA656}"/>
                </a:ext>
              </a:extLst>
            </p:cNvPr>
            <p:cNvSpPr/>
            <p:nvPr/>
          </p:nvSpPr>
          <p:spPr>
            <a:xfrm>
              <a:off x="6426491" y="5102354"/>
              <a:ext cx="41910" cy="0"/>
            </a:xfrm>
            <a:custGeom>
              <a:avLst/>
              <a:gdLst/>
              <a:ahLst/>
              <a:cxnLst/>
              <a:rect l="l" t="t" r="r" b="b"/>
              <a:pathLst>
                <a:path w="41910">
                  <a:moveTo>
                    <a:pt x="41503" y="0"/>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1" name="object 121">
              <a:extLst>
                <a:ext uri="{FF2B5EF4-FFF2-40B4-BE49-F238E27FC236}">
                  <a16:creationId xmlns:a16="http://schemas.microsoft.com/office/drawing/2014/main" id="{307DC798-32C9-0947-9EE8-91A8B5E31D3B}"/>
                </a:ext>
              </a:extLst>
            </p:cNvPr>
            <p:cNvSpPr/>
            <p:nvPr/>
          </p:nvSpPr>
          <p:spPr>
            <a:xfrm>
              <a:off x="6447243" y="5081602"/>
              <a:ext cx="0" cy="41910"/>
            </a:xfrm>
            <a:custGeom>
              <a:avLst/>
              <a:gdLst/>
              <a:ahLst/>
              <a:cxnLst/>
              <a:rect l="l" t="t" r="r" b="b"/>
              <a:pathLst>
                <a:path h="41910">
                  <a:moveTo>
                    <a:pt x="0" y="41503"/>
                  </a:moveTo>
                  <a:lnTo>
                    <a:pt x="0" y="0"/>
                  </a:lnTo>
                </a:path>
              </a:pathLst>
            </a:custGeom>
            <a:ln w="6553">
              <a:solidFill>
                <a:schemeClr val="accent6"/>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sp>
        <p:nvSpPr>
          <p:cNvPr id="5" name="Slide Number Placeholder 4">
            <a:extLst>
              <a:ext uri="{FF2B5EF4-FFF2-40B4-BE49-F238E27FC236}">
                <a16:creationId xmlns:a16="http://schemas.microsoft.com/office/drawing/2014/main" id="{F62E43AB-3A3D-9140-89DD-0A985E66841C}"/>
              </a:ext>
            </a:extLst>
          </p:cNvPr>
          <p:cNvSpPr>
            <a:spLocks noGrp="1"/>
          </p:cNvSpPr>
          <p:nvPr>
            <p:ph type="sldNum" sz="quarter" idx="10"/>
          </p:nvPr>
        </p:nvSpPr>
        <p:spPr>
          <a:prstGeom prst="rect">
            <a:avLst/>
          </a:prstGeom>
        </p:spPr>
        <p:txBody>
          <a:bodyPr vert="horz" lIns="0" tIns="0" rIns="0" bIns="0" rtlCol="0" anchor="ctr"/>
          <a:lstStyle>
            <a:defPPr>
              <a:defRPr lang="en-GB"/>
            </a:defPPr>
            <a:lvl1pPr algn="r"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r" defTabSz="449263" rtl="0" eaLnBrk="0" fontAlgn="base" latinLnBrk="0" hangingPunct="0">
              <a:lnSpc>
                <a:spcPct val="100000"/>
              </a:lnSpc>
              <a:spcBef>
                <a:spcPct val="0"/>
              </a:spcBef>
              <a:spcAft>
                <a:spcPct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449263" rtl="0" eaLnBrk="0" fontAlgn="base" latinLnBrk="0" hangingPunct="0">
                <a:lnSpc>
                  <a:spcPct val="100000"/>
                </a:lnSpc>
                <a:spcBef>
                  <a:spcPct val="0"/>
                </a:spcBef>
                <a:spcAft>
                  <a:spcPct val="0"/>
                </a:spcAft>
                <a:buClrTx/>
                <a:buSzTx/>
                <a:buFontTx/>
                <a:buNone/>
                <a:tabLst/>
                <a:defRPr/>
              </a:pPr>
              <a:t>20</a:t>
            </a:fld>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D6B66C65-BB52-EE44-B30E-D28ED4E4EC4D}"/>
              </a:ext>
            </a:extLst>
          </p:cNvPr>
          <p:cNvSpPr>
            <a:spLocks noGrp="1"/>
          </p:cNvSpPr>
          <p:nvPr>
            <p:ph type="ftr" sz="quarter" idx="4294967295"/>
          </p:nvPr>
        </p:nvSpPr>
        <p:spPr>
          <a:xfrm>
            <a:off x="0" y="6435725"/>
            <a:ext cx="8534400" cy="182563"/>
          </a:xfrm>
          <a:prstGeom prst="rect">
            <a:avLst/>
          </a:prstGeom>
        </p:spPr>
        <p:txBody>
          <a:bodyPr vert="horz" lIns="0" tIns="0" rIns="0" bIns="0" rtlCol="0" anchor="ctr"/>
          <a:lstStyle>
            <a:defPPr>
              <a:defRPr lang="en-GB"/>
            </a:defPPr>
            <a:lvl1pPr algn="l" defTabSz="449263" rtl="0" eaLnBrk="0" fontAlgn="base" hangingPunct="0">
              <a:spcBef>
                <a:spcPct val="0"/>
              </a:spcBef>
              <a:spcAft>
                <a:spcPct val="0"/>
              </a:spcAft>
              <a:defRPr sz="800" kern="1200" baseline="0">
                <a:solidFill>
                  <a:schemeClr val="tx1"/>
                </a:solidFill>
                <a:latin typeface="+mn-lt"/>
                <a:ea typeface="Arial" charset="0"/>
                <a:cs typeface="Arial" charset="0"/>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Think 2019  / © 2019 IBM Corporation</a:t>
            </a:r>
            <a:endParaRPr kumimoji="0" lang="en-US" sz="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382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EC39E-69F1-2D49-9292-98D4B6A24C51}"/>
              </a:ext>
            </a:extLst>
          </p:cNvPr>
          <p:cNvSpPr>
            <a:spLocks noGrp="1"/>
          </p:cNvSpPr>
          <p:nvPr>
            <p:ph type="title"/>
          </p:nvPr>
        </p:nvSpPr>
        <p:spPr>
          <a:xfrm>
            <a:off x="228599" y="201168"/>
            <a:ext cx="8686801" cy="959358"/>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67500" tIns="33750" rIns="67500" bIns="33750" numCol="1" anchor="t" anchorCtr="0" compatLnSpc="1">
            <a:prstTxWarp prst="textNoShape">
              <a:avLst/>
            </a:prstTxWarp>
          </a:bodyPr>
          <a:lstStyle/>
          <a:p>
            <a:pPr defTabSz="449263" eaLnBrk="0" fontAlgn="base" hangingPunct="0">
              <a:lnSpc>
                <a:spcPct val="93000"/>
              </a:lnSpc>
              <a:spcAft>
                <a:spcPct val="0"/>
              </a:spcAft>
              <a:buClr>
                <a:srgbClr val="000000"/>
              </a:buClr>
              <a:buSzPct val="100000"/>
              <a:buFont typeface="Times New Roman" panose="02020603050405020304" pitchFamily="18" charset="0"/>
            </a:pPr>
            <a:r>
              <a:rPr lang="en-US" sz="2100" dirty="0">
                <a:solidFill>
                  <a:srgbClr val="000000"/>
                </a:solidFill>
                <a:latin typeface="Arial" panose="020B0604020202020204" pitchFamily="34" charset="0"/>
                <a:ea typeface="+mj-ea"/>
                <a:cs typeface="Arial" panose="020B0604020202020204" pitchFamily="34" charset="0"/>
              </a:rPr>
              <a:t>IBM Informix 14.10 in Hybrid Cloud</a:t>
            </a:r>
          </a:p>
        </p:txBody>
      </p:sp>
      <p:sp>
        <p:nvSpPr>
          <p:cNvPr id="3" name="Slide Number Placeholder 2">
            <a:extLst>
              <a:ext uri="{FF2B5EF4-FFF2-40B4-BE49-F238E27FC236}">
                <a16:creationId xmlns:a16="http://schemas.microsoft.com/office/drawing/2014/main" id="{4D385EBC-48FD-4C48-BE8E-C2851B7EBFB9}"/>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0" name="Text Placeholder 19">
            <a:extLst>
              <a:ext uri="{FF2B5EF4-FFF2-40B4-BE49-F238E27FC236}">
                <a16:creationId xmlns:a16="http://schemas.microsoft.com/office/drawing/2014/main" id="{ABC9913E-87D5-DC46-B33E-459631B52174}"/>
              </a:ext>
            </a:extLst>
          </p:cNvPr>
          <p:cNvSpPr>
            <a:spLocks noGrp="1"/>
          </p:cNvSpPr>
          <p:nvPr>
            <p:ph type="body" sz="quarter" idx="12"/>
          </p:nvPr>
        </p:nvSpPr>
        <p:spPr>
          <a:xfrm>
            <a:off x="374439" y="800767"/>
            <a:ext cx="4617285" cy="3961049"/>
          </a:xfrm>
        </p:spPr>
        <p:txBody>
          <a:bodyPr/>
          <a:lstStyle/>
          <a:p>
            <a:r>
              <a:rPr lang="en-US" sz="1600" dirty="0">
                <a:latin typeface="Arial" panose="020B0604020202020204" pitchFamily="34" charset="0"/>
                <a:cs typeface="Arial" panose="020B0604020202020204" pitchFamily="34" charset="0"/>
              </a:rPr>
              <a:t>Private Cloud or On-premise Download </a:t>
            </a:r>
          </a:p>
          <a:p>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IBM Passport Advantage</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IBM </a:t>
            </a:r>
            <a:r>
              <a:rPr lang="en-US" sz="1600" dirty="0" err="1">
                <a:latin typeface="Arial" panose="020B0604020202020204" pitchFamily="34" charset="0"/>
                <a:cs typeface="Arial" panose="020B0604020202020204" pitchFamily="34" charset="0"/>
              </a:rPr>
              <a:t>Partnerworld</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IBM Trials and Downloads</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Containerization</a:t>
            </a:r>
          </a:p>
          <a:p>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Docker Hub</a:t>
            </a:r>
          </a:p>
          <a:p>
            <a:pPr marL="458788" lvl="1" indent="-285750">
              <a:buFont typeface="Arial" panose="020B0604020202020204" pitchFamily="34" charset="0"/>
              <a:buChar char="•"/>
            </a:pPr>
            <a:r>
              <a:rPr lang="en-US" sz="1600" dirty="0" err="1">
                <a:solidFill>
                  <a:schemeClr val="accent3"/>
                </a:solidFill>
                <a:latin typeface="Arial" panose="020B0604020202020204" pitchFamily="34" charset="0"/>
                <a:cs typeface="Arial" panose="020B0604020202020204" pitchFamily="34" charset="0"/>
              </a:rPr>
              <a:t>ibmcom</a:t>
            </a:r>
            <a:r>
              <a:rPr lang="en-US" sz="1600" dirty="0">
                <a:solidFill>
                  <a:schemeClr val="accent3"/>
                </a:solidFill>
                <a:latin typeface="Arial" panose="020B0604020202020204" pitchFamily="34" charset="0"/>
                <a:cs typeface="Arial" panose="020B0604020202020204" pitchFamily="34" charset="0"/>
              </a:rPr>
              <a:t>/</a:t>
            </a:r>
            <a:r>
              <a:rPr lang="en-US" sz="1600" dirty="0" err="1">
                <a:solidFill>
                  <a:schemeClr val="accent3"/>
                </a:solidFill>
                <a:latin typeface="Arial" panose="020B0604020202020204" pitchFamily="34" charset="0"/>
                <a:cs typeface="Arial" panose="020B0604020202020204" pitchFamily="34" charset="0"/>
              </a:rPr>
              <a:t>informix</a:t>
            </a:r>
            <a:r>
              <a:rPr lang="en-US" sz="1600" dirty="0">
                <a:solidFill>
                  <a:schemeClr val="accent3"/>
                </a:solidFill>
                <a:latin typeface="Arial" panose="020B0604020202020204" pitchFamily="34" charset="0"/>
                <a:cs typeface="Arial" panose="020B0604020202020204" pitchFamily="34" charset="0"/>
              </a:rPr>
              <a:t>-developer-database</a:t>
            </a:r>
          </a:p>
          <a:p>
            <a:pPr marL="458788" lvl="1" indent="-285750">
              <a:buFont typeface="Arial" panose="020B0604020202020204" pitchFamily="34" charset="0"/>
              <a:buChar char="•"/>
            </a:pPr>
            <a:r>
              <a:rPr lang="en-US" sz="1600" dirty="0" err="1">
                <a:solidFill>
                  <a:schemeClr val="accent3"/>
                </a:solidFill>
                <a:latin typeface="Arial" panose="020B0604020202020204" pitchFamily="34" charset="0"/>
                <a:cs typeface="Arial" panose="020B0604020202020204" pitchFamily="34" charset="0"/>
              </a:rPr>
              <a:t>ibmcom</a:t>
            </a:r>
            <a:r>
              <a:rPr lang="en-US" sz="1600" dirty="0">
                <a:solidFill>
                  <a:schemeClr val="accent3"/>
                </a:solidFill>
                <a:latin typeface="Arial" panose="020B0604020202020204" pitchFamily="34" charset="0"/>
                <a:cs typeface="Arial" panose="020B0604020202020204" pitchFamily="34" charset="0"/>
              </a:rPr>
              <a:t>/</a:t>
            </a:r>
            <a:r>
              <a:rPr lang="en-US" sz="1600" dirty="0" err="1">
                <a:solidFill>
                  <a:schemeClr val="accent3"/>
                </a:solidFill>
                <a:latin typeface="Arial" panose="020B0604020202020204" pitchFamily="34" charset="0"/>
                <a:cs typeface="Arial" panose="020B0604020202020204" pitchFamily="34" charset="0"/>
              </a:rPr>
              <a:t>informix</a:t>
            </a:r>
            <a:r>
              <a:rPr lang="en-US" sz="1600" dirty="0">
                <a:solidFill>
                  <a:schemeClr val="accent3"/>
                </a:solidFill>
                <a:latin typeface="Arial" panose="020B0604020202020204" pitchFamily="34" charset="0"/>
                <a:cs typeface="Arial" panose="020B0604020202020204" pitchFamily="34" charset="0"/>
              </a:rPr>
              <a:t>-innovator-c</a:t>
            </a:r>
          </a:p>
        </p:txBody>
      </p:sp>
      <p:sp>
        <p:nvSpPr>
          <p:cNvPr id="21" name="Text Placeholder 20">
            <a:extLst>
              <a:ext uri="{FF2B5EF4-FFF2-40B4-BE49-F238E27FC236}">
                <a16:creationId xmlns:a16="http://schemas.microsoft.com/office/drawing/2014/main" id="{143FCFB5-2284-264F-9EBC-20B8FB4ABEBA}"/>
              </a:ext>
            </a:extLst>
          </p:cNvPr>
          <p:cNvSpPr>
            <a:spLocks noGrp="1"/>
          </p:cNvSpPr>
          <p:nvPr>
            <p:ph type="body" sz="quarter" idx="13"/>
          </p:nvPr>
        </p:nvSpPr>
        <p:spPr>
          <a:xfrm>
            <a:off x="4800600" y="2882265"/>
            <a:ext cx="4114800" cy="1828292"/>
          </a:xfrm>
        </p:spPr>
        <p:txBody>
          <a:bodyPr/>
          <a:lstStyle/>
          <a:p>
            <a:r>
              <a:rPr lang="en-US" sz="2000" dirty="0">
                <a:latin typeface="Arial" panose="020B0604020202020204" pitchFamily="34" charset="0"/>
                <a:cs typeface="Arial" panose="020B0604020202020204" pitchFamily="34" charset="0"/>
              </a:rPr>
              <a:t>Public Cloud</a:t>
            </a:r>
          </a:p>
          <a:p>
            <a:endParaRPr lang="en-US"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IBM Cloud</a:t>
            </a:r>
          </a:p>
          <a:p>
            <a:pPr marL="45878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Choose a size – small, med, large, X-large</a:t>
            </a:r>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pic>
        <p:nvPicPr>
          <p:cNvPr id="25" name="Picture 24" descr="Informix 14.10 on IBM Cloud&#10;&#10;Description automatically generated">
            <a:extLst>
              <a:ext uri="{FF2B5EF4-FFF2-40B4-BE49-F238E27FC236}">
                <a16:creationId xmlns:a16="http://schemas.microsoft.com/office/drawing/2014/main" id="{9CD782CC-8981-1242-805D-3D0E272A7F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35081" y="1124712"/>
            <a:ext cx="4280319" cy="1313688"/>
          </a:xfrm>
          <a:prstGeom prst="rect">
            <a:avLst/>
          </a:prstGeom>
        </p:spPr>
      </p:pic>
    </p:spTree>
    <p:extLst>
      <p:ext uri="{BB962C8B-B14F-4D97-AF65-F5344CB8AC3E}">
        <p14:creationId xmlns:p14="http://schemas.microsoft.com/office/powerpoint/2010/main" val="2994620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D5A6-4D48-8D40-A0A0-AF284F6CED93}"/>
              </a:ext>
            </a:extLst>
          </p:cNvPr>
          <p:cNvSpPr>
            <a:spLocks noGrp="1"/>
          </p:cNvSpPr>
          <p:nvPr>
            <p:ph type="title"/>
          </p:nvPr>
        </p:nvSpPr>
        <p:spPr>
          <a:xfrm>
            <a:off x="228600" y="201168"/>
            <a:ext cx="8458201" cy="807619"/>
          </a:xfrm>
        </p:spPr>
        <p:txBody>
          <a:bodyPr vert="horz" lIns="0" tIns="0" rIns="0" bIns="0" rtlCol="0" anchor="t" anchorCtr="0">
            <a:noAutofit/>
          </a:bodyPr>
          <a:lstStyle/>
          <a:p>
            <a:r>
              <a:rPr lang="en-US" dirty="0">
                <a:latin typeface="Arial" panose="020B0604020202020204" pitchFamily="34" charset="0"/>
                <a:cs typeface="Arial" panose="020B0604020202020204" pitchFamily="34" charset="0"/>
              </a:rPr>
              <a:t>IBM Informix 14.10 for Developers</a:t>
            </a:r>
          </a:p>
        </p:txBody>
      </p:sp>
      <p:sp>
        <p:nvSpPr>
          <p:cNvPr id="3" name="Slide Number Placeholder 2">
            <a:extLst>
              <a:ext uri="{FF2B5EF4-FFF2-40B4-BE49-F238E27FC236}">
                <a16:creationId xmlns:a16="http://schemas.microsoft.com/office/drawing/2014/main" id="{F3673A28-11EF-9B4F-A4A5-4B39B03571E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03D30009-82FA-3D44-8C67-3D46EC131138}"/>
              </a:ext>
            </a:extLst>
          </p:cNvPr>
          <p:cNvSpPr>
            <a:spLocks noGrp="1"/>
          </p:cNvSpPr>
          <p:nvPr>
            <p:ph type="body" sz="quarter" idx="12"/>
          </p:nvPr>
        </p:nvSpPr>
        <p:spPr>
          <a:xfrm>
            <a:off x="228600" y="821818"/>
            <a:ext cx="4114800" cy="3888738"/>
          </a:xfrm>
        </p:spPr>
        <p:txBody>
          <a:bodyPr/>
          <a:lstStyle/>
          <a:p>
            <a:r>
              <a:rPr lang="en-US" sz="2000" dirty="0">
                <a:latin typeface="Arial" panose="020B0604020202020204" pitchFamily="34" charset="0"/>
                <a:cs typeface="Arial" panose="020B0604020202020204" pitchFamily="34" charset="0"/>
              </a:rPr>
              <a:t>JDBC</a:t>
            </a:r>
          </a:p>
          <a:p>
            <a:pPr marL="515938" lvl="1"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Java 8 – better performance</a:t>
            </a:r>
          </a:p>
          <a:p>
            <a:pPr marL="515938" lvl="1"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JDBC 4.2 compliant – more APIs &amp; flexibility</a:t>
            </a:r>
          </a:p>
          <a:p>
            <a:pPr marL="515938" lvl="1"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Upgraded BSON library – performance and flexibility</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ODBC</a:t>
            </a:r>
          </a:p>
          <a:p>
            <a:pPr marL="45878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Smart triggers support</a:t>
            </a:r>
          </a:p>
          <a:p>
            <a:pPr marL="45878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Core driver for Python, Node.js, Go, …</a:t>
            </a:r>
          </a:p>
          <a:p>
            <a:pPr marL="458788" lvl="1" indent="-285750">
              <a:buFont typeface="Arial" panose="020B0604020202020204" pitchFamily="34" charset="0"/>
              <a:buChar char="•"/>
            </a:pPr>
            <a:r>
              <a:rPr lang="en-US" sz="1600" dirty="0" err="1">
                <a:solidFill>
                  <a:schemeClr val="accent3"/>
                </a:solidFill>
                <a:latin typeface="Arial" panose="020B0604020202020204" pitchFamily="34" charset="0"/>
                <a:cs typeface="Arial" panose="020B0604020202020204" pitchFamily="34" charset="0"/>
              </a:rPr>
              <a:t>github.com</a:t>
            </a:r>
            <a:r>
              <a:rPr lang="en-US" sz="1600" dirty="0">
                <a:solidFill>
                  <a:schemeClr val="accent3"/>
                </a:solidFill>
                <a:latin typeface="Arial" panose="020B0604020202020204" pitchFamily="34" charset="0"/>
                <a:cs typeface="Arial" panose="020B0604020202020204" pitchFamily="34" charset="0"/>
              </a:rPr>
              <a:t>/</a:t>
            </a:r>
            <a:r>
              <a:rPr lang="en-US" sz="1600" dirty="0" err="1">
                <a:solidFill>
                  <a:schemeClr val="accent3"/>
                </a:solidFill>
                <a:latin typeface="Arial" panose="020B0604020202020204" pitchFamily="34" charset="0"/>
                <a:cs typeface="Arial" panose="020B0604020202020204" pitchFamily="34" charset="0"/>
              </a:rPr>
              <a:t>openinformix</a:t>
            </a:r>
            <a:endParaRPr lang="en-US" sz="1600" dirty="0">
              <a:solidFill>
                <a:schemeClr val="accent3"/>
              </a:solidFill>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04D2B1F0-3574-564D-A135-140325777453}"/>
              </a:ext>
            </a:extLst>
          </p:cNvPr>
          <p:cNvSpPr>
            <a:spLocks noGrp="1"/>
          </p:cNvSpPr>
          <p:nvPr>
            <p:ph type="body" sz="quarter" idx="13"/>
          </p:nvPr>
        </p:nvSpPr>
        <p:spPr>
          <a:xfrm>
            <a:off x="4572000" y="3268133"/>
            <a:ext cx="4114801" cy="821267"/>
          </a:xfrm>
        </p:spPr>
        <p:txBody>
          <a:bodyPr/>
          <a:lstStyle/>
          <a:p>
            <a:r>
              <a:rPr lang="en-US" sz="2000" dirty="0">
                <a:latin typeface="Arial" panose="020B0604020202020204" pitchFamily="34" charset="0"/>
                <a:cs typeface="Arial" panose="020B0604020202020204" pitchFamily="34" charset="0"/>
              </a:rPr>
              <a:t>Docker Hub</a:t>
            </a:r>
          </a:p>
          <a:p>
            <a:pPr marL="45878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App Dev sandbox</a:t>
            </a:r>
          </a:p>
          <a:p>
            <a:endParaRPr lang="en-US" sz="16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t>
            </a:r>
          </a:p>
        </p:txBody>
      </p:sp>
      <p:graphicFrame>
        <p:nvGraphicFramePr>
          <p:cNvPr id="8" name="Chart 7">
            <a:extLst>
              <a:ext uri="{FF2B5EF4-FFF2-40B4-BE49-F238E27FC236}">
                <a16:creationId xmlns:a16="http://schemas.microsoft.com/office/drawing/2014/main" id="{937F9CD5-B736-4F9C-93DD-B36B5B5EC1D8}"/>
              </a:ext>
            </a:extLst>
          </p:cNvPr>
          <p:cNvGraphicFramePr/>
          <p:nvPr>
            <p:extLst>
              <p:ext uri="{D42A27DB-BD31-4B8C-83A1-F6EECF244321}">
                <p14:modId xmlns:p14="http://schemas.microsoft.com/office/powerpoint/2010/main" val="1834551350"/>
              </p:ext>
            </p:extLst>
          </p:nvPr>
        </p:nvGraphicFramePr>
        <p:xfrm>
          <a:off x="4343400" y="554316"/>
          <a:ext cx="4343401" cy="240901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889669EC-AF79-6F40-95BC-3BFAEEE287FE}"/>
              </a:ext>
            </a:extLst>
          </p:cNvPr>
          <p:cNvSpPr txBox="1"/>
          <p:nvPr/>
        </p:nvSpPr>
        <p:spPr>
          <a:xfrm>
            <a:off x="4571999" y="4089400"/>
            <a:ext cx="4343401" cy="307777"/>
          </a:xfrm>
          <a:prstGeom prst="rect">
            <a:avLst/>
          </a:prstGeom>
          <a:solidFill>
            <a:schemeClr val="accent1">
              <a:lumMod val="20000"/>
              <a:lumOff val="80000"/>
            </a:schemeClr>
          </a:solidFill>
          <a:ln>
            <a:solidFill>
              <a:schemeClr val="accent1"/>
            </a:solidFill>
          </a:ln>
        </p:spPr>
        <p:txBody>
          <a:bodyPr wrap="square" rtlCol="0">
            <a:spAutoFit/>
          </a:bodyPr>
          <a:lstStyle/>
          <a:p>
            <a:r>
              <a:rPr lang="en-US" sz="1400" dirty="0">
                <a:latin typeface="Arial" panose="020B0604020202020204" pitchFamily="34" charset="0"/>
                <a:cs typeface="Arial" panose="020B0604020202020204" pitchFamily="34" charset="0"/>
              </a:rPr>
              <a:t>docker pull </a:t>
            </a:r>
            <a:r>
              <a:rPr lang="en-US" sz="1400" dirty="0" err="1">
                <a:latin typeface="Arial" panose="020B0604020202020204" pitchFamily="34" charset="0"/>
                <a:cs typeface="Arial" panose="020B0604020202020204" pitchFamily="34" charset="0"/>
              </a:rPr>
              <a:t>ibmcom</a:t>
            </a:r>
            <a:r>
              <a:rPr lang="en-US" sz="1400" dirty="0">
                <a:latin typeface="Arial" panose="020B0604020202020204" pitchFamily="34" charset="0"/>
                <a:cs typeface="Arial" panose="020B0604020202020204" pitchFamily="34" charset="0"/>
              </a:rPr>
              <a:t>/</a:t>
            </a:r>
            <a:r>
              <a:rPr lang="en-US" sz="1400" dirty="0" err="1">
                <a:latin typeface="Arial" panose="020B0604020202020204" pitchFamily="34" charset="0"/>
                <a:cs typeface="Arial" panose="020B0604020202020204" pitchFamily="34" charset="0"/>
              </a:rPr>
              <a:t>informix</a:t>
            </a:r>
            <a:r>
              <a:rPr lang="en-US" sz="1400" dirty="0">
                <a:latin typeface="Arial" panose="020B0604020202020204" pitchFamily="34" charset="0"/>
                <a:cs typeface="Arial" panose="020B0604020202020204" pitchFamily="34" charset="0"/>
              </a:rPr>
              <a:t>-developer-sandbox</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9647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8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83DAB7C-9A70-014B-900A-9A8FE6B65C31}"/>
              </a:ext>
            </a:extLst>
          </p:cNvPr>
          <p:cNvSpPr txBox="1"/>
          <p:nvPr/>
        </p:nvSpPr>
        <p:spPr>
          <a:xfrm>
            <a:off x="832186" y="1781896"/>
            <a:ext cx="5594739" cy="923330"/>
          </a:xfrm>
          <a:prstGeom prst="rect">
            <a:avLst/>
          </a:prstGeom>
          <a:noFill/>
        </p:spPr>
        <p:txBody>
          <a:bodyPr wrap="square" rtlCol="0">
            <a:spAutoFit/>
          </a:bodyPr>
          <a:lstStyle/>
          <a:p>
            <a:pPr algn="ctr"/>
            <a:r>
              <a:rPr lang="en-US" sz="5400" b="1" dirty="0">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2716562266"/>
      </p:ext>
    </p:extLst>
  </p:cSld>
  <p:clrMapOvr>
    <a:masterClrMapping/>
  </p:clrMapOvr>
</p:sld>
</file>

<file path=ppt/theme/theme1.xml><?xml version="1.0" encoding="utf-8"?>
<a:theme xmlns:a="http://schemas.openxmlformats.org/drawingml/2006/main" name="gry_background_2017">
  <a:themeElements>
    <a:clrScheme name="IBM Master Presentation 20170523 1">
      <a:dk1>
        <a:srgbClr val="000000"/>
      </a:dk1>
      <a:lt1>
        <a:srgbClr val="000E5E"/>
      </a:lt1>
      <a:dk2>
        <a:srgbClr val="EAEAEA"/>
      </a:dk2>
      <a:lt2>
        <a:srgbClr val="FFFFFF"/>
      </a:lt2>
      <a:accent1>
        <a:srgbClr val="69A6FF"/>
      </a:accent1>
      <a:accent2>
        <a:srgbClr val="0064FF"/>
      </a:accent2>
      <a:accent3>
        <a:srgbClr val="003BC9"/>
      </a:accent3>
      <a:accent4>
        <a:srgbClr val="1FB3CF"/>
      </a:accent4>
      <a:accent5>
        <a:srgbClr val="6E177D"/>
      </a:accent5>
      <a:accent6>
        <a:srgbClr val="DB2663"/>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_2017_template" id="{DD09D91C-47E7-5348-967F-736FFF6CC01E}" vid="{C8F27FE0-209F-D24E-87A4-AE5FD58FD77D}"/>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Microsoft YaHei"/>
      </a:majorFont>
      <a:minorFont>
        <a:latin typeface="Calibri"/>
        <a:ea typeface="Microsoft YaHei"/>
        <a:cs typeface="Microsoft YaHe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Presentation1_2017_template</Template>
  <TotalTime>3418</TotalTime>
  <Words>2071</Words>
  <Application>Microsoft Macintosh PowerPoint</Application>
  <PresentationFormat>On-screen Show (16:9)</PresentationFormat>
  <Paragraphs>279</Paragraphs>
  <Slides>23</Slides>
  <Notes>13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23</vt:i4>
      </vt:variant>
    </vt:vector>
  </HeadingPairs>
  <TitlesOfParts>
    <vt:vector size="34" baseType="lpstr">
      <vt:lpstr>Arial</vt:lpstr>
      <vt:lpstr>Calibri</vt:lpstr>
      <vt:lpstr>Herculanum</vt:lpstr>
      <vt:lpstr>IBM Plex Sans</vt:lpstr>
      <vt:lpstr>IBM Plex Sans Light</vt:lpstr>
      <vt:lpstr>IBM Plex Sans Medium</vt:lpstr>
      <vt:lpstr>StarSymbol</vt:lpstr>
      <vt:lpstr>Times New Roman</vt:lpstr>
      <vt:lpstr>Verdana</vt:lpstr>
      <vt:lpstr>gry_background_2017</vt:lpstr>
      <vt:lpstr>1_Office Theme</vt:lpstr>
      <vt:lpstr>IBM Informix 14.10 – What’s New? Upgrade to higher performance, lower admin, and more robust analytics</vt:lpstr>
      <vt:lpstr>PowerPoint Presentation</vt:lpstr>
      <vt:lpstr>Agenda:   IBM Informix offering priorities  Major themes in IBM Informix 14.10  Key technical enhancements  Installation simplified  Security  InformixHQ  IBM Informix for Hybrid Cloud  Recap Q&amp;A</vt:lpstr>
      <vt:lpstr>PowerPoint Presentation</vt:lpstr>
      <vt:lpstr>What are the major themes in IBM Informix 14.10?</vt:lpstr>
      <vt:lpstr>PowerPoint Presentation</vt:lpstr>
      <vt:lpstr>Log replay performance improvements</vt:lpstr>
      <vt:lpstr>PowerPoint Presentation</vt:lpstr>
      <vt:lpstr>PowerPoint Presentation</vt:lpstr>
      <vt:lpstr>Integrated encryption for your backups</vt:lpstr>
      <vt:lpstr>PowerPoint Presentation</vt:lpstr>
      <vt:lpstr>PowerPoint Presentation</vt:lpstr>
      <vt:lpstr>Installation Simplified for 14.10</vt:lpstr>
      <vt:lpstr>PowerPoint Presentation</vt:lpstr>
      <vt:lpstr> 14.10 Improves uptime!</vt:lpstr>
      <vt:lpstr>PowerPoint Presentation</vt:lpstr>
      <vt:lpstr>InformixHQ 1.0.0</vt:lpstr>
      <vt:lpstr>InformixHQ Architecture</vt:lpstr>
      <vt:lpstr>PowerPoint Presentation</vt:lpstr>
      <vt:lpstr>PowerPoint Presentation</vt:lpstr>
      <vt:lpstr>IBM Informix 14.10 in Hybrid Cloud</vt:lpstr>
      <vt:lpstr>IBM Informix 14.10 for Developers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subject/>
  <dc:creator>James Honey</dc:creator>
  <cp:keywords/>
  <dc:description/>
  <cp:lastModifiedBy>Jonathan Leffler</cp:lastModifiedBy>
  <cp:revision>75</cp:revision>
  <cp:lastPrinted>2019-04-07T21:01:32Z</cp:lastPrinted>
  <dcterms:created xsi:type="dcterms:W3CDTF">2018-06-22T15:15:06Z</dcterms:created>
  <dcterms:modified xsi:type="dcterms:W3CDTF">2019-12-03T16:25:15Z</dcterms:modified>
  <cp:category/>
</cp:coreProperties>
</file>