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4"/>
  </p:sldMasterIdLst>
  <p:notesMasterIdLst>
    <p:notesMasterId r:id="rId34"/>
  </p:notesMasterIdLst>
  <p:sldIdLst>
    <p:sldId id="256" r:id="rId5"/>
    <p:sldId id="264" r:id="rId6"/>
    <p:sldId id="277" r:id="rId7"/>
    <p:sldId id="278" r:id="rId8"/>
    <p:sldId id="279" r:id="rId9"/>
    <p:sldId id="301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93" r:id="rId24"/>
    <p:sldId id="294" r:id="rId25"/>
    <p:sldId id="295" r:id="rId26"/>
    <p:sldId id="296" r:id="rId27"/>
    <p:sldId id="297" r:id="rId28"/>
    <p:sldId id="298" r:id="rId29"/>
    <p:sldId id="299" r:id="rId30"/>
    <p:sldId id="300" r:id="rId31"/>
    <p:sldId id="269" r:id="rId32"/>
    <p:sldId id="257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5DB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60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62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3110B8-2BAA-497E-B926-441E63718208}" type="datetimeFigureOut">
              <a:rPr lang="en-US" smtClean="0"/>
              <a:t>12/2/19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F74937-5EF5-46B9-9A9A-B1A3513E5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716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74A894C-7AC3-EE40-9E2F-8539C230992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The Internals of DBD::Informix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4627A07D-4665-754E-9CAF-20AB06C8F02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altLang="en-US"/>
              <a:t>2006-05-07 - draft 1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CD6D1CB-FD91-D34F-8449-CCE1697761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899F47-61D0-E441-B0A4-6F053B8F2EA1}" type="slidenum">
              <a:rPr lang="en-US" altLang="en-US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60234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941A3C78-8CCC-504A-BD1D-C4FDFE87578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The Internals of DBD::Informix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61ADC4A-2B51-734D-B9B6-A066369A38D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altLang="en-US"/>
              <a:t>2006-05-07 - draft 1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DB9C1BE-D4CF-7849-B927-638AB1330E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FB493E-EE17-C44C-BBDB-1ADBC71328C4}" type="slidenum">
              <a:rPr lang="en-US" altLang="en-US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90988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984F382-4377-CF47-9E92-22AE56DD079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The Internals of DBD::Informix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A9EA85D6-CC17-D146-9E5E-54FE46D9EAA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altLang="en-US"/>
              <a:t>2006-05-07 - draft 1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4ACF7CF-0406-8448-8B3B-64079911FBD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D1336E-910A-C645-92FE-D89DFA6DC87B}" type="slidenum">
              <a:rPr lang="en-US" altLang="en-US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44311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A2FC5A6C-8D77-3841-8181-92636C26ECE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The Internals of DBD::Informix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364536A4-197B-CB47-942A-1C7B123A880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altLang="en-US"/>
              <a:t>2006-05-07 - draft 1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C11FA3E-A3AD-FB4E-BC18-FDEC6294A2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FB367B-126C-E04D-84C9-0972A1051406}" type="slidenum">
              <a:rPr lang="en-US" altLang="en-US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18907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8714DEFE-EAE7-9E40-A2B2-D4BFC9F48E0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The Internals of DBD::Informix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25A058CB-C25E-A940-9090-B04199F9BEA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altLang="en-US"/>
              <a:t>2006-05-07 - draft 1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7753484C-F746-F245-9427-C76360AF33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2CA07D-CA23-0542-A274-C1CC5CDB4112}" type="slidenum">
              <a:rPr lang="en-US" altLang="en-US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30381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5D6CA4AB-E187-DE45-BADF-1BA12C1A7D1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The Internals of DBD::Informix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723193B2-E00B-7C4E-8FF6-1FC8C65E559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altLang="en-US"/>
              <a:t>2006-05-07 - draft 1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B9525E97-4940-4549-B60F-F246929D32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58D94C-687C-A848-8D7C-E563CED33B67}" type="slidenum">
              <a:rPr lang="en-US" altLang="en-US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48334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59D255B3-F63B-2748-BDB8-F28A15A0BDE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The Internals of DBD::Informix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125247C4-C413-334C-83F7-4E74B2AFED5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altLang="en-US"/>
              <a:t>2006-05-07 - draft 1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C36DCE0A-7323-EF41-88DE-504D9FBA1C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10F709-0778-9241-BEA8-EC1E958C2F92}" type="slidenum">
              <a:rPr lang="en-US" altLang="en-US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56048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C0668A55-9BF1-A045-A80D-493E26DF0C4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The Internals of DBD::Informix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7B0754B1-90BE-AB44-A3A6-068350E84A0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altLang="en-US"/>
              <a:t>2006-05-07 - draft 1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7E87F141-DBF2-ED49-ACB9-5591FBAE13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4F54AC-76FF-1A4C-AC7E-7555FCAD412A}" type="slidenum">
              <a:rPr lang="en-US" altLang="en-US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95088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66D0B8B-E3D2-644B-86DF-E666B414473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The Internals of DBD::Informix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446D8286-2225-3C41-BA50-981821A0B94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altLang="en-US"/>
              <a:t>2006-05-07 - draft 1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FA48798-6B9B-0141-8CF6-2BE9D6271E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C8FD7E-41F6-FC47-A695-A9B098A28DD8}" type="slidenum">
              <a:rPr lang="en-US" altLang="en-US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61301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424FC3DD-BB21-254E-AD2D-9863EDA740A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The Internals of DBD::Informix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C6E2814F-E6F3-284D-96F4-F7D8FE91D29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altLang="en-US"/>
              <a:t>2006-05-07 - draft 1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C827184B-30C3-9B42-9ADD-75982A35B6F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E87677-1B49-9442-ADD4-1007BC9F94AF}" type="slidenum">
              <a:rPr lang="en-US" altLang="en-US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1318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43BE7716-806B-A844-BCDB-62C63B41E32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The Internals of DBD::Informix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1E3F6DEB-268D-C240-AA1A-ED504CFEDCD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altLang="en-US"/>
              <a:t>2006-05-07 - draft 1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718FF943-FCE3-B340-8133-131DF91ACD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B4CFB3-812A-C34D-84C0-401CD4FEB3A0}" type="slidenum">
              <a:rPr lang="en-US" altLang="en-US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09842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CB1A3ACD-F88B-1445-9C46-CD4E3C09124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The Internals of DBD::Informix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E1A11804-6755-7B45-B327-3AF187EBA34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altLang="en-US"/>
              <a:t>2006-05-07 - draft 1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530B5FD-B462-D14A-9F28-9127065C00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875933-FE0F-7C44-BA71-156305A279ED}" type="slidenum">
              <a:rPr lang="en-US" altLang="en-US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64932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70218EC-0354-074D-AC06-5AB2A5812F8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The Internals of DBD::Informix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4EDDFF41-C41B-094A-BC13-312FD3F61E2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altLang="en-US"/>
              <a:t>2006-05-07 - draft 1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F3ADA92-9A05-DA4E-9467-8F1816A753E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7CA010-1D58-B349-BE0A-D8F36A63336B}" type="slidenum">
              <a:rPr lang="en-US" altLang="en-US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38914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7C46E0AA-D4DF-F645-BC5A-DE60815BFA6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The Internals of DBD::Informix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3E04F2F5-F2AD-5142-8234-AF77A190465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altLang="en-US"/>
              <a:t>2006-05-07 - draft 1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825682E-BD3B-E241-AF9B-B4258FA7B1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F5CFF4-F469-A443-809C-4A3D9ED6B01F}" type="slidenum">
              <a:rPr lang="en-US" altLang="en-US"/>
              <a:pPr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2613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A5F83056-12DD-7F41-B9F9-ED77D10E0F2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The Internals of DBD::Informix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F6B96B3-34E2-2D4A-ACCF-96EA2DFCC70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altLang="en-US"/>
              <a:t>2006-05-07 - draft 1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51C62385-BC9D-254D-BFC2-1FA781D3EE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73D69C-42BD-2E4A-B68B-9D980BECDF65}" type="slidenum">
              <a:rPr lang="en-US" altLang="en-US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09258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08C66B85-C033-4F47-99D7-6D67AA8D8D9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The Internals of DBD::Informix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C66EAE6-C962-F547-B30C-542B7FFB831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altLang="en-US"/>
              <a:t>2006-05-07 - draft 1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6589E51-FE53-B74B-A36F-94DF2AB3C0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CD0BBF-988B-3245-83E5-DF9C07330590}" type="slidenum">
              <a:rPr lang="en-US" altLang="en-US"/>
              <a:pPr/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6090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049163F2-D543-2645-8454-BF7B99F017D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The Internals of DBD::Informix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722714F-3099-7F44-B1EB-2DF56492EF5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altLang="en-US"/>
              <a:t>2006-05-07 - draft 1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1A571A1-DD25-3949-81D2-2AB90D73E2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33EA3F-C56F-1F47-944D-8E6B21E2AE9A}" type="slidenum">
              <a:rPr lang="en-US" altLang="en-US"/>
              <a:pPr/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0172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49914A1E-935A-5644-900F-23BAA3458BC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The Internals of DBD::Informix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90465E4-5F00-244D-8802-61B0D47D900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altLang="en-US"/>
              <a:t>2006-05-07 - draft 1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82F28E9-0C39-4F4D-A994-F84988B8B7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5F7373-42C3-544E-BBB0-BC2676C71709}" type="slidenum">
              <a:rPr lang="en-US" altLang="en-US"/>
              <a:pPr/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49205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7C2FDD11-CC27-E44A-B6D6-06BAE1552F9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The Internals of DBD::Informix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77068ED-9F24-2C4E-AE82-C290837C5E0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altLang="en-US"/>
              <a:t>2006-05-07 - draft 1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FA6165C-FCCB-FA4B-85E9-8C0C51ACC0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C5EF57-0323-304D-AA5B-D79E8B066871}" type="slidenum">
              <a:rPr lang="en-US" altLang="en-US"/>
              <a:pPr/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29775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477DA6D4-1E43-B04C-A5F5-5860D6FE092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The Internals of DBD::Informix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762185D-E49B-7E42-BDF8-F0EEAAB8722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altLang="en-US"/>
              <a:t>2006-05-07 - draft 1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E875581-FD04-864D-94BC-A9EC10E608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29C86A-7F01-3546-AE8A-5FF602B1EB09}" type="slidenum">
              <a:rPr lang="en-US" altLang="en-US"/>
              <a:pPr/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820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48218B08-A287-544A-AF35-472311F68A2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en-US"/>
              <a:t>The Internals of DBD::Informix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5FA6136-A820-4F40-BA42-8F046924B4E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altLang="en-US"/>
              <a:t>2006-05-07 - draft 1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B60C16B-47B5-0948-8C42-CF42948016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34982F-1322-0C48-BEC6-5DBE9FE824D5}" type="slidenum">
              <a:rPr lang="en-US" altLang="en-US"/>
              <a:pPr/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0892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2543174"/>
            <a:ext cx="10782300" cy="2562231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7200" spc="-12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5189015"/>
            <a:ext cx="9228201" cy="8079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r>
              <a:rPr lang="en-US"/>
              <a:t>2019-12-03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r>
              <a:rPr lang="en-US"/>
              <a:t>The Internals of DBD::Informix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341E4B4-6858-4947-99FE-EC9D66EE0C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25431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1FDBFBE-A113-4488-BE3B-0F7F39A58EF9}"/>
              </a:ext>
            </a:extLst>
          </p:cNvPr>
          <p:cNvSpPr/>
          <p:nvPr userDrawn="1"/>
        </p:nvSpPr>
        <p:spPr>
          <a:xfrm>
            <a:off x="0" y="1"/>
            <a:ext cx="12192000" cy="1276984"/>
          </a:xfrm>
          <a:prstGeom prst="rect">
            <a:avLst/>
          </a:prstGeom>
          <a:solidFill>
            <a:srgbClr val="85DBD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7224" y="1419234"/>
            <a:ext cx="10753725" cy="4922089"/>
          </a:xfr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3CE5A45-A075-437D-8122-A5E800F0B4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076950"/>
            <a:ext cx="847725" cy="7810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4152F91-59B4-400E-8FB9-9CAFFA327AB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385549" y="5956617"/>
            <a:ext cx="733425" cy="904875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220D71EB-80FD-4CE2-906C-CF2DA83AB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8470"/>
            <a:ext cx="10772775" cy="126851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362B5D26-00A3-4994-AC67-85F873183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2019-12-03</a:t>
            </a:r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173D1A9E-3FC0-4392-8F3C-ACDDC6F4A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Internals of DBD::Informix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EE82BF58-B22E-4E50-AC8D-5C8623E3D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69600" y="6185537"/>
            <a:ext cx="641349" cy="524947"/>
          </a:xfrm>
        </p:spPr>
        <p:txBody>
          <a:bodyPr/>
          <a:lstStyle>
            <a:lvl1pPr>
              <a:defRPr sz="2000">
                <a:solidFill>
                  <a:schemeClr val="tx1">
                    <a:alpha val="25000"/>
                  </a:schemeClr>
                </a:solidFill>
              </a:defRPr>
            </a:lvl1pPr>
          </a:lstStyle>
          <a:p>
            <a:fld id="{C5EF3449-A8E4-4CD6-AD0D-B1CEAB19FF3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2019-12-03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Internals of DBD::Informix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6DC08D3-FDD0-4529-A1C2-A01BD4750976}"/>
              </a:ext>
            </a:extLst>
          </p:cNvPr>
          <p:cNvSpPr/>
          <p:nvPr userDrawn="1"/>
        </p:nvSpPr>
        <p:spPr>
          <a:xfrm>
            <a:off x="0" y="1"/>
            <a:ext cx="12192000" cy="1276984"/>
          </a:xfrm>
          <a:prstGeom prst="rect">
            <a:avLst/>
          </a:prstGeom>
          <a:solidFill>
            <a:srgbClr val="85DBD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419234"/>
            <a:ext cx="5038344" cy="4346228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 marL="347472" indent="-342900">
              <a:buFont typeface="Arial" panose="020B0604020202020204" pitchFamily="34" charset="0"/>
              <a:buChar char="•"/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29" y="1419234"/>
            <a:ext cx="5418669" cy="434622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2019-12-03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Internals of DBD::Informix</a:t>
            </a:r>
            <a:endParaRPr lang="en-US" dirty="0"/>
          </a:p>
        </p:txBody>
      </p:sp>
      <p:sp>
        <p:nvSpPr>
          <p:cNvPr id="9" name="Title 10">
            <a:extLst>
              <a:ext uri="{FF2B5EF4-FFF2-40B4-BE49-F238E27FC236}">
                <a16:creationId xmlns:a16="http://schemas.microsoft.com/office/drawing/2014/main" id="{43EE3561-00A7-45A9-938B-A5BAFE58F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8470"/>
            <a:ext cx="10772775" cy="126851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D863941-2F76-46FE-9072-56943E912E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076950"/>
            <a:ext cx="847725" cy="7810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A9875D9-DDEE-4357-8277-9C706F42C5B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385549" y="5956617"/>
            <a:ext cx="733425" cy="904875"/>
          </a:xfrm>
          <a:prstGeom prst="rect">
            <a:avLst/>
          </a:prstGeom>
        </p:spPr>
      </p:pic>
      <p:sp>
        <p:nvSpPr>
          <p:cNvPr id="12" name="Slide Number Placeholder 13">
            <a:extLst>
              <a:ext uri="{FF2B5EF4-FFF2-40B4-BE49-F238E27FC236}">
                <a16:creationId xmlns:a16="http://schemas.microsoft.com/office/drawing/2014/main" id="{DDACDF8E-5D37-45D1-84F5-228D926F6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69600" y="6185537"/>
            <a:ext cx="641349" cy="524947"/>
          </a:xfrm>
        </p:spPr>
        <p:txBody>
          <a:bodyPr/>
          <a:lstStyle>
            <a:lvl1pPr>
              <a:defRPr sz="2000">
                <a:solidFill>
                  <a:schemeClr val="tx1">
                    <a:alpha val="25000"/>
                  </a:schemeClr>
                </a:solidFill>
              </a:defRPr>
            </a:lvl1pPr>
          </a:lstStyle>
          <a:p>
            <a:fld id="{C5EF3449-A8E4-4CD6-AD0D-B1CEAB19FF3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2019-12-03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Internals of DBD::Informix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2019-12-03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Internals of DBD::Informix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2019-12-03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Internals of DBD::Informix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r>
              <a:rPr lang="en-US"/>
              <a:t>2019-12-03</a:t>
            </a:r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r>
              <a:rPr lang="en-US"/>
              <a:t>The Internals of DBD::Informix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2019-12-03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Internals of DBD::Informix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2019-12-03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Internals of DBD::Informix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r>
              <a:rPr lang="en-US"/>
              <a:t>2019-12-03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r>
              <a:rPr lang="en-US"/>
              <a:t>The Internals of DBD::Informix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</p:sldLayoutIdLst>
  <p:hf hdr="0" ft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pan.org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oreilly.com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dbd.informix@gmail.com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Jonathan.leffler@us.ibm.com" TargetMode="External"/><Relationship Id="rId4" Type="http://schemas.openxmlformats.org/officeDocument/2006/relationships/hyperlink" Target="mailto:dbi-users@perl.org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EED62-FC30-4689-99D9-8CFE58A9D6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Perl 5 isn’t Dead — DBD::Informix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A05961-1506-47FA-929B-27F52E1BA8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Jonathan Leffler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9FA61A-50AC-4D30-AA03-741C2DD4F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EE0329-B6F7-E54A-9EC1-853E8F852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2019-12-03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751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8AF619-2465-8D43-95EF-56E15AD25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2019-12-03</a:t>
            </a:r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854BFA9E-44B3-EA4C-AA9C-9AAF489500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Agenda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7CC3E1D0-B875-F344-BE7F-4D7EDD2476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Perl</a:t>
            </a:r>
          </a:p>
          <a:p>
            <a:r>
              <a:rPr lang="en-US" altLang="en-US" dirty="0"/>
              <a:t>DBI</a:t>
            </a:r>
          </a:p>
          <a:p>
            <a:r>
              <a:rPr lang="en-US" altLang="en-US" dirty="0"/>
              <a:t>DBD::Informix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D0402EB-DFE6-D84B-8A36-CFE0866E1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3449-A8E4-4CD6-AD0D-B1CEAB19FF39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762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A46740-FCEC-3F40-AD18-7A18B7D20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2019-12-03</a:t>
            </a:r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E760200F-E502-8947-A076-39D00BC23B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Perl – </a:t>
            </a:r>
            <a:r>
              <a:rPr lang="en-US" altLang="en-US" sz="3300" i="1"/>
              <a:t>Practical Extraction and Report Language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E3898643-68B9-FD47-99A4-C632E52839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Originally written by Larry Wall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Version 1.0 in 1987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Version 5.0 in 1994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Current stable version: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5.28.2	— April 2019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5.30.1	— November 2019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Obtain via CPAN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Comprehensive Perl Archive Network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hlinkClick r:id="rId2"/>
              </a:rPr>
              <a:t>http://www.cpan.org/</a:t>
            </a:r>
            <a:r>
              <a:rPr lang="en-US" altLang="en-US" dirty="0"/>
              <a:t>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4AF50F2-9D9E-0C47-8440-B38213731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3449-A8E4-4CD6-AD0D-B1CEAB19FF39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020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E98B39-DF29-2C4D-B337-2219F4DF1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2019-12-03</a:t>
            </a:r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AF7D961B-53A0-8240-95CA-85942AF451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Perl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ACA0DE94-204A-9542-BAA7-D927B48126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7013" indent="-227013"/>
            <a:r>
              <a:rPr lang="en-US" altLang="en-US"/>
              <a:t>Script Language</a:t>
            </a:r>
          </a:p>
          <a:p>
            <a:pPr marL="566738" lvl="1" indent="-225425"/>
            <a:r>
              <a:rPr lang="en-US" altLang="en-US"/>
              <a:t>Does not require compilation</a:t>
            </a:r>
          </a:p>
          <a:p>
            <a:pPr marL="227013" indent="-227013"/>
            <a:r>
              <a:rPr lang="en-US" altLang="en-US"/>
              <a:t>Complex looking code</a:t>
            </a:r>
          </a:p>
          <a:p>
            <a:pPr marL="227013" indent="-227013"/>
            <a:r>
              <a:rPr lang="en-US" altLang="en-US"/>
              <a:t>Can be incredibly terse</a:t>
            </a:r>
          </a:p>
          <a:p>
            <a:pPr marL="227013" indent="-227013"/>
            <a:r>
              <a:rPr lang="en-US" altLang="en-US"/>
              <a:t>Can be quite legible</a:t>
            </a:r>
          </a:p>
          <a:p>
            <a:pPr marL="227013" indent="-227013"/>
            <a:r>
              <a:rPr lang="en-US" altLang="en-US"/>
              <a:t>Excellent at string handling</a:t>
            </a:r>
          </a:p>
          <a:p>
            <a:pPr marL="227013" indent="-227013"/>
            <a:r>
              <a:rPr lang="en-US" altLang="en-US"/>
              <a:t>Excellent access to operating system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6E484F3-DA4C-2943-B118-C3D254477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3449-A8E4-4CD6-AD0D-B1CEAB19FF39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529957"/>
      </p:ext>
    </p:extLst>
  </p:cSld>
  <p:clrMapOvr>
    <a:masterClrMapping/>
  </p:clrMapOvr>
  <p:transition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EA721-9EE3-4348-A57F-4F99B5BFA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2019-12-03</a:t>
            </a:r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5DF77B7D-A559-634F-A42F-277598CEFC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Remove RCS Keyword Markers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6DB6AC2B-D2FA-1547-A573-65DFC2809B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40000"/>
              </a:lnSpc>
              <a:buFontTx/>
              <a:buNone/>
            </a:pPr>
            <a:r>
              <a:rPr lang="en-US" altLang="en-US" sz="1800" b="1" dirty="0">
                <a:latin typeface="Courier New" panose="02070309020205020404" pitchFamily="49" charset="0"/>
              </a:rPr>
              <a:t>#!/</a:t>
            </a:r>
            <a:r>
              <a:rPr lang="en-US" altLang="en-US" sz="1800" b="1" dirty="0" err="1">
                <a:latin typeface="Courier New" panose="02070309020205020404" pitchFamily="49" charset="0"/>
              </a:rPr>
              <a:t>usr</a:t>
            </a:r>
            <a:r>
              <a:rPr lang="en-US" altLang="en-US" sz="1800" b="1" dirty="0">
                <a:latin typeface="Courier New" panose="02070309020205020404" pitchFamily="49" charset="0"/>
              </a:rPr>
              <a:t>/bin/</a:t>
            </a:r>
            <a:r>
              <a:rPr lang="en-US" altLang="en-US" sz="1800" b="1" dirty="0" err="1">
                <a:latin typeface="Courier New" panose="02070309020205020404" pitchFamily="49" charset="0"/>
              </a:rPr>
              <a:t>perl</a:t>
            </a:r>
            <a:r>
              <a:rPr lang="en-US" altLang="en-US" sz="1800" b="1" dirty="0">
                <a:latin typeface="Courier New" panose="02070309020205020404" pitchFamily="49" charset="0"/>
              </a:rPr>
              <a:t> -</a:t>
            </a:r>
            <a:r>
              <a:rPr lang="en-US" altLang="en-US" sz="1800" b="1" dirty="0" err="1">
                <a:latin typeface="Courier New" panose="02070309020205020404" pitchFamily="49" charset="0"/>
              </a:rPr>
              <a:t>wp</a:t>
            </a:r>
            <a:endParaRPr lang="en-US" altLang="en-US" sz="1800" b="1" dirty="0">
              <a:latin typeface="Courier New" panose="02070309020205020404" pitchFamily="49" charset="0"/>
            </a:endParaRPr>
          </a:p>
          <a:p>
            <a:pPr>
              <a:buFontTx/>
              <a:buNone/>
            </a:pPr>
            <a:r>
              <a:rPr lang="en-US" altLang="en-US" sz="1800" b="1" dirty="0">
                <a:latin typeface="Courier New" panose="02070309020205020404" pitchFamily="49" charset="0"/>
              </a:rPr>
              <a:t>s/\$([A-Z][a-z]+|</a:t>
            </a:r>
            <a:r>
              <a:rPr lang="en-US" altLang="en-US" sz="1800" b="1" dirty="0" err="1">
                <a:latin typeface="Courier New" panose="02070309020205020404" pitchFamily="49" charset="0"/>
              </a:rPr>
              <a:t>RCSfile</a:t>
            </a:r>
            <a:r>
              <a:rPr lang="en-US" altLang="en-US" sz="1800" b="1" dirty="0">
                <a:latin typeface="Courier New" panose="02070309020205020404" pitchFamily="49" charset="0"/>
              </a:rPr>
              <a:t>): ([^\$]+) \$/$2/go;</a:t>
            </a:r>
          </a:p>
          <a:p>
            <a:pPr>
              <a:buFontTx/>
              <a:buNone/>
            </a:pPr>
            <a:endParaRPr lang="en-US" altLang="en-US" sz="1800" b="1" dirty="0">
              <a:latin typeface="Courier New" panose="02070309020205020404" pitchFamily="49" charset="0"/>
            </a:endParaRPr>
          </a:p>
          <a:p>
            <a:pPr>
              <a:lnSpc>
                <a:spcPct val="80000"/>
              </a:lnSpc>
            </a:pPr>
            <a:r>
              <a:rPr lang="en-US" altLang="en-US" dirty="0"/>
              <a:t>TMTOWTDI</a:t>
            </a:r>
          </a:p>
          <a:p>
            <a:pPr lvl="1">
              <a:lnSpc>
                <a:spcPct val="80000"/>
              </a:lnSpc>
            </a:pPr>
            <a:r>
              <a:rPr lang="en-US" altLang="en-US" dirty="0"/>
              <a:t>There’s more than one way to do it!</a:t>
            </a:r>
          </a:p>
          <a:p>
            <a:pPr lvl="1">
              <a:lnSpc>
                <a:spcPct val="80000"/>
              </a:lnSpc>
            </a:pPr>
            <a:r>
              <a:rPr lang="en-US" altLang="en-US" dirty="0"/>
              <a:t>Yes, you could use </a:t>
            </a:r>
            <a:r>
              <a:rPr lang="en-US" altLang="en-US" b="1" dirty="0" err="1">
                <a:latin typeface="Courier New" panose="02070309020205020404" pitchFamily="49" charset="0"/>
              </a:rPr>
              <a:t>sed</a:t>
            </a:r>
            <a:r>
              <a:rPr lang="en-US" altLang="en-US" dirty="0"/>
              <a:t> for this</a:t>
            </a:r>
          </a:p>
          <a:p>
            <a:pPr lvl="2">
              <a:lnSpc>
                <a:spcPct val="80000"/>
              </a:lnSpc>
            </a:pPr>
            <a:r>
              <a:rPr lang="en-US" altLang="en-US" dirty="0"/>
              <a:t>but it would be harder</a:t>
            </a:r>
          </a:p>
          <a:p>
            <a:pPr>
              <a:lnSpc>
                <a:spcPct val="80000"/>
              </a:lnSpc>
            </a:pPr>
            <a:r>
              <a:rPr lang="en-US" altLang="en-US" dirty="0"/>
              <a:t>Or as a single line command in a shell script:</a:t>
            </a:r>
          </a:p>
          <a:p>
            <a:pPr>
              <a:lnSpc>
                <a:spcPct val="200000"/>
              </a:lnSpc>
              <a:buFontTx/>
              <a:buNone/>
            </a:pPr>
            <a:r>
              <a:rPr lang="en-US" altLang="en-US" sz="1800" b="1" dirty="0" err="1">
                <a:latin typeface="Courier New" panose="02070309020205020404" pitchFamily="49" charset="0"/>
              </a:rPr>
              <a:t>perl</a:t>
            </a:r>
            <a:r>
              <a:rPr lang="en-US" altLang="en-US" sz="1800" b="1" dirty="0">
                <a:latin typeface="Courier New" panose="02070309020205020404" pitchFamily="49" charset="0"/>
              </a:rPr>
              <a:t> -wp -e 's/\$\w+: ([^\$]+) \$/$1/go' "$@"  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FCB103-B21B-A840-BD57-38858F1C5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3449-A8E4-4CD6-AD0D-B1CEAB19FF39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6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F9FBA5C-6FAF-0A42-998E-CAC45A620C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Before</a:t>
            </a:r>
          </a:p>
          <a:p>
            <a:pPr marL="457200" lvl="1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/*</a:t>
            </a:r>
          </a:p>
          <a:p>
            <a:pPr marL="457200" lvl="1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@(#)File:           </a:t>
            </a:r>
            <a:r>
              <a:rPr lang="en-US" sz="1600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sz="1600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RCSfile</a:t>
            </a:r>
            <a:r>
              <a:rPr lang="en-US" sz="1600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en-US" sz="1600" dirty="0" err="1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stderr.h,v</a:t>
            </a:r>
            <a:r>
              <a:rPr lang="en-US" sz="1600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$</a:t>
            </a:r>
          </a:p>
          <a:p>
            <a:pPr marL="457200" lvl="1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@(#)Version:        $Revision: 10.12 $</a:t>
            </a:r>
          </a:p>
          <a:p>
            <a:pPr marL="457200" lvl="1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@(#)Last changed:   $Date: 2017/04/08 03:43:34 $</a:t>
            </a:r>
          </a:p>
          <a:p>
            <a:pPr marL="457200" lvl="1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@(#)Purpose:        Header file for standard error functions</a:t>
            </a:r>
          </a:p>
          <a:p>
            <a:pPr marL="457200" lvl="1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*/</a:t>
            </a:r>
          </a:p>
          <a:p>
            <a:r>
              <a:rPr lang="en-US" dirty="0"/>
              <a:t>After</a:t>
            </a:r>
          </a:p>
          <a:p>
            <a:pPr marL="457200" lvl="1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/*</a:t>
            </a:r>
          </a:p>
          <a:p>
            <a:pPr marL="457200" lvl="1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@(#)File:           </a:t>
            </a:r>
            <a:r>
              <a:rPr lang="en-US" sz="1600" dirty="0" err="1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stderr.h,v</a:t>
            </a:r>
            <a:endParaRPr lang="en-US" sz="1600" dirty="0">
              <a:highlight>
                <a:srgbClr val="00FF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@(#)Version:        10.12</a:t>
            </a:r>
          </a:p>
          <a:p>
            <a:pPr marL="457200" lvl="1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@(#)Last changed:   2017/04/08 03:43:34</a:t>
            </a:r>
          </a:p>
          <a:p>
            <a:pPr marL="457200" lvl="1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@(#)Purpose:        Header file for standard error functions</a:t>
            </a:r>
          </a:p>
          <a:p>
            <a:pPr marL="457200" lvl="1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*/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8CB31BB-69CF-704C-8FDC-1442D052C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Remove RCS Keyword Markers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ADE8B9-0543-F447-A2D7-F26696F8D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2019-12-03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19AAD9-EF5D-2B46-B66F-19D9554FB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3449-A8E4-4CD6-AD0D-B1CEAB19FF39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2070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795A58-46AF-F945-999F-AA2B226C8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2019-12-03</a:t>
            </a:r>
          </a:p>
        </p:txBody>
      </p:sp>
      <p:sp>
        <p:nvSpPr>
          <p:cNvPr id="44034" name="Text Box 2">
            <a:extLst>
              <a:ext uri="{FF2B5EF4-FFF2-40B4-BE49-F238E27FC236}">
                <a16:creationId xmlns:a16="http://schemas.microsoft.com/office/drawing/2014/main" id="{6CDE5708-856E-AC42-8B64-7D2EDB2548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1752600"/>
            <a:ext cx="7958138" cy="444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1">
                <a:latin typeface="Courier New" panose="02070309020205020404" pitchFamily="49" charset="0"/>
              </a:rPr>
              <a:t>#!/usr/bin/perl</a:t>
            </a:r>
          </a:p>
          <a:p>
            <a:r>
              <a:rPr lang="en-US" altLang="en-US" b="1">
                <a:latin typeface="Courier New" panose="02070309020205020404" pitchFamily="49" charset="0"/>
              </a:rPr>
              <a:t># @(#)$Id: rename.pl,v 1.1 1992/01/05 22:33:47 jl Exp $</a:t>
            </a:r>
          </a:p>
          <a:p>
            <a:r>
              <a:rPr lang="en-US" altLang="en-US" b="1">
                <a:latin typeface="Courier New" panose="02070309020205020404" pitchFamily="49" charset="0"/>
              </a:rPr>
              <a:t># Rename files using a Perl substitute command</a:t>
            </a:r>
          </a:p>
          <a:p>
            <a:endParaRPr lang="en-US" altLang="en-US" b="1">
              <a:latin typeface="Courier New" panose="02070309020205020404" pitchFamily="49" charset="0"/>
            </a:endParaRPr>
          </a:p>
          <a:p>
            <a:r>
              <a:rPr lang="en-US" altLang="en-US" b="1">
                <a:latin typeface="Courier New" panose="02070309020205020404" pitchFamily="49" charset="0"/>
              </a:rPr>
              <a:t>($op = shift) || die "Usage: $0 perlexpr [filenames]\n";</a:t>
            </a:r>
          </a:p>
          <a:p>
            <a:r>
              <a:rPr lang="en-US" altLang="en-US" b="1">
                <a:latin typeface="Courier New" panose="02070309020205020404" pitchFamily="49" charset="0"/>
              </a:rPr>
              <a:t>if (!@ARGV) {</a:t>
            </a:r>
          </a:p>
          <a:p>
            <a:r>
              <a:rPr lang="en-US" altLang="en-US" b="1">
                <a:latin typeface="Courier New" panose="02070309020205020404" pitchFamily="49" charset="0"/>
              </a:rPr>
              <a:t>	@ARGV = &lt;STDIN&gt;;</a:t>
            </a:r>
          </a:p>
          <a:p>
            <a:r>
              <a:rPr lang="en-US" altLang="en-US" b="1">
                <a:latin typeface="Courier New" panose="02070309020205020404" pitchFamily="49" charset="0"/>
              </a:rPr>
              <a:t>	chop(@ARGV);</a:t>
            </a:r>
          </a:p>
          <a:p>
            <a:r>
              <a:rPr lang="en-US" altLang="en-US" b="1">
                <a:latin typeface="Courier New" panose="02070309020205020404" pitchFamily="49" charset="0"/>
              </a:rPr>
              <a:t>}</a:t>
            </a:r>
          </a:p>
          <a:p>
            <a:pPr eaLnBrk="1" hangingPunct="1">
              <a:lnSpc>
                <a:spcPct val="60000"/>
              </a:lnSpc>
              <a:spcBef>
                <a:spcPct val="5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for (@ARGV){</a:t>
            </a:r>
          </a:p>
          <a:p>
            <a:pPr eaLnBrk="1" hangingPunct="1">
              <a:lnSpc>
                <a:spcPct val="60000"/>
              </a:lnSpc>
              <a:spcBef>
                <a:spcPct val="5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	$was = $_;</a:t>
            </a:r>
          </a:p>
          <a:p>
            <a:pPr eaLnBrk="1" hangingPunct="1">
              <a:lnSpc>
                <a:spcPct val="60000"/>
              </a:lnSpc>
              <a:spcBef>
                <a:spcPct val="5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	eval $op;</a:t>
            </a:r>
          </a:p>
          <a:p>
            <a:pPr eaLnBrk="1" hangingPunct="1">
              <a:lnSpc>
                <a:spcPct val="60000"/>
              </a:lnSpc>
              <a:spcBef>
                <a:spcPct val="5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	die $@ if $@;</a:t>
            </a:r>
          </a:p>
          <a:p>
            <a:pPr eaLnBrk="1" hangingPunct="1">
              <a:lnSpc>
                <a:spcPct val="60000"/>
              </a:lnSpc>
              <a:spcBef>
                <a:spcPct val="5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	rename($was, $_) unless $was eq $_;</a:t>
            </a:r>
          </a:p>
          <a:p>
            <a:pPr eaLnBrk="1" hangingPunct="1">
              <a:lnSpc>
                <a:spcPct val="60000"/>
              </a:lnSpc>
              <a:spcBef>
                <a:spcPct val="5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A6DC7EC2-007A-1146-9812-D848278A49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vert="horz" lIns="90488" tIns="44450" rIns="90488" bIns="44450" rtlCol="0" anchor="ctr">
            <a:normAutofit/>
          </a:bodyPr>
          <a:lstStyle/>
          <a:p>
            <a:r>
              <a:rPr lang="en-US" altLang="en-US"/>
              <a:t>File Renaming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6F6A43-3332-3645-A608-07A1AD5E8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3449-A8E4-4CD6-AD0D-B1CEAB19FF39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328910"/>
      </p:ext>
    </p:extLst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976C8-19E4-4D4B-B612-B308A66DC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2019-12-03</a:t>
            </a:r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8174C642-E691-B44E-AB4B-67321F7875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Perl Database Interface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A10CB1FB-88D8-A049-B159-C608F545AF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7013" indent="-227013"/>
            <a:r>
              <a:rPr lang="en-US" altLang="en-US" dirty="0"/>
              <a:t>DBI written by Tim Bunce.</a:t>
            </a:r>
          </a:p>
          <a:p>
            <a:pPr marL="227013" indent="-227013"/>
            <a:r>
              <a:rPr lang="en-US" altLang="en-US" dirty="0"/>
              <a:t>Standard way to access databases with Perl.</a:t>
            </a:r>
          </a:p>
          <a:p>
            <a:pPr marL="227013" indent="-227013"/>
            <a:r>
              <a:rPr lang="en-US" altLang="en-US" dirty="0"/>
              <a:t>Many database drivers available.</a:t>
            </a:r>
          </a:p>
          <a:p>
            <a:pPr marL="566738" lvl="1" indent="-225425"/>
            <a:r>
              <a:rPr lang="en-US" altLang="en-US" dirty="0"/>
              <a:t>Including ODBC, DB2, and Oracle.</a:t>
            </a:r>
          </a:p>
          <a:p>
            <a:pPr marL="566738" lvl="1" indent="-225425"/>
            <a:r>
              <a:rPr lang="en-US" altLang="en-US" dirty="0"/>
              <a:t>And, of course, Informix.</a:t>
            </a:r>
          </a:p>
          <a:p>
            <a:pPr marL="566738" lvl="1" indent="-225425"/>
            <a:r>
              <a:rPr lang="en-US" altLang="en-US" dirty="0"/>
              <a:t>And many others.</a:t>
            </a:r>
          </a:p>
          <a:p>
            <a:pPr marL="227013" indent="-227013"/>
            <a:r>
              <a:rPr lang="en-US" altLang="en-US" dirty="0"/>
              <a:t>Current version 1.642 – October 2018.</a:t>
            </a:r>
          </a:p>
          <a:p>
            <a:pPr marL="566738" lvl="1" indent="-225425"/>
            <a:r>
              <a:rPr lang="en-US" altLang="en-US" dirty="0"/>
              <a:t>Requires Perl 5.8.1 or later.</a:t>
            </a:r>
          </a:p>
          <a:p>
            <a:pPr marL="227013" indent="-227013"/>
            <a:r>
              <a:rPr lang="en-US" altLang="en-US" dirty="0"/>
              <a:t>Using Perl and a database?  Use DBI!</a:t>
            </a:r>
          </a:p>
          <a:p>
            <a:pPr marL="566738" lvl="1" indent="-225425"/>
            <a:r>
              <a:rPr lang="en-US" altLang="en-US" dirty="0"/>
              <a:t>Or a module built on top of DBI.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575EF5-C4AB-0243-9F9B-5F4977BD2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3449-A8E4-4CD6-AD0D-B1CEAB19FF39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74705"/>
      </p:ext>
    </p:extLst>
  </p:cSld>
  <p:clrMapOvr>
    <a:masterClrMapping/>
  </p:clrMapOvr>
  <p:transition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9E98DE6-B9A3-3143-BD4D-34806BD99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2019-12-03</a:t>
            </a:r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35B88D30-6590-4C49-83F8-58AE7B8415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Cheetah Book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11EEE669-A00E-0549-8AB7-86B6F752CF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7013" indent="-227013"/>
            <a:r>
              <a:rPr lang="en-US" altLang="en-US"/>
              <a:t>The ‘bible’ for Perl DBI</a:t>
            </a:r>
          </a:p>
          <a:p>
            <a:pPr marL="227013" indent="-227013"/>
            <a:r>
              <a:rPr lang="en-US" altLang="en-US"/>
              <a:t>Authors:</a:t>
            </a:r>
          </a:p>
          <a:p>
            <a:pPr marL="566738" lvl="1" indent="-225425"/>
            <a:r>
              <a:rPr lang="en-US" altLang="en-US"/>
              <a:t>Alligator Descartes </a:t>
            </a:r>
          </a:p>
          <a:p>
            <a:pPr marL="566738" lvl="1" indent="-225425"/>
            <a:r>
              <a:rPr lang="en-US" altLang="en-US"/>
              <a:t>Tim Bunce</a:t>
            </a:r>
          </a:p>
          <a:p>
            <a:pPr marL="227013" indent="-227013"/>
            <a:r>
              <a:rPr lang="en-US" altLang="en-US"/>
              <a:t>O’Reilly, February 2000</a:t>
            </a:r>
          </a:p>
          <a:p>
            <a:pPr marL="227013" indent="-227013"/>
            <a:r>
              <a:rPr lang="en-US" altLang="en-US"/>
              <a:t>ISBN 1-56592-699-4</a:t>
            </a:r>
          </a:p>
          <a:p>
            <a:pPr marL="227013" indent="-227013"/>
            <a:r>
              <a:rPr lang="en-US" altLang="en-US">
                <a:hlinkClick r:id="rId2"/>
              </a:rPr>
              <a:t>http://www.oreilly.com/</a:t>
            </a:r>
            <a:r>
              <a:rPr lang="en-US" altLang="en-US"/>
              <a:t> </a:t>
            </a:r>
          </a:p>
        </p:txBody>
      </p:sp>
      <p:pic>
        <p:nvPicPr>
          <p:cNvPr id="46084" name="Picture 4" descr="cheetahbook-0">
            <a:extLst>
              <a:ext uri="{FF2B5EF4-FFF2-40B4-BE49-F238E27FC236}">
                <a16:creationId xmlns:a16="http://schemas.microsoft.com/office/drawing/2014/main" id="{DB6BE4A5-897E-F947-81EE-7C03EAE0CB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679576"/>
            <a:ext cx="3244850" cy="426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F1736F9-CAB7-0547-B588-165FC0145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3449-A8E4-4CD6-AD0D-B1CEAB19FF39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343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45F03D-AFB6-8A41-8B0C-90D8A6A14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2019-12-03</a:t>
            </a:r>
          </a:p>
        </p:txBody>
      </p:sp>
      <p:sp>
        <p:nvSpPr>
          <p:cNvPr id="47106" name="Rectangle 2">
            <a:extLst>
              <a:ext uri="{FF2B5EF4-FFF2-40B4-BE49-F238E27FC236}">
                <a16:creationId xmlns:a16="http://schemas.microsoft.com/office/drawing/2014/main" id="{9F3D17F8-15FD-3243-AFE9-F7E18B01EF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DBI - Database Handles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01C2667A-F961-554E-97AC-8457BC7C19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663826" y="1984376"/>
            <a:ext cx="7546975" cy="3897313"/>
          </a:xfrm>
        </p:spPr>
        <p:txBody>
          <a:bodyPr>
            <a:noAutofit/>
          </a:bodyPr>
          <a:lstStyle/>
          <a:p>
            <a:pPr marL="227013" indent="-227013"/>
            <a:r>
              <a:rPr lang="en-US" altLang="en-US" dirty="0"/>
              <a:t>Load DBI</a:t>
            </a:r>
          </a:p>
          <a:p>
            <a:pPr marL="566738" lvl="1" indent="-225425"/>
            <a:r>
              <a:rPr lang="en-US" altLang="en-US" sz="2000" b="1" dirty="0">
                <a:latin typeface="Courier New" panose="02070309020205020404" pitchFamily="49" charset="0"/>
              </a:rPr>
              <a:t>use DBI;</a:t>
            </a:r>
            <a:endParaRPr lang="en-US" altLang="en-US" sz="2000" b="1" dirty="0"/>
          </a:p>
          <a:p>
            <a:pPr marL="227013" indent="-227013"/>
            <a:r>
              <a:rPr lang="en-US" altLang="en-US" dirty="0"/>
              <a:t>Create database handles</a:t>
            </a:r>
          </a:p>
          <a:p>
            <a:pPr marL="566738" lvl="1" indent="-225425"/>
            <a:r>
              <a:rPr lang="en-US" altLang="en-US" sz="2000" b="1" dirty="0">
                <a:latin typeface="Courier New" panose="02070309020205020404" pitchFamily="49" charset="0"/>
              </a:rPr>
              <a:t>$</a:t>
            </a:r>
            <a:r>
              <a:rPr lang="en-US" altLang="en-US" sz="2000" b="1" dirty="0" err="1">
                <a:latin typeface="Courier New" panose="02070309020205020404" pitchFamily="49" charset="0"/>
              </a:rPr>
              <a:t>dbh</a:t>
            </a:r>
            <a:r>
              <a:rPr lang="en-US" altLang="en-US" sz="2000" b="1" dirty="0">
                <a:latin typeface="Courier New" panose="02070309020205020404" pitchFamily="49" charset="0"/>
              </a:rPr>
              <a:t> = DBI-&gt;connect(‘DBI:Informix:stores7’);</a:t>
            </a:r>
            <a:endParaRPr lang="en-US" altLang="en-US" sz="2000" b="1" dirty="0"/>
          </a:p>
          <a:p>
            <a:pPr marL="227013" indent="-227013"/>
            <a:r>
              <a:rPr lang="en-US" altLang="en-US" dirty="0"/>
              <a:t>Database methods</a:t>
            </a:r>
          </a:p>
          <a:p>
            <a:pPr marL="566738" lvl="1" indent="-225425"/>
            <a:r>
              <a:rPr lang="en-US" altLang="en-US" sz="2000" b="1" dirty="0">
                <a:latin typeface="Courier New" panose="02070309020205020404" pitchFamily="49" charset="0"/>
              </a:rPr>
              <a:t>$</a:t>
            </a:r>
            <a:r>
              <a:rPr lang="en-US" altLang="en-US" sz="2000" b="1" dirty="0" err="1">
                <a:latin typeface="Courier New" panose="02070309020205020404" pitchFamily="49" charset="0"/>
              </a:rPr>
              <a:t>dbh</a:t>
            </a:r>
            <a:r>
              <a:rPr lang="en-US" altLang="en-US" sz="2000" b="1" dirty="0">
                <a:latin typeface="Courier New" panose="02070309020205020404" pitchFamily="49" charset="0"/>
              </a:rPr>
              <a:t>-&gt;do(‘DELETE FROM Customer’);</a:t>
            </a:r>
          </a:p>
          <a:p>
            <a:pPr marL="227013" indent="-227013"/>
            <a:r>
              <a:rPr lang="en-US" altLang="en-US" dirty="0"/>
              <a:t>Transaction control</a:t>
            </a:r>
          </a:p>
          <a:p>
            <a:pPr marL="566738" lvl="1" indent="-225425"/>
            <a:r>
              <a:rPr lang="en-US" altLang="en-US" sz="2000" b="1" dirty="0">
                <a:latin typeface="Courier New" panose="02070309020205020404" pitchFamily="49" charset="0"/>
              </a:rPr>
              <a:t>$</a:t>
            </a:r>
            <a:r>
              <a:rPr lang="en-US" altLang="en-US" sz="2000" b="1" dirty="0" err="1">
                <a:latin typeface="Courier New" panose="02070309020205020404" pitchFamily="49" charset="0"/>
              </a:rPr>
              <a:t>dbh</a:t>
            </a:r>
            <a:r>
              <a:rPr lang="en-US" altLang="en-US" sz="2000" b="1" dirty="0">
                <a:latin typeface="Courier New" panose="02070309020205020404" pitchFamily="49" charset="0"/>
              </a:rPr>
              <a:t>-&gt;rollback;</a:t>
            </a:r>
          </a:p>
          <a:p>
            <a:pPr marL="566738" lvl="1" indent="-225425"/>
            <a:r>
              <a:rPr lang="en-US" altLang="en-US" sz="2000" b="1" dirty="0">
                <a:latin typeface="Courier New" panose="02070309020205020404" pitchFamily="49" charset="0"/>
              </a:rPr>
              <a:t>$</a:t>
            </a:r>
            <a:r>
              <a:rPr lang="en-US" altLang="en-US" sz="2000" b="1" dirty="0" err="1">
                <a:latin typeface="Courier New" panose="02070309020205020404" pitchFamily="49" charset="0"/>
              </a:rPr>
              <a:t>dbh</a:t>
            </a:r>
            <a:r>
              <a:rPr lang="en-US" altLang="en-US" sz="2000" b="1" dirty="0">
                <a:latin typeface="Courier New" panose="02070309020205020404" pitchFamily="49" charset="0"/>
              </a:rPr>
              <a:t>-&gt;commit;</a:t>
            </a:r>
            <a:endParaRPr lang="en-US" altLang="en-US" sz="2000" b="1" dirty="0"/>
          </a:p>
          <a:p>
            <a:pPr marL="227013" indent="-227013"/>
            <a:r>
              <a:rPr lang="en-US" altLang="en-US" dirty="0"/>
              <a:t>Disconnect</a:t>
            </a:r>
          </a:p>
          <a:p>
            <a:pPr marL="566738" lvl="1" indent="-225425"/>
            <a:r>
              <a:rPr lang="en-US" altLang="en-US" sz="2000" b="1" dirty="0">
                <a:latin typeface="Courier New" panose="02070309020205020404" pitchFamily="49" charset="0"/>
              </a:rPr>
              <a:t>$</a:t>
            </a:r>
            <a:r>
              <a:rPr lang="en-US" altLang="en-US" sz="2000" b="1" dirty="0" err="1">
                <a:latin typeface="Courier New" panose="02070309020205020404" pitchFamily="49" charset="0"/>
              </a:rPr>
              <a:t>dbh</a:t>
            </a:r>
            <a:r>
              <a:rPr lang="en-US" altLang="en-US" sz="2000" b="1" dirty="0">
                <a:latin typeface="Courier New" panose="02070309020205020404" pitchFamily="49" charset="0"/>
              </a:rPr>
              <a:t>-&gt;disconnect;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6BD4BE0-60AE-2048-88CC-41C20E9C8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3449-A8E4-4CD6-AD0D-B1CEAB19FF39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653096"/>
      </p:ext>
    </p:extLst>
  </p:cSld>
  <p:clrMapOvr>
    <a:masterClrMapping/>
  </p:clrMapOvr>
  <p:transition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13E8E2-C0A2-934B-A998-3B0C5E9D1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2019-12-03</a:t>
            </a:r>
          </a:p>
        </p:txBody>
      </p:sp>
      <p:sp>
        <p:nvSpPr>
          <p:cNvPr id="48130" name="Rectangle 2">
            <a:extLst>
              <a:ext uri="{FF2B5EF4-FFF2-40B4-BE49-F238E27FC236}">
                <a16:creationId xmlns:a16="http://schemas.microsoft.com/office/drawing/2014/main" id="{95914BA6-4CC7-404C-B2BA-E10EC2661A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DBI - Statement Handles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626F43EA-2E7C-F948-9569-49063EC1A0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144714" y="1914526"/>
            <a:ext cx="7773987" cy="4302125"/>
          </a:xfrm>
        </p:spPr>
        <p:txBody>
          <a:bodyPr/>
          <a:lstStyle/>
          <a:p>
            <a:pPr marL="227013" indent="-227013"/>
            <a:r>
              <a:rPr lang="en-US" altLang="en-US" dirty="0"/>
              <a:t>Create statement handles</a:t>
            </a:r>
            <a:endParaRPr lang="en-US" altLang="en-US" b="1" dirty="0"/>
          </a:p>
          <a:p>
            <a:pPr marL="566738" lvl="1" indent="-225425"/>
            <a:r>
              <a:rPr lang="en-US" altLang="en-US" sz="2000" b="1" dirty="0">
                <a:latin typeface="Courier New" panose="02070309020205020404" pitchFamily="49" charset="0"/>
              </a:rPr>
              <a:t>$</a:t>
            </a:r>
            <a:r>
              <a:rPr lang="en-US" altLang="en-US" sz="2000" b="1" dirty="0" err="1">
                <a:latin typeface="Courier New" panose="02070309020205020404" pitchFamily="49" charset="0"/>
              </a:rPr>
              <a:t>sth</a:t>
            </a:r>
            <a:r>
              <a:rPr lang="en-US" altLang="en-US" sz="2000" b="1" dirty="0">
                <a:latin typeface="Courier New" panose="02070309020205020404" pitchFamily="49" charset="0"/>
              </a:rPr>
              <a:t> = $</a:t>
            </a:r>
            <a:r>
              <a:rPr lang="en-US" altLang="en-US" sz="2000" b="1" dirty="0" err="1">
                <a:latin typeface="Courier New" panose="02070309020205020404" pitchFamily="49" charset="0"/>
              </a:rPr>
              <a:t>dbh</a:t>
            </a:r>
            <a:r>
              <a:rPr lang="en-US" altLang="en-US" sz="2000" b="1" dirty="0">
                <a:latin typeface="Courier New" panose="02070309020205020404" pitchFamily="49" charset="0"/>
              </a:rPr>
              <a:t>-&gt;prepare(</a:t>
            </a:r>
            <a:r>
              <a:rPr lang="en-US" altLang="en-US" sz="2000" b="1" dirty="0" err="1">
                <a:latin typeface="Courier New" panose="02070309020205020404" pitchFamily="49" charset="0"/>
              </a:rPr>
              <a:t>qq</a:t>
            </a:r>
            <a:r>
              <a:rPr lang="en-US" altLang="en-US" sz="2000" b="1" dirty="0">
                <a:latin typeface="Courier New" panose="02070309020205020404" pitchFamily="49" charset="0"/>
              </a:rPr>
              <a:t>{ DELETE FROM Customer WHERE </a:t>
            </a:r>
            <a:r>
              <a:rPr lang="en-US" altLang="en-US" sz="2000" b="1" dirty="0" err="1">
                <a:latin typeface="Courier New" panose="02070309020205020404" pitchFamily="49" charset="0"/>
              </a:rPr>
              <a:t>Lname</a:t>
            </a:r>
            <a:r>
              <a:rPr lang="en-US" altLang="en-US" sz="2000" b="1" dirty="0">
                <a:latin typeface="Courier New" panose="02070309020205020404" pitchFamily="49" charset="0"/>
              </a:rPr>
              <a:t> LIKE ‘%$name%’ AND </a:t>
            </a:r>
            <a:r>
              <a:rPr lang="en-US" altLang="en-US" sz="2000" b="1" dirty="0" err="1">
                <a:latin typeface="Courier New" panose="02070309020205020404" pitchFamily="49" charset="0"/>
              </a:rPr>
              <a:t>ZipCode</a:t>
            </a:r>
            <a:r>
              <a:rPr lang="en-US" altLang="en-US" sz="2000" b="1" dirty="0">
                <a:latin typeface="Courier New" panose="02070309020205020404" pitchFamily="49" charset="0"/>
              </a:rPr>
              <a:t> IS NULL });</a:t>
            </a:r>
          </a:p>
          <a:p>
            <a:pPr marL="227013" indent="-227013"/>
            <a:r>
              <a:rPr lang="en-US" altLang="en-US" dirty="0"/>
              <a:t>Statements can be executed</a:t>
            </a:r>
          </a:p>
          <a:p>
            <a:pPr marL="566738" lvl="1" indent="-225425"/>
            <a:r>
              <a:rPr lang="en-US" altLang="en-US" sz="2000" b="1" dirty="0">
                <a:latin typeface="Courier New" panose="02070309020205020404" pitchFamily="49" charset="0"/>
              </a:rPr>
              <a:t>$</a:t>
            </a:r>
            <a:r>
              <a:rPr lang="en-US" altLang="en-US" sz="2000" b="1" dirty="0" err="1">
                <a:latin typeface="Courier New" panose="02070309020205020404" pitchFamily="49" charset="0"/>
              </a:rPr>
              <a:t>sth</a:t>
            </a:r>
            <a:r>
              <a:rPr lang="en-US" altLang="en-US" sz="2000" b="1" dirty="0">
                <a:latin typeface="Courier New" panose="02070309020205020404" pitchFamily="49" charset="0"/>
              </a:rPr>
              <a:t>-&gt;execute();</a:t>
            </a:r>
          </a:p>
          <a:p>
            <a:pPr marL="227013" indent="-227013"/>
            <a:r>
              <a:rPr lang="en-US" altLang="en-US" dirty="0"/>
              <a:t>Statement handles can be released</a:t>
            </a:r>
          </a:p>
          <a:p>
            <a:pPr marL="566738" lvl="1" indent="-225425"/>
            <a:r>
              <a:rPr lang="en-US" altLang="en-US" dirty="0"/>
              <a:t>Implicitly</a:t>
            </a:r>
          </a:p>
          <a:p>
            <a:pPr marL="909638" lvl="2"/>
            <a:r>
              <a:rPr lang="en-US" altLang="en-US" dirty="0"/>
              <a:t>Statement handle goes out of scope</a:t>
            </a:r>
          </a:p>
          <a:p>
            <a:pPr marL="566738" lvl="1" indent="-225425"/>
            <a:r>
              <a:rPr lang="en-US" altLang="en-US" dirty="0"/>
              <a:t>Explicitly</a:t>
            </a:r>
          </a:p>
          <a:p>
            <a:pPr marL="909638" lvl="2"/>
            <a:r>
              <a:rPr lang="en-US" altLang="en-US" sz="1800" b="1" dirty="0" err="1">
                <a:latin typeface="Courier New" panose="02070309020205020404" pitchFamily="49" charset="0"/>
              </a:rPr>
              <a:t>undef</a:t>
            </a:r>
            <a:r>
              <a:rPr lang="en-US" altLang="en-US" sz="1800" b="1" dirty="0">
                <a:latin typeface="Courier New" panose="02070309020205020404" pitchFamily="49" charset="0"/>
              </a:rPr>
              <a:t> $</a:t>
            </a:r>
            <a:r>
              <a:rPr lang="en-US" altLang="en-US" sz="1800" b="1" dirty="0" err="1">
                <a:latin typeface="Courier New" panose="02070309020205020404" pitchFamily="49" charset="0"/>
              </a:rPr>
              <a:t>sth</a:t>
            </a:r>
            <a:r>
              <a:rPr lang="en-US" altLang="en-US" sz="1800" b="1" dirty="0">
                <a:latin typeface="Courier New" panose="02070309020205020404" pitchFamily="49" charset="0"/>
              </a:rPr>
              <a:t>;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07C97C-03C1-A840-B033-EEEA4E223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3449-A8E4-4CD6-AD0D-B1CEAB19FF39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948852"/>
      </p:ext>
    </p:extLst>
  </p:cSld>
  <p:clrMapOvr>
    <a:masterClrMapping/>
  </p:clrMapOvr>
  <p:transition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2C5961-4F69-6542-AB65-4016C282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2019-12-03</a:t>
            </a:r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E292824F-909C-044C-96AF-33689F81AD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DBI - Handling SELECT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BF755FD8-491A-134E-A2A6-B5C9226F56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7013" indent="-227013"/>
            <a:r>
              <a:rPr lang="en-US" altLang="en-US" sz="2800" dirty="0"/>
              <a:t>Statement handles are used for SELECT too</a:t>
            </a:r>
          </a:p>
          <a:p>
            <a:pPr marL="566738" lvl="1" indent="-225425"/>
            <a:r>
              <a:rPr lang="en-US" altLang="en-US" b="1" dirty="0">
                <a:latin typeface="Courier New" panose="02070309020205020404" pitchFamily="49" charset="0"/>
              </a:rPr>
              <a:t>$</a:t>
            </a:r>
            <a:r>
              <a:rPr lang="en-US" altLang="en-US" b="1" dirty="0" err="1">
                <a:latin typeface="Courier New" panose="02070309020205020404" pitchFamily="49" charset="0"/>
              </a:rPr>
              <a:t>sth</a:t>
            </a:r>
            <a:r>
              <a:rPr lang="en-US" altLang="en-US" b="1" dirty="0">
                <a:latin typeface="Courier New" panose="02070309020205020404" pitchFamily="49" charset="0"/>
              </a:rPr>
              <a:t> = $</a:t>
            </a:r>
            <a:r>
              <a:rPr lang="en-US" altLang="en-US" b="1" dirty="0" err="1">
                <a:latin typeface="Courier New" panose="02070309020205020404" pitchFamily="49" charset="0"/>
              </a:rPr>
              <a:t>dbh</a:t>
            </a:r>
            <a:r>
              <a:rPr lang="en-US" altLang="en-US" b="1" dirty="0">
                <a:latin typeface="Courier New" panose="02070309020205020404" pitchFamily="49" charset="0"/>
              </a:rPr>
              <a:t>-&gt;prepare(q% SELECT * FROM Customer WHERE </a:t>
            </a:r>
            <a:r>
              <a:rPr lang="en-US" altLang="en-US" b="1" dirty="0" err="1">
                <a:latin typeface="Courier New" panose="02070309020205020404" pitchFamily="49" charset="0"/>
              </a:rPr>
              <a:t>Fname</a:t>
            </a:r>
            <a:r>
              <a:rPr lang="en-US" altLang="en-US" b="1" dirty="0">
                <a:latin typeface="Courier New" panose="02070309020205020404" pitchFamily="49" charset="0"/>
              </a:rPr>
              <a:t> = ? AND </a:t>
            </a:r>
            <a:r>
              <a:rPr lang="en-US" altLang="en-US" b="1" dirty="0" err="1">
                <a:latin typeface="Courier New" panose="02070309020205020404" pitchFamily="49" charset="0"/>
              </a:rPr>
              <a:t>Lname</a:t>
            </a:r>
            <a:r>
              <a:rPr lang="en-US" altLang="en-US" b="1" dirty="0">
                <a:latin typeface="Courier New" panose="02070309020205020404" pitchFamily="49" charset="0"/>
              </a:rPr>
              <a:t> = ? ORDER BY </a:t>
            </a:r>
            <a:r>
              <a:rPr lang="en-US" altLang="en-US" b="1" dirty="0" err="1">
                <a:latin typeface="Courier New" panose="02070309020205020404" pitchFamily="49" charset="0"/>
              </a:rPr>
              <a:t>Lname</a:t>
            </a:r>
            <a:r>
              <a:rPr lang="en-US" altLang="en-US" b="1" dirty="0">
                <a:latin typeface="Courier New" panose="02070309020205020404" pitchFamily="49" charset="0"/>
              </a:rPr>
              <a:t>, </a:t>
            </a:r>
            <a:r>
              <a:rPr lang="en-US" altLang="en-US" b="1" dirty="0" err="1">
                <a:latin typeface="Courier New" panose="02070309020205020404" pitchFamily="49" charset="0"/>
              </a:rPr>
              <a:t>Fname</a:t>
            </a:r>
            <a:r>
              <a:rPr lang="en-US" altLang="en-US" b="1" dirty="0">
                <a:latin typeface="Courier New" panose="02070309020205020404" pitchFamily="49" charset="0"/>
              </a:rPr>
              <a:t>%);</a:t>
            </a:r>
          </a:p>
          <a:p>
            <a:pPr marL="566738" lvl="1" indent="-225425"/>
            <a:r>
              <a:rPr lang="en-US" altLang="en-US" b="1" dirty="0">
                <a:latin typeface="Courier New" panose="02070309020205020404" pitchFamily="49" charset="0"/>
              </a:rPr>
              <a:t>$</a:t>
            </a:r>
            <a:r>
              <a:rPr lang="en-US" altLang="en-US" b="1" dirty="0" err="1">
                <a:latin typeface="Courier New" panose="02070309020205020404" pitchFamily="49" charset="0"/>
              </a:rPr>
              <a:t>sth</a:t>
            </a:r>
            <a:r>
              <a:rPr lang="en-US" altLang="en-US" b="1" dirty="0">
                <a:latin typeface="Courier New" panose="02070309020205020404" pitchFamily="49" charset="0"/>
              </a:rPr>
              <a:t>-&gt;execute($</a:t>
            </a:r>
            <a:r>
              <a:rPr lang="en-US" altLang="en-US" b="1" dirty="0" err="1">
                <a:latin typeface="Courier New" panose="02070309020205020404" pitchFamily="49" charset="0"/>
              </a:rPr>
              <a:t>firstname</a:t>
            </a:r>
            <a:r>
              <a:rPr lang="en-US" altLang="en-US" b="1" dirty="0">
                <a:latin typeface="Courier New" panose="02070309020205020404" pitchFamily="49" charset="0"/>
              </a:rPr>
              <a:t>, $surname);</a:t>
            </a:r>
          </a:p>
          <a:p>
            <a:pPr marL="566738" lvl="1" indent="-225425"/>
            <a:r>
              <a:rPr lang="en-US" altLang="en-US" b="1" dirty="0">
                <a:latin typeface="Courier New" panose="02070309020205020404" pitchFamily="49" charset="0"/>
              </a:rPr>
              <a:t>@results = $</a:t>
            </a:r>
            <a:r>
              <a:rPr lang="en-US" altLang="en-US" b="1" dirty="0" err="1">
                <a:latin typeface="Courier New" panose="02070309020205020404" pitchFamily="49" charset="0"/>
              </a:rPr>
              <a:t>sth</a:t>
            </a:r>
            <a:r>
              <a:rPr lang="en-US" altLang="en-US" b="1" dirty="0">
                <a:latin typeface="Courier New" panose="02070309020205020404" pitchFamily="49" charset="0"/>
              </a:rPr>
              <a:t>-&gt;</a:t>
            </a:r>
            <a:r>
              <a:rPr lang="en-US" altLang="en-US" b="1" dirty="0" err="1">
                <a:latin typeface="Courier New" panose="02070309020205020404" pitchFamily="49" charset="0"/>
              </a:rPr>
              <a:t>fetchall_arrayref</a:t>
            </a:r>
            <a:r>
              <a:rPr lang="en-US" altLang="en-US" b="1" dirty="0">
                <a:latin typeface="Courier New" panose="02070309020205020404" pitchFamily="49" charset="0"/>
              </a:rPr>
              <a:t>;</a:t>
            </a:r>
          </a:p>
          <a:p>
            <a:pPr marL="566738" lvl="1" indent="-225425"/>
            <a:r>
              <a:rPr lang="en-US" altLang="en-US" sz="2800" dirty="0"/>
              <a:t>…process results…</a:t>
            </a:r>
          </a:p>
          <a:p>
            <a:pPr marL="909638" lvl="2"/>
            <a:r>
              <a:rPr lang="en-US" altLang="en-US" b="1" dirty="0">
                <a:latin typeface="Courier New" panose="02070309020205020404" pitchFamily="49" charset="0"/>
              </a:rPr>
              <a:t>print $results[$</a:t>
            </a:r>
            <a:r>
              <a:rPr lang="en-US" altLang="en-US" b="1" dirty="0" err="1">
                <a:latin typeface="Courier New" panose="02070309020205020404" pitchFamily="49" charset="0"/>
              </a:rPr>
              <a:t>rownum</a:t>
            </a:r>
            <a:r>
              <a:rPr lang="en-US" altLang="en-US" b="1" dirty="0">
                <a:latin typeface="Courier New" panose="02070309020205020404" pitchFamily="49" charset="0"/>
              </a:rPr>
              <a:t>][$</a:t>
            </a:r>
            <a:r>
              <a:rPr lang="en-US" altLang="en-US" b="1" dirty="0" err="1">
                <a:latin typeface="Courier New" panose="02070309020205020404" pitchFamily="49" charset="0"/>
              </a:rPr>
              <a:t>colnum</a:t>
            </a:r>
            <a:r>
              <a:rPr lang="en-US" altLang="en-US" b="1" dirty="0">
                <a:latin typeface="Courier New" panose="02070309020205020404" pitchFamily="49" charset="0"/>
              </a:rPr>
              <a:t>];</a:t>
            </a:r>
            <a:endParaRPr lang="en-US" altLang="en-US" sz="2400" dirty="0"/>
          </a:p>
          <a:p>
            <a:pPr marL="566738" lvl="1" indent="-225425"/>
            <a:r>
              <a:rPr lang="en-US" altLang="en-US" b="1" dirty="0" err="1">
                <a:latin typeface="Courier New" panose="02070309020205020404" pitchFamily="49" charset="0"/>
              </a:rPr>
              <a:t>undef</a:t>
            </a:r>
            <a:r>
              <a:rPr lang="en-US" altLang="en-US" b="1" dirty="0">
                <a:latin typeface="Courier New" panose="02070309020205020404" pitchFamily="49" charset="0"/>
              </a:rPr>
              <a:t> $</a:t>
            </a:r>
            <a:r>
              <a:rPr lang="en-US" altLang="en-US" b="1" dirty="0" err="1">
                <a:latin typeface="Courier New" panose="02070309020205020404" pitchFamily="49" charset="0"/>
              </a:rPr>
              <a:t>sth</a:t>
            </a:r>
            <a:r>
              <a:rPr lang="en-US" altLang="en-US" b="1" dirty="0">
                <a:latin typeface="Courier New" panose="02070309020205020404" pitchFamily="49" charset="0"/>
              </a:rPr>
              <a:t>;</a:t>
            </a:r>
          </a:p>
          <a:p>
            <a:pPr marL="227013" indent="-227013"/>
            <a:r>
              <a:rPr lang="en-US" altLang="en-US" sz="2800" dirty="0"/>
              <a:t>SELECT is fairly simple</a:t>
            </a:r>
            <a:endParaRPr lang="en-US" altLang="en-US" sz="2800" dirty="0">
              <a:latin typeface="Courier New" panose="02070309020205020404" pitchFamily="49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FB1FDF9-D015-0C44-B9D8-2CFC9AEDF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3449-A8E4-4CD6-AD0D-B1CEAB19FF39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029465"/>
      </p:ext>
    </p:extLst>
  </p:cSld>
  <p:clrMapOvr>
    <a:masterClrMapping/>
  </p:clrMapOvr>
  <p:transition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70B3C6-97F0-8246-8877-5D924F50E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2019-12-03</a:t>
            </a:r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AC4D4CB7-EC7E-E84F-BF05-7D898554EF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DBI - Handling SELECT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E42B96BC-1E1A-044E-8459-AF6D86F555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133600" y="1752601"/>
            <a:ext cx="8001000" cy="4152088"/>
          </a:xfrm>
        </p:spPr>
        <p:txBody>
          <a:bodyPr>
            <a:normAutofit/>
          </a:bodyPr>
          <a:lstStyle/>
          <a:p>
            <a:pPr marL="227013" indent="-227013"/>
            <a:r>
              <a:rPr lang="en-US" altLang="en-US" sz="2800" dirty="0"/>
              <a:t>Many ways to fetch rows</a:t>
            </a:r>
          </a:p>
          <a:p>
            <a:pPr marL="566738" lvl="1" indent="-225425"/>
            <a:r>
              <a:rPr lang="en-US" altLang="en-US" b="1" dirty="0">
                <a:latin typeface="Courier New" panose="02070309020205020404" pitchFamily="49" charset="0"/>
              </a:rPr>
              <a:t>$</a:t>
            </a:r>
            <a:r>
              <a:rPr lang="en-US" altLang="en-US" b="1" dirty="0" err="1">
                <a:latin typeface="Courier New" panose="02070309020205020404" pitchFamily="49" charset="0"/>
              </a:rPr>
              <a:t>sth</a:t>
            </a:r>
            <a:r>
              <a:rPr lang="en-US" altLang="en-US" b="1" dirty="0">
                <a:latin typeface="Courier New" panose="02070309020205020404" pitchFamily="49" charset="0"/>
              </a:rPr>
              <a:t>-&gt;</a:t>
            </a:r>
            <a:r>
              <a:rPr lang="en-US" altLang="en-US" b="1" dirty="0" err="1">
                <a:latin typeface="Courier New" panose="02070309020205020404" pitchFamily="49" charset="0"/>
              </a:rPr>
              <a:t>fetchrow_array</a:t>
            </a:r>
            <a:endParaRPr lang="en-US" altLang="en-US" b="1" dirty="0">
              <a:latin typeface="Courier New" panose="02070309020205020404" pitchFamily="49" charset="0"/>
            </a:endParaRPr>
          </a:p>
          <a:p>
            <a:pPr marL="566738" lvl="1" indent="-225425"/>
            <a:r>
              <a:rPr lang="en-US" altLang="en-US" b="1" dirty="0">
                <a:latin typeface="Courier New" panose="02070309020205020404" pitchFamily="49" charset="0"/>
              </a:rPr>
              <a:t>$</a:t>
            </a:r>
            <a:r>
              <a:rPr lang="en-US" altLang="en-US" b="1" dirty="0" err="1">
                <a:latin typeface="Courier New" panose="02070309020205020404" pitchFamily="49" charset="0"/>
              </a:rPr>
              <a:t>sth</a:t>
            </a:r>
            <a:r>
              <a:rPr lang="en-US" altLang="en-US" b="1" dirty="0">
                <a:latin typeface="Courier New" panose="02070309020205020404" pitchFamily="49" charset="0"/>
              </a:rPr>
              <a:t>-&gt;</a:t>
            </a:r>
            <a:r>
              <a:rPr lang="en-US" altLang="en-US" b="1" dirty="0" err="1">
                <a:latin typeface="Courier New" panose="02070309020205020404" pitchFamily="49" charset="0"/>
              </a:rPr>
              <a:t>fetchrow_hashref</a:t>
            </a:r>
            <a:endParaRPr lang="en-US" altLang="en-US" b="1" dirty="0">
              <a:latin typeface="Courier New" panose="02070309020205020404" pitchFamily="49" charset="0"/>
            </a:endParaRPr>
          </a:p>
          <a:p>
            <a:pPr marL="566738" lvl="1" indent="-225425"/>
            <a:r>
              <a:rPr lang="en-US" altLang="en-US" b="1" dirty="0">
                <a:latin typeface="Courier New" panose="02070309020205020404" pitchFamily="49" charset="0"/>
              </a:rPr>
              <a:t>$</a:t>
            </a:r>
            <a:r>
              <a:rPr lang="en-US" altLang="en-US" b="1" dirty="0" err="1">
                <a:latin typeface="Courier New" panose="02070309020205020404" pitchFamily="49" charset="0"/>
              </a:rPr>
              <a:t>sth</a:t>
            </a:r>
            <a:r>
              <a:rPr lang="en-US" altLang="en-US" b="1" dirty="0">
                <a:latin typeface="Courier New" panose="02070309020205020404" pitchFamily="49" charset="0"/>
              </a:rPr>
              <a:t>-&gt;</a:t>
            </a:r>
            <a:r>
              <a:rPr lang="en-US" altLang="en-US" b="1" dirty="0" err="1">
                <a:latin typeface="Courier New" panose="02070309020205020404" pitchFamily="49" charset="0"/>
              </a:rPr>
              <a:t>fetchrow_arrayref</a:t>
            </a:r>
            <a:endParaRPr lang="en-US" altLang="en-US" b="1" dirty="0">
              <a:latin typeface="Courier New" panose="02070309020205020404" pitchFamily="49" charset="0"/>
            </a:endParaRPr>
          </a:p>
          <a:p>
            <a:pPr marL="566738" lvl="1" indent="-225425"/>
            <a:r>
              <a:rPr lang="en-US" altLang="en-US" b="1" dirty="0">
                <a:latin typeface="Courier New" panose="02070309020205020404" pitchFamily="49" charset="0"/>
              </a:rPr>
              <a:t>$</a:t>
            </a:r>
            <a:r>
              <a:rPr lang="en-US" altLang="en-US" b="1" dirty="0" err="1">
                <a:latin typeface="Courier New" panose="02070309020205020404" pitchFamily="49" charset="0"/>
              </a:rPr>
              <a:t>sth</a:t>
            </a:r>
            <a:r>
              <a:rPr lang="en-US" altLang="en-US" b="1" dirty="0">
                <a:latin typeface="Courier New" panose="02070309020205020404" pitchFamily="49" charset="0"/>
              </a:rPr>
              <a:t>-&gt;</a:t>
            </a:r>
            <a:r>
              <a:rPr lang="en-US" altLang="en-US" b="1" dirty="0" err="1">
                <a:latin typeface="Courier New" panose="02070309020205020404" pitchFamily="49" charset="0"/>
              </a:rPr>
              <a:t>fetchall_arrayref</a:t>
            </a:r>
            <a:endParaRPr lang="en-US" altLang="en-US" b="1" dirty="0">
              <a:latin typeface="Courier New" panose="02070309020205020404" pitchFamily="49" charset="0"/>
            </a:endParaRPr>
          </a:p>
          <a:p>
            <a:pPr marL="909638" lvl="2"/>
            <a:r>
              <a:rPr lang="en-US" altLang="en-US" dirty="0">
                <a:latin typeface="Courier New" panose="02070309020205020404" pitchFamily="49" charset="0"/>
              </a:rPr>
              <a:t>All rows</a:t>
            </a:r>
          </a:p>
          <a:p>
            <a:pPr marL="227013" indent="-227013"/>
            <a:r>
              <a:rPr lang="en-US" altLang="en-US" sz="2800" dirty="0"/>
              <a:t>Also utility methods</a:t>
            </a:r>
          </a:p>
          <a:p>
            <a:pPr marL="566738" lvl="1" indent="-225425"/>
            <a:r>
              <a:rPr lang="en-US" altLang="en-US" b="1" dirty="0">
                <a:latin typeface="Courier New" panose="02070309020205020404" pitchFamily="49" charset="0"/>
              </a:rPr>
              <a:t>$</a:t>
            </a:r>
            <a:r>
              <a:rPr lang="en-US" altLang="en-US" b="1" dirty="0" err="1">
                <a:latin typeface="Courier New" panose="02070309020205020404" pitchFamily="49" charset="0"/>
              </a:rPr>
              <a:t>dbh</a:t>
            </a:r>
            <a:r>
              <a:rPr lang="en-US" altLang="en-US" b="1" dirty="0">
                <a:latin typeface="Courier New" panose="02070309020205020404" pitchFamily="49" charset="0"/>
              </a:rPr>
              <a:t>-&gt;</a:t>
            </a:r>
            <a:r>
              <a:rPr lang="en-US" altLang="en-US" b="1" dirty="0" err="1">
                <a:latin typeface="Courier New" panose="02070309020205020404" pitchFamily="49" charset="0"/>
              </a:rPr>
              <a:t>selectrow_array</a:t>
            </a:r>
            <a:endParaRPr lang="en-US" altLang="en-US" b="1" dirty="0">
              <a:latin typeface="Courier New" panose="02070309020205020404" pitchFamily="49" charset="0"/>
            </a:endParaRPr>
          </a:p>
          <a:p>
            <a:pPr marL="909638" lvl="2"/>
            <a:r>
              <a:rPr lang="en-US" altLang="en-US" dirty="0"/>
              <a:t>First row only</a:t>
            </a:r>
          </a:p>
          <a:p>
            <a:pPr marL="566738" lvl="1" indent="-225425"/>
            <a:r>
              <a:rPr lang="en-US" altLang="en-US" b="1" dirty="0">
                <a:latin typeface="Courier New" panose="02070309020205020404" pitchFamily="49" charset="0"/>
              </a:rPr>
              <a:t>$</a:t>
            </a:r>
            <a:r>
              <a:rPr lang="en-US" altLang="en-US" b="1" dirty="0" err="1">
                <a:latin typeface="Courier New" panose="02070309020205020404" pitchFamily="49" charset="0"/>
              </a:rPr>
              <a:t>dbh</a:t>
            </a:r>
            <a:r>
              <a:rPr lang="en-US" altLang="en-US" b="1" dirty="0">
                <a:latin typeface="Courier New" panose="02070309020205020404" pitchFamily="49" charset="0"/>
              </a:rPr>
              <a:t>-&gt;</a:t>
            </a:r>
            <a:r>
              <a:rPr lang="en-US" altLang="en-US" b="1" dirty="0" err="1">
                <a:latin typeface="Courier New" panose="02070309020205020404" pitchFamily="49" charset="0"/>
              </a:rPr>
              <a:t>selectall_arrayref</a:t>
            </a:r>
            <a:endParaRPr lang="en-US" altLang="en-US" b="1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09BCDA4-C50E-5A43-84A6-A9DB403E8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3449-A8E4-4CD6-AD0D-B1CEAB19FF39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337928"/>
      </p:ext>
    </p:extLst>
  </p:cSld>
  <p:clrMapOvr>
    <a:masterClrMapping/>
  </p:clrMapOvr>
  <p:transition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745181-865B-7744-ADA4-66F549664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2019-12-03</a:t>
            </a:r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4B0BB706-822D-214D-B5E6-5160B15D25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DBD::Informix – at last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7219887C-0EB4-B74D-9B27-56A0432975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7013" indent="-227013"/>
            <a:r>
              <a:rPr lang="en-US" altLang="en-US" dirty="0"/>
              <a:t>Using DBD::Informix is using DBI</a:t>
            </a:r>
          </a:p>
          <a:p>
            <a:pPr marL="566738" lvl="1" indent="-225425"/>
            <a:r>
              <a:rPr lang="en-US" altLang="en-US" dirty="0"/>
              <a:t>All the examples work with DBD::Informix</a:t>
            </a:r>
          </a:p>
          <a:p>
            <a:pPr marL="227013" indent="-227013"/>
            <a:r>
              <a:rPr lang="en-US" altLang="en-US" dirty="0"/>
              <a:t>Current version is 2018.1031 — October 2018</a:t>
            </a:r>
          </a:p>
          <a:p>
            <a:pPr marL="227013" indent="-227013"/>
            <a:r>
              <a:rPr lang="en-US" altLang="en-US" dirty="0"/>
              <a:t>Building DBD::Informix is easy</a:t>
            </a:r>
          </a:p>
          <a:p>
            <a:pPr marL="566738" lvl="1" indent="-225425"/>
            <a:r>
              <a:rPr lang="en-US" altLang="en-US" dirty="0"/>
              <a:t>Requires ESQL/C 3.70 or later (</a:t>
            </a:r>
            <a:r>
              <a:rPr lang="en-US" altLang="en-US" dirty="0" err="1"/>
              <a:t>ClientSDK</a:t>
            </a:r>
            <a:r>
              <a:rPr lang="en-US" altLang="en-US" dirty="0"/>
              <a:t>)</a:t>
            </a:r>
          </a:p>
          <a:p>
            <a:pPr marL="566738" lvl="1" indent="-225425"/>
            <a:r>
              <a:rPr lang="en-US" altLang="en-US" dirty="0"/>
              <a:t>ANSI C compiler (code uses prototypes)</a:t>
            </a:r>
          </a:p>
          <a:p>
            <a:pPr marL="566738" lvl="1" indent="-225425"/>
            <a:r>
              <a:rPr lang="en-US" altLang="en-US" dirty="0"/>
              <a:t>Test database with DBA privileges</a:t>
            </a:r>
          </a:p>
          <a:p>
            <a:pPr marL="566738" lvl="1" indent="-225425"/>
            <a:r>
              <a:rPr lang="en-US" altLang="en-US" dirty="0"/>
              <a:t>Perl version 5.8.1 or later</a:t>
            </a:r>
          </a:p>
          <a:p>
            <a:pPr marL="909638" lvl="2"/>
            <a:r>
              <a:rPr lang="en-US" altLang="en-US" dirty="0"/>
              <a:t>5.26 or later strongly recommended</a:t>
            </a:r>
          </a:p>
          <a:p>
            <a:pPr marL="566738" lvl="1" indent="-225425"/>
            <a:r>
              <a:rPr lang="en-US" altLang="en-US" dirty="0"/>
              <a:t>DBI version 1.607 or later</a:t>
            </a:r>
          </a:p>
          <a:p>
            <a:pPr marL="909638" lvl="2"/>
            <a:r>
              <a:rPr lang="en-US" altLang="en-US" dirty="0"/>
              <a:t>Version 1.640 or later strongly recommended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A77182A-47C8-7F41-AA24-86F408411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3449-A8E4-4CD6-AD0D-B1CEAB19FF39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898484"/>
      </p:ext>
    </p:extLst>
  </p:cSld>
  <p:clrMapOvr>
    <a:masterClrMapping/>
  </p:clrMapOvr>
  <p:transition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C53E76-4C01-624B-9462-42A84F9B6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2019-12-03</a:t>
            </a:r>
          </a:p>
        </p:txBody>
      </p:sp>
      <p:sp>
        <p:nvSpPr>
          <p:cNvPr id="52226" name="Rectangle 2">
            <a:extLst>
              <a:ext uri="{FF2B5EF4-FFF2-40B4-BE49-F238E27FC236}">
                <a16:creationId xmlns:a16="http://schemas.microsoft.com/office/drawing/2014/main" id="{2AF5B74C-2BD9-7D44-B2EC-CBAD254E0B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Installing DBD::Informix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1C901344-55FD-714D-BC81-5E0FFF4304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7013" indent="-227013"/>
            <a:r>
              <a:rPr lang="en-US" altLang="en-US" dirty="0"/>
              <a:t>Download software from CPAN</a:t>
            </a:r>
          </a:p>
          <a:p>
            <a:pPr marL="227013" indent="-227013"/>
            <a:r>
              <a:rPr lang="en-US" altLang="en-US" dirty="0"/>
              <a:t>Extract it from the </a:t>
            </a:r>
            <a:r>
              <a:rPr lang="en-US" altLang="en-US" dirty="0" err="1"/>
              <a:t>gzipped</a:t>
            </a:r>
            <a:r>
              <a:rPr lang="en-US" altLang="en-US" dirty="0"/>
              <a:t> tar file</a:t>
            </a:r>
          </a:p>
          <a:p>
            <a:pPr marL="566738" lvl="1" indent="-225425"/>
            <a:r>
              <a:rPr lang="en-US" altLang="en-US" sz="2000" b="1" dirty="0">
                <a:latin typeface="Courier New" panose="02070309020205020404" pitchFamily="49" charset="0"/>
              </a:rPr>
              <a:t>cd DBD-Informix-2018.1031</a:t>
            </a:r>
          </a:p>
          <a:p>
            <a:pPr marL="566738" lvl="1" indent="-225425"/>
            <a:r>
              <a:rPr lang="en-US" altLang="en-US" sz="2000" b="1" dirty="0">
                <a:latin typeface="Courier New" panose="02070309020205020404" pitchFamily="49" charset="0"/>
              </a:rPr>
              <a:t>more README</a:t>
            </a:r>
          </a:p>
          <a:p>
            <a:pPr marL="566738" lvl="1" indent="-225425"/>
            <a:r>
              <a:rPr lang="en-US" altLang="en-US" sz="2000" b="1" dirty="0" err="1">
                <a:latin typeface="Courier New" panose="02070309020205020404" pitchFamily="49" charset="0"/>
              </a:rPr>
              <a:t>perl</a:t>
            </a:r>
            <a:r>
              <a:rPr lang="en-US" altLang="en-US" sz="2000" b="1" dirty="0">
                <a:latin typeface="Courier New" panose="02070309020205020404" pitchFamily="49" charset="0"/>
              </a:rPr>
              <a:t> </a:t>
            </a:r>
            <a:r>
              <a:rPr lang="en-US" altLang="en-US" sz="2000" b="1" dirty="0" err="1">
                <a:latin typeface="Courier New" panose="02070309020205020404" pitchFamily="49" charset="0"/>
              </a:rPr>
              <a:t>Makefile.PL</a:t>
            </a:r>
            <a:endParaRPr lang="en-US" altLang="en-US" sz="2000" b="1" dirty="0">
              <a:latin typeface="Courier New" panose="02070309020205020404" pitchFamily="49" charset="0"/>
            </a:endParaRPr>
          </a:p>
          <a:p>
            <a:pPr marL="566738" lvl="1" indent="-225425"/>
            <a:r>
              <a:rPr lang="en-US" altLang="en-US" sz="2000" b="1" dirty="0">
                <a:latin typeface="Courier New" panose="02070309020205020404" pitchFamily="49" charset="0"/>
              </a:rPr>
              <a:t>make</a:t>
            </a:r>
          </a:p>
          <a:p>
            <a:pPr marL="566738" lvl="1" indent="-225425"/>
            <a:r>
              <a:rPr lang="en-US" altLang="en-US" sz="2000" b="1" dirty="0">
                <a:latin typeface="Courier New" panose="02070309020205020404" pitchFamily="49" charset="0"/>
              </a:rPr>
              <a:t>make test</a:t>
            </a:r>
          </a:p>
          <a:p>
            <a:pPr marL="566738" lvl="1" indent="-225425"/>
            <a:r>
              <a:rPr lang="en-US" altLang="en-US" sz="2000" b="1" dirty="0">
                <a:latin typeface="Courier New" panose="02070309020205020404" pitchFamily="49" charset="0"/>
              </a:rPr>
              <a:t>make install</a:t>
            </a:r>
          </a:p>
          <a:p>
            <a:pPr marL="566738" lvl="1" indent="-225425"/>
            <a:r>
              <a:rPr lang="en-US" altLang="en-US" dirty="0"/>
              <a:t>Have fun!</a:t>
            </a:r>
          </a:p>
          <a:p>
            <a:pPr marL="227013" indent="-227013"/>
            <a:r>
              <a:rPr lang="en-US" altLang="en-US" dirty="0"/>
              <a:t>Same rules apply to all Perl modules</a:t>
            </a:r>
          </a:p>
          <a:p>
            <a:pPr marL="227013" indent="-227013"/>
            <a:r>
              <a:rPr lang="en-US" altLang="en-US" dirty="0"/>
              <a:t>Building Perl modules is easy!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3B43CC9-44C5-5748-BC90-7FC8277EA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3449-A8E4-4CD6-AD0D-B1CEAB19FF39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990500"/>
      </p:ext>
    </p:extLst>
  </p:cSld>
  <p:clrMapOvr>
    <a:masterClrMapping/>
  </p:clrMapOvr>
  <p:transition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23CC06-8324-6B46-97CA-5E2B14205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2019-12-03</a:t>
            </a:r>
          </a:p>
        </p:txBody>
      </p:sp>
      <p:sp>
        <p:nvSpPr>
          <p:cNvPr id="53250" name="Text Box 2">
            <a:extLst>
              <a:ext uri="{FF2B5EF4-FFF2-40B4-BE49-F238E27FC236}">
                <a16:creationId xmlns:a16="http://schemas.microsoft.com/office/drawing/2014/main" id="{011069BA-4BCC-294A-8FDE-D1C1B7A520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6114" y="1682750"/>
            <a:ext cx="7850187" cy="427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#! /usr/bin/perl -w</a:t>
            </a:r>
          </a:p>
          <a:p>
            <a:pPr eaLnBrk="1" hangingPunct="1">
              <a:lnSpc>
                <a:spcPct val="70000"/>
              </a:lnSpc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use DBI;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$dbh = DBI-&gt;connect(‘DBI:Informix:stores7’,’’,’’, 				{RaiseError =&gt; 1, PrintError=&gt;1});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$sth = $dbh-&gt;prepare(q%SELECT Fname, Lname, Phone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             FROM Customer WHERE Customer_num = ? %);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$sth-&gt;execute(106);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$ref = $sth-&gt;fetchall_arrayref();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for $row (@$ref) {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   print “Name: $$row[0] $$row[1], Phone: $$row[2]\n”;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}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$dbh-&gt;disconnect;</a:t>
            </a:r>
            <a:endParaRPr lang="en-US" altLang="en-US" b="1">
              <a:solidFill>
                <a:schemeClr val="bg1"/>
              </a:solidFill>
              <a:latin typeface="Courier New" panose="02070309020205020404" pitchFamily="49" charset="0"/>
            </a:endParaRPr>
          </a:p>
          <a:p>
            <a:pPr eaLnBrk="1" hangingPunct="1">
              <a:spcBef>
                <a:spcPct val="50000"/>
              </a:spcBef>
            </a:pPr>
            <a:endParaRPr lang="en-US" altLang="en-US" b="1">
              <a:latin typeface="Courier New" panose="02070309020205020404" pitchFamily="49" charset="0"/>
            </a:endParaRP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1F1F77F2-8EE7-6B4E-BD7E-E68900689C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vert="horz" lIns="90488" tIns="44450" rIns="90488" bIns="44450" rtlCol="0" anchor="ctr">
            <a:normAutofit/>
          </a:bodyPr>
          <a:lstStyle/>
          <a:p>
            <a:r>
              <a:rPr lang="en-US" altLang="en-US"/>
              <a:t>DBD::Informix - example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4C19703-3D24-414A-8E34-9C8C634C4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3449-A8E4-4CD6-AD0D-B1CEAB19FF39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119051"/>
      </p:ext>
    </p:extLst>
  </p:cSld>
  <p:clrMapOvr>
    <a:masterClrMapping/>
  </p:clrMapOvr>
  <p:transition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EAC85B-7CFF-B14F-BF0B-D5AF6DF80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2019-12-03</a:t>
            </a:r>
          </a:p>
        </p:txBody>
      </p:sp>
      <p:sp>
        <p:nvSpPr>
          <p:cNvPr id="54274" name="Rectangle 2">
            <a:extLst>
              <a:ext uri="{FF2B5EF4-FFF2-40B4-BE49-F238E27FC236}">
                <a16:creationId xmlns:a16="http://schemas.microsoft.com/office/drawing/2014/main" id="{EF0831CF-C063-564E-80A9-208B4E6E8C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/>
              <a:t>DBD::Informix &amp; AutoCommit</a:t>
            </a:r>
            <a:endParaRPr lang="en-US" altLang="en-US"/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E8975F83-741B-0A41-8E9B-B8521ACAD5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7013" indent="-227013"/>
            <a:r>
              <a:rPr lang="en-US" altLang="en-US" dirty="0" err="1"/>
              <a:t>AutoCommit</a:t>
            </a:r>
            <a:r>
              <a:rPr lang="en-US" altLang="en-US" dirty="0"/>
              <a:t> is on by default</a:t>
            </a:r>
          </a:p>
          <a:p>
            <a:pPr marL="566738" lvl="1" indent="-225425"/>
            <a:r>
              <a:rPr lang="en-US" altLang="en-US" dirty="0"/>
              <a:t>To comply with DBI requirements</a:t>
            </a:r>
          </a:p>
          <a:p>
            <a:pPr marL="566738" lvl="1" indent="-225425"/>
            <a:r>
              <a:rPr lang="en-US" altLang="en-US" dirty="0"/>
              <a:t>Cannot be unset on unlogged databases</a:t>
            </a:r>
          </a:p>
          <a:p>
            <a:pPr marL="566738" lvl="1" indent="-225425"/>
            <a:r>
              <a:rPr lang="en-US" altLang="en-US" dirty="0"/>
              <a:t>Simulates MODE ANSI on logged databases</a:t>
            </a:r>
          </a:p>
          <a:p>
            <a:pPr marL="566738" lvl="1" indent="-225425"/>
            <a:r>
              <a:rPr lang="en-US" altLang="en-US" dirty="0"/>
              <a:t>Explicit BEGIN WORK is possible</a:t>
            </a:r>
          </a:p>
          <a:p>
            <a:pPr marL="909638" lvl="2"/>
            <a:r>
              <a:rPr lang="en-US" altLang="en-US" sz="1800" b="1" dirty="0">
                <a:latin typeface="Courier New" panose="02070309020205020404" pitchFamily="49" charset="0"/>
              </a:rPr>
              <a:t>$</a:t>
            </a:r>
            <a:r>
              <a:rPr lang="en-US" altLang="en-US" sz="1800" b="1" dirty="0" err="1">
                <a:latin typeface="Courier New" panose="02070309020205020404" pitchFamily="49" charset="0"/>
              </a:rPr>
              <a:t>dbh</a:t>
            </a:r>
            <a:r>
              <a:rPr lang="en-US" altLang="en-US" sz="1800" b="1" dirty="0">
                <a:latin typeface="Courier New" panose="02070309020205020404" pitchFamily="49" charset="0"/>
              </a:rPr>
              <a:t>-&gt;do(‘begin work’);</a:t>
            </a:r>
          </a:p>
          <a:p>
            <a:pPr marL="227013" indent="-227013"/>
            <a:r>
              <a:rPr lang="en-US" altLang="en-US" sz="1800" b="1" dirty="0">
                <a:latin typeface="Courier New" panose="02070309020205020404" pitchFamily="49" charset="0"/>
              </a:rPr>
              <a:t>$</a:t>
            </a:r>
            <a:r>
              <a:rPr lang="en-US" altLang="en-US" sz="1800" b="1" dirty="0" err="1">
                <a:latin typeface="Courier New" panose="02070309020205020404" pitchFamily="49" charset="0"/>
              </a:rPr>
              <a:t>dbh</a:t>
            </a:r>
            <a:r>
              <a:rPr lang="en-US" altLang="en-US" sz="1800" b="1" dirty="0">
                <a:latin typeface="Courier New" panose="02070309020205020404" pitchFamily="49" charset="0"/>
              </a:rPr>
              <a:t>-&gt;{</a:t>
            </a:r>
            <a:r>
              <a:rPr lang="en-US" altLang="en-US" sz="1800" b="1" dirty="0" err="1">
                <a:latin typeface="Courier New" panose="02070309020205020404" pitchFamily="49" charset="0"/>
              </a:rPr>
              <a:t>AutoCommit</a:t>
            </a:r>
            <a:r>
              <a:rPr lang="en-US" altLang="en-US" sz="1800" b="1" dirty="0">
                <a:latin typeface="Courier New" panose="02070309020205020404" pitchFamily="49" charset="0"/>
              </a:rPr>
              <a:t>} = 0;</a:t>
            </a:r>
          </a:p>
          <a:p>
            <a:pPr marL="227013" indent="-227013"/>
            <a:r>
              <a:rPr lang="en-US" altLang="en-US" sz="1800" b="1" dirty="0">
                <a:latin typeface="Courier New" panose="02070309020205020404" pitchFamily="49" charset="0"/>
              </a:rPr>
              <a:t>$</a:t>
            </a:r>
            <a:r>
              <a:rPr lang="en-US" altLang="en-US" sz="1800" b="1" dirty="0" err="1">
                <a:latin typeface="Courier New" panose="02070309020205020404" pitchFamily="49" charset="0"/>
              </a:rPr>
              <a:t>dbh</a:t>
            </a:r>
            <a:r>
              <a:rPr lang="en-US" altLang="en-US" sz="1800" b="1" dirty="0">
                <a:latin typeface="Courier New" panose="02070309020205020404" pitchFamily="49" charset="0"/>
              </a:rPr>
              <a:t> = DBI-&gt;connect(‘DBI:Informix:stores7’, ‘’, ‘’, { </a:t>
            </a:r>
            <a:r>
              <a:rPr lang="en-US" altLang="en-US" sz="1800" b="1" dirty="0" err="1">
                <a:latin typeface="Courier New" panose="02070309020205020404" pitchFamily="49" charset="0"/>
              </a:rPr>
              <a:t>AutoCommit</a:t>
            </a:r>
            <a:r>
              <a:rPr lang="en-US" altLang="en-US" sz="1800" b="1" dirty="0">
                <a:latin typeface="Courier New" panose="02070309020205020404" pitchFamily="49" charset="0"/>
              </a:rPr>
              <a:t> =&gt; 0 });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F54BDE9-78F1-DF46-8C54-1C6EE8630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3449-A8E4-4CD6-AD0D-B1CEAB19FF39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751873"/>
      </p:ext>
    </p:extLst>
  </p:cSld>
  <p:clrMapOvr>
    <a:masterClrMapping/>
  </p:clrMapOvr>
  <p:transition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2BCF51-EFAB-FE4D-8C41-FE5006BD5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2019-12-03</a:t>
            </a:r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F54D024B-6541-9247-9C34-362C089883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Standard DBI Information</a:t>
            </a: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23214CDE-AEFD-D445-92E9-CFEBD3CD93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7013" indent="-227013"/>
            <a:r>
              <a:rPr lang="en-US" altLang="en-US"/>
              <a:t>Standard database attributes</a:t>
            </a:r>
          </a:p>
          <a:p>
            <a:pPr marL="566738" lvl="1" indent="-225425"/>
            <a:r>
              <a:rPr lang="en-US" altLang="en-US" sz="2000" b="1">
                <a:latin typeface="Courier New" panose="02070309020205020404" pitchFamily="49" charset="0"/>
              </a:rPr>
              <a:t>$dbh-&gt;{Driver}</a:t>
            </a:r>
          </a:p>
          <a:p>
            <a:pPr marL="566738" lvl="1" indent="-225425"/>
            <a:r>
              <a:rPr lang="en-US" altLang="en-US" sz="2000" b="1">
                <a:latin typeface="Courier New" panose="02070309020205020404" pitchFamily="49" charset="0"/>
              </a:rPr>
              <a:t>$dbh-&gt;{AutoCommit}</a:t>
            </a:r>
          </a:p>
          <a:p>
            <a:pPr marL="566738" lvl="1" indent="-225425"/>
            <a:r>
              <a:rPr lang="en-US" altLang="en-US" sz="2000" b="1">
                <a:latin typeface="Courier New" panose="02070309020205020404" pitchFamily="49" charset="0"/>
              </a:rPr>
              <a:t>$dbh-&gt;{PrintError}</a:t>
            </a:r>
          </a:p>
          <a:p>
            <a:pPr marL="566738" lvl="1" indent="-225425"/>
            <a:r>
              <a:rPr lang="en-US" altLang="en-US" sz="2000" b="1">
                <a:latin typeface="Courier New" panose="02070309020205020404" pitchFamily="49" charset="0"/>
              </a:rPr>
              <a:t>$dbh-&gt;{RaiseError}</a:t>
            </a:r>
          </a:p>
          <a:p>
            <a:pPr marL="566738" lvl="1" indent="-225425"/>
            <a:r>
              <a:rPr lang="en-US" altLang="en-US" sz="2000" b="1">
                <a:latin typeface="Courier New" panose="02070309020205020404" pitchFamily="49" charset="0"/>
              </a:rPr>
              <a:t>$dbh-&gt;{ChopBlanks}</a:t>
            </a:r>
          </a:p>
          <a:p>
            <a:pPr marL="227013" indent="-227013"/>
            <a:r>
              <a:rPr lang="en-US" altLang="en-US"/>
              <a:t>There are others, too.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36EFFB0-BE96-D347-91BB-112C2506A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3449-A8E4-4CD6-AD0D-B1CEAB19FF39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787205"/>
      </p:ext>
    </p:extLst>
  </p:cSld>
  <p:clrMapOvr>
    <a:masterClrMapping/>
  </p:clrMapOvr>
  <p:transition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C210857-46CC-0B4B-98AF-5B2B6E233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2019-12-03</a:t>
            </a:r>
          </a:p>
        </p:txBody>
      </p:sp>
      <p:sp>
        <p:nvSpPr>
          <p:cNvPr id="56322" name="Rectangle 2">
            <a:extLst>
              <a:ext uri="{FF2B5EF4-FFF2-40B4-BE49-F238E27FC236}">
                <a16:creationId xmlns:a16="http://schemas.microsoft.com/office/drawing/2014/main" id="{B30654A9-5CCE-444E-858D-AA6C93FCD0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6976" y="5686426"/>
            <a:ext cx="7299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r"/>
            <a:endParaRPr lang="en-US" altLang="en-US" sz="2800" b="1" i="1">
              <a:solidFill>
                <a:schemeClr val="hlink"/>
              </a:solidFill>
              <a:latin typeface="Arial" panose="020B0604020202020204" pitchFamily="34" charset="0"/>
            </a:endParaRP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FF4C0864-A9D5-494E-A6C1-2B99A6F35C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Standard DBI Information</a:t>
            </a:r>
          </a:p>
        </p:txBody>
      </p:sp>
      <p:sp>
        <p:nvSpPr>
          <p:cNvPr id="56324" name="Rectangle 4">
            <a:extLst>
              <a:ext uri="{FF2B5EF4-FFF2-40B4-BE49-F238E27FC236}">
                <a16:creationId xmlns:a16="http://schemas.microsoft.com/office/drawing/2014/main" id="{CF7A7E4C-2402-BA43-AFD3-6E1D0DDCDD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7013" indent="-227013"/>
            <a:r>
              <a:rPr lang="en-US" altLang="en-US"/>
              <a:t>Standard statement attributes</a:t>
            </a:r>
          </a:p>
          <a:p>
            <a:pPr marL="566738" lvl="1" indent="-225425"/>
            <a:r>
              <a:rPr lang="en-US" altLang="en-US" sz="2000" b="1">
                <a:latin typeface="Courier New" panose="02070309020205020404" pitchFamily="49" charset="0"/>
              </a:rPr>
              <a:t>$sth-&gt;{Statement}</a:t>
            </a:r>
          </a:p>
          <a:p>
            <a:pPr marL="566738" lvl="1" indent="-225425"/>
            <a:r>
              <a:rPr lang="en-US" altLang="en-US" sz="2000" b="1">
                <a:latin typeface="Courier New" panose="02070309020205020404" pitchFamily="49" charset="0"/>
              </a:rPr>
              <a:t>$sth-&gt;{CursorName}</a:t>
            </a:r>
          </a:p>
          <a:p>
            <a:pPr marL="566738" lvl="1" indent="-225425"/>
            <a:r>
              <a:rPr lang="en-US" altLang="en-US" sz="2000" b="1">
                <a:latin typeface="Courier New" panose="02070309020205020404" pitchFamily="49" charset="0"/>
              </a:rPr>
              <a:t>$sth-&gt;{NUM_OF_FIELDS}</a:t>
            </a:r>
          </a:p>
          <a:p>
            <a:pPr marL="566738" lvl="1" indent="-225425"/>
            <a:r>
              <a:rPr lang="en-US" altLang="en-US" sz="2000" b="1">
                <a:latin typeface="Courier New" panose="02070309020205020404" pitchFamily="49" charset="0"/>
              </a:rPr>
              <a:t>$sth-&gt;{NUM_OF_PARAMS}</a:t>
            </a:r>
          </a:p>
          <a:p>
            <a:pPr marL="566738" lvl="1" indent="-225425"/>
            <a:r>
              <a:rPr lang="en-US" altLang="en-US" sz="2000" b="1">
                <a:latin typeface="Courier New" panose="02070309020205020404" pitchFamily="49" charset="0"/>
              </a:rPr>
              <a:t>$sth-&gt;{NAME}</a:t>
            </a:r>
          </a:p>
          <a:p>
            <a:pPr marL="566738" lvl="1" indent="-225425"/>
            <a:r>
              <a:rPr lang="en-US" altLang="en-US" sz="2000" b="1">
                <a:latin typeface="Courier New" panose="02070309020205020404" pitchFamily="49" charset="0"/>
              </a:rPr>
              <a:t>$sth-&gt;{TYPE}</a:t>
            </a:r>
          </a:p>
          <a:p>
            <a:pPr marL="566738" lvl="1" indent="-225425"/>
            <a:r>
              <a:rPr lang="en-US" altLang="en-US" sz="2000" b="1">
                <a:latin typeface="Courier New" panose="02070309020205020404" pitchFamily="49" charset="0"/>
              </a:rPr>
              <a:t>$sth-&gt;{NULLABLE}</a:t>
            </a:r>
          </a:p>
          <a:p>
            <a:pPr marL="566738" lvl="1" indent="-225425"/>
            <a:endParaRPr lang="en-US" altLang="en-US" b="1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D60C95F-77D5-4541-8F55-7E9A6E144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3449-A8E4-4CD6-AD0D-B1CEAB19FF39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1883910"/>
      </p:ext>
    </p:extLst>
  </p:cSld>
  <p:clrMapOvr>
    <a:masterClrMapping/>
  </p:clrMapOvr>
  <p:transition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88AB737-6F4D-B445-8A32-65C002134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2019-12-03</a:t>
            </a:r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7AF4BF1B-E42B-A848-A35B-F35F493F5F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6976" y="5686426"/>
            <a:ext cx="7299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r"/>
            <a:endParaRPr lang="en-US" altLang="en-US" sz="2800" b="1" i="1">
              <a:solidFill>
                <a:schemeClr val="hlink"/>
              </a:solidFill>
              <a:latin typeface="Arial" panose="020B0604020202020204" pitchFamily="34" charset="0"/>
            </a:endParaRP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585FC62F-80AE-374E-A21F-E3380AC9CE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Standard DBI Information</a:t>
            </a:r>
          </a:p>
        </p:txBody>
      </p:sp>
      <p:sp>
        <p:nvSpPr>
          <p:cNvPr id="57348" name="Rectangle 4">
            <a:extLst>
              <a:ext uri="{FF2B5EF4-FFF2-40B4-BE49-F238E27FC236}">
                <a16:creationId xmlns:a16="http://schemas.microsoft.com/office/drawing/2014/main" id="{653AE39E-E72C-8B4A-B53C-6959D81A46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7013" indent="-227013"/>
            <a:r>
              <a:rPr lang="en-US" altLang="en-US"/>
              <a:t>Standard handle attributes</a:t>
            </a:r>
          </a:p>
          <a:p>
            <a:pPr marL="566738" lvl="1" indent="-225425"/>
            <a:r>
              <a:rPr lang="en-US" altLang="en-US" sz="2000" b="1">
                <a:latin typeface="Courier New" panose="02070309020205020404" pitchFamily="49" charset="0"/>
              </a:rPr>
              <a:t>$h-&gt;err</a:t>
            </a:r>
          </a:p>
          <a:p>
            <a:pPr marL="566738" lvl="1" indent="-225425"/>
            <a:r>
              <a:rPr lang="en-US" altLang="en-US" sz="2000" b="1">
                <a:latin typeface="Courier New" panose="02070309020205020404" pitchFamily="49" charset="0"/>
              </a:rPr>
              <a:t>$h-&gt;errstr</a:t>
            </a:r>
          </a:p>
          <a:p>
            <a:pPr marL="566738" lvl="1" indent="-225425"/>
            <a:r>
              <a:rPr lang="en-US" altLang="en-US" sz="2000" b="1">
                <a:latin typeface="Courier New" panose="02070309020205020404" pitchFamily="49" charset="0"/>
              </a:rPr>
              <a:t>$h-&gt;state</a:t>
            </a:r>
          </a:p>
          <a:p>
            <a:pPr marL="227013" indent="-227013"/>
            <a:r>
              <a:rPr lang="en-US" altLang="en-US"/>
              <a:t>Standard handle methods</a:t>
            </a:r>
          </a:p>
          <a:p>
            <a:pPr marL="566738" lvl="1" indent="-225425"/>
            <a:r>
              <a:rPr lang="en-US" altLang="en-US" sz="2000" b="1">
                <a:latin typeface="Courier New" panose="02070309020205020404" pitchFamily="49" charset="0"/>
              </a:rPr>
              <a:t>$h-&gt;trace($trace_level)</a:t>
            </a:r>
          </a:p>
          <a:p>
            <a:pPr marL="566738" lvl="1" indent="-225425"/>
            <a:r>
              <a:rPr lang="en-US" altLang="en-US" sz="2000" b="1">
                <a:latin typeface="Courier New" panose="02070309020205020404" pitchFamily="49" charset="0"/>
              </a:rPr>
              <a:t>$h-&gt;trace_msg(“message”)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75D3B53-569B-CE4E-8AD3-16168F048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3449-A8E4-4CD6-AD0D-B1CEAB19FF39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56718"/>
      </p:ext>
    </p:extLst>
  </p:cSld>
  <p:clrMapOvr>
    <a:masterClrMapping/>
  </p:clrMapOvr>
  <p:transition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E8244D1-37B6-944E-945C-D72B6E988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2019-12-03</a:t>
            </a:r>
          </a:p>
        </p:txBody>
      </p:sp>
      <p:sp>
        <p:nvSpPr>
          <p:cNvPr id="58370" name="Rectangle 2">
            <a:extLst>
              <a:ext uri="{FF2B5EF4-FFF2-40B4-BE49-F238E27FC236}">
                <a16:creationId xmlns:a16="http://schemas.microsoft.com/office/drawing/2014/main" id="{0AE4508B-9DA2-844A-A106-0CB0104BB2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6976" y="5686426"/>
            <a:ext cx="7299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r"/>
            <a:endParaRPr lang="en-US" altLang="en-US" sz="2800" b="1" i="1">
              <a:solidFill>
                <a:schemeClr val="hlink"/>
              </a:solidFill>
              <a:latin typeface="Arial" panose="020B0604020202020204" pitchFamily="34" charset="0"/>
            </a:endParaRP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01F17B2D-AF22-5840-BC7A-0C12ED9DEF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Informix-only Information</a:t>
            </a:r>
          </a:p>
        </p:txBody>
      </p:sp>
      <p:sp>
        <p:nvSpPr>
          <p:cNvPr id="58372" name="Rectangle 4">
            <a:extLst>
              <a:ext uri="{FF2B5EF4-FFF2-40B4-BE49-F238E27FC236}">
                <a16:creationId xmlns:a16="http://schemas.microsoft.com/office/drawing/2014/main" id="{1CCDF7E2-D259-024F-9858-E606FA5152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7013" indent="-227013"/>
            <a:r>
              <a:rPr lang="en-US" altLang="en-US"/>
              <a:t>SQLCA is available</a:t>
            </a:r>
          </a:p>
          <a:p>
            <a:pPr marL="566738" lvl="1" indent="-225425"/>
            <a:r>
              <a:rPr lang="en-US" altLang="en-US" sz="2000" b="1">
                <a:latin typeface="Courier New" panose="02070309020205020404" pitchFamily="49" charset="0"/>
              </a:rPr>
              <a:t>$sth-&gt;{ix_sqlcode}</a:t>
            </a:r>
          </a:p>
          <a:p>
            <a:pPr marL="566738" lvl="1" indent="-225425"/>
            <a:r>
              <a:rPr lang="en-US" altLang="en-US" sz="2000" b="1">
                <a:latin typeface="Courier New" panose="02070309020205020404" pitchFamily="49" charset="0"/>
              </a:rPr>
              <a:t>$sth-&gt;{ix_sqlerrd} </a:t>
            </a:r>
            <a:r>
              <a:rPr lang="en-US" altLang="en-US"/>
              <a:t>— an array</a:t>
            </a:r>
          </a:p>
          <a:p>
            <a:pPr marL="566738" lvl="1" indent="-225425"/>
            <a:r>
              <a:rPr lang="en-US" altLang="en-US" sz="2000" b="1">
                <a:latin typeface="Courier New" panose="02070309020205020404" pitchFamily="49" charset="0"/>
              </a:rPr>
              <a:t>$sth-&gt;{ix_sqlerrm}</a:t>
            </a:r>
          </a:p>
          <a:p>
            <a:pPr marL="566738" lvl="1" indent="-225425"/>
            <a:r>
              <a:rPr lang="en-US" altLang="en-US" sz="2000" b="1">
                <a:latin typeface="Courier New" panose="02070309020205020404" pitchFamily="49" charset="0"/>
              </a:rPr>
              <a:t>$sth-&gt;{ix_sqlerrp}</a:t>
            </a:r>
          </a:p>
          <a:p>
            <a:pPr marL="566738" lvl="1" indent="-225425"/>
            <a:r>
              <a:rPr lang="en-US" altLang="en-US" sz="2000" b="1">
                <a:latin typeface="Courier New" panose="02070309020205020404" pitchFamily="49" charset="0"/>
              </a:rPr>
              <a:t>$sth-&gt;{ix_sqlwarn} </a:t>
            </a:r>
            <a:r>
              <a:rPr lang="en-US" altLang="en-US"/>
              <a:t>— an array</a:t>
            </a:r>
          </a:p>
          <a:p>
            <a:pPr marL="566738" lvl="1" indent="-225425"/>
            <a:endParaRPr lang="en-US" alt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2DE8C24-D6AE-3540-A971-6CB08E915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3449-A8E4-4CD6-AD0D-B1CEAB19FF39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747024"/>
      </p:ext>
    </p:extLst>
  </p:cSld>
  <p:clrMapOvr>
    <a:masterClrMapping/>
  </p:clrMapOvr>
  <p:transition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2FBF9AA-7F4B-6744-A89B-689B0D35F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2019-12-03</a:t>
            </a:r>
          </a:p>
        </p:txBody>
      </p:sp>
      <p:sp>
        <p:nvSpPr>
          <p:cNvPr id="59394" name="Rectangle 2">
            <a:extLst>
              <a:ext uri="{FF2B5EF4-FFF2-40B4-BE49-F238E27FC236}">
                <a16:creationId xmlns:a16="http://schemas.microsoft.com/office/drawing/2014/main" id="{F445D24E-399A-3343-B092-D007E8BA7A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6976" y="5686426"/>
            <a:ext cx="7299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r"/>
            <a:endParaRPr lang="en-US" altLang="en-US" sz="2800" b="1" i="1">
              <a:solidFill>
                <a:schemeClr val="hlink"/>
              </a:solidFill>
              <a:latin typeface="Arial" panose="020B0604020202020204" pitchFamily="34" charset="0"/>
            </a:endParaRP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6EF5FCD0-48EA-D14F-87D1-EF5CBB88E9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Informix-only Information</a:t>
            </a:r>
          </a:p>
        </p:txBody>
      </p:sp>
      <p:sp>
        <p:nvSpPr>
          <p:cNvPr id="59396" name="Rectangle 4">
            <a:extLst>
              <a:ext uri="{FF2B5EF4-FFF2-40B4-BE49-F238E27FC236}">
                <a16:creationId xmlns:a16="http://schemas.microsoft.com/office/drawing/2014/main" id="{535944B4-37D2-5B4B-BCDF-014EBC16DB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7013" indent="-227013"/>
            <a:r>
              <a:rPr lang="en-US" altLang="en-US"/>
              <a:t>Non-standard attributes</a:t>
            </a:r>
          </a:p>
          <a:p>
            <a:pPr marL="566738" lvl="1" indent="-225425"/>
            <a:r>
              <a:rPr lang="en-US" altLang="en-US" sz="2000" b="1">
                <a:latin typeface="Courier New" panose="02070309020205020404" pitchFamily="49" charset="0"/>
              </a:rPr>
              <a:t>$dbh-&gt;{ix_InformixOnline}</a:t>
            </a:r>
          </a:p>
          <a:p>
            <a:pPr marL="566738" lvl="1" indent="-225425"/>
            <a:r>
              <a:rPr lang="en-US" altLang="en-US" sz="2000" b="1">
                <a:latin typeface="Courier New" panose="02070309020205020404" pitchFamily="49" charset="0"/>
              </a:rPr>
              <a:t>$dbh-&gt;{ix_LoggedDatabase}</a:t>
            </a:r>
          </a:p>
          <a:p>
            <a:pPr marL="566738" lvl="1" indent="-225425"/>
            <a:r>
              <a:rPr lang="en-US" altLang="en-US" sz="2000" b="1">
                <a:latin typeface="Courier New" panose="02070309020205020404" pitchFamily="49" charset="0"/>
              </a:rPr>
              <a:t>$dbh-&gt;{ix_ModeAnsiDatabase}</a:t>
            </a:r>
          </a:p>
          <a:p>
            <a:pPr marL="566738" lvl="1" indent="-225425"/>
            <a:r>
              <a:rPr lang="en-US" altLang="en-US" sz="2000" b="1">
                <a:latin typeface="Courier New" panose="02070309020205020404" pitchFamily="49" charset="0"/>
              </a:rPr>
              <a:t>$dbh-&gt;{ix_InTransaction}</a:t>
            </a:r>
          </a:p>
          <a:p>
            <a:pPr marL="566738" lvl="1" indent="-225425"/>
            <a:r>
              <a:rPr lang="en-US" altLang="en-US" sz="2000" b="1">
                <a:latin typeface="Courier New" panose="02070309020205020404" pitchFamily="49" charset="0"/>
              </a:rPr>
              <a:t>$dbh-&gt;{ix_ConnectionName}</a:t>
            </a:r>
          </a:p>
          <a:p>
            <a:pPr marL="227013" indent="-227013"/>
            <a:r>
              <a:rPr lang="en-US" altLang="en-US"/>
              <a:t>Standard attribute</a:t>
            </a:r>
          </a:p>
          <a:p>
            <a:pPr marL="566738" lvl="1" indent="-225425"/>
            <a:r>
              <a:rPr lang="en-US" altLang="en-US" sz="2000" b="1">
                <a:latin typeface="Courier New" panose="02070309020205020404" pitchFamily="49" charset="0"/>
              </a:rPr>
              <a:t>$dbh-&gt;{Name} </a:t>
            </a:r>
            <a:r>
              <a:rPr lang="en-US" altLang="en-US" sz="2000" b="1"/>
              <a:t>— database name</a:t>
            </a:r>
            <a:endParaRPr lang="en-US" alt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79AF44B-BF9C-634A-B942-4185AD939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3449-A8E4-4CD6-AD0D-B1CEAB19FF39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960933"/>
      </p:ext>
    </p:extLst>
  </p:cSld>
  <p:clrMapOvr>
    <a:masterClrMapping/>
  </p:clrMapOvr>
  <p:transition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DC9A079-74B3-D944-9928-3C90FA6A4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2019-12-03</a:t>
            </a:r>
          </a:p>
        </p:txBody>
      </p:sp>
      <p:sp>
        <p:nvSpPr>
          <p:cNvPr id="60418" name="Rectangle 2">
            <a:extLst>
              <a:ext uri="{FF2B5EF4-FFF2-40B4-BE49-F238E27FC236}">
                <a16:creationId xmlns:a16="http://schemas.microsoft.com/office/drawing/2014/main" id="{13EAD095-5FE0-A247-B899-9CD37C971D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6976" y="5686426"/>
            <a:ext cx="7299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r"/>
            <a:endParaRPr lang="en-US" altLang="en-US" sz="2800" b="1" i="1">
              <a:solidFill>
                <a:schemeClr val="hlink"/>
              </a:solidFill>
              <a:latin typeface="Arial" panose="020B0604020202020204" pitchFamily="34" charset="0"/>
            </a:endParaRPr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668A4936-49E3-FB44-92C4-5E893D98DE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Informix-only Information</a:t>
            </a:r>
          </a:p>
        </p:txBody>
      </p:sp>
      <p:sp>
        <p:nvSpPr>
          <p:cNvPr id="60420" name="Rectangle 4">
            <a:extLst>
              <a:ext uri="{FF2B5EF4-FFF2-40B4-BE49-F238E27FC236}">
                <a16:creationId xmlns:a16="http://schemas.microsoft.com/office/drawing/2014/main" id="{A59BF429-43D6-1F40-9ED1-D7992B38EB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7013" indent="-227013"/>
            <a:r>
              <a:rPr lang="en-US" altLang="en-US" sz="2800"/>
              <a:t>Non-standard attributes</a:t>
            </a:r>
          </a:p>
          <a:p>
            <a:pPr marL="566738" lvl="1" indent="-225425"/>
            <a:r>
              <a:rPr lang="en-US" altLang="en-US" b="1">
                <a:latin typeface="Courier New" panose="02070309020205020404" pitchFamily="49" charset="0"/>
              </a:rPr>
              <a:t>$drh-&gt;{ix_ProductVersion}</a:t>
            </a:r>
            <a:endParaRPr lang="en-US" altLang="en-US" b="1"/>
          </a:p>
          <a:p>
            <a:pPr marL="909638" lvl="2"/>
            <a:r>
              <a:rPr lang="en-US" altLang="en-US"/>
              <a:t>a version number for ESQL/C</a:t>
            </a:r>
            <a:endParaRPr lang="en-US" altLang="en-US">
              <a:latin typeface="Courier New" panose="02070309020205020404" pitchFamily="49" charset="0"/>
            </a:endParaRPr>
          </a:p>
          <a:p>
            <a:pPr marL="566738" lvl="1" indent="-225425"/>
            <a:r>
              <a:rPr lang="en-US" altLang="en-US" b="1">
                <a:latin typeface="Courier New" panose="02070309020205020404" pitchFamily="49" charset="0"/>
              </a:rPr>
              <a:t>$drh-&gt;{ix_ProductName}</a:t>
            </a:r>
          </a:p>
          <a:p>
            <a:pPr marL="566738" lvl="1" indent="-225425"/>
            <a:r>
              <a:rPr lang="en-US" altLang="en-US" b="1">
                <a:latin typeface="Courier New" panose="02070309020205020404" pitchFamily="49" charset="0"/>
              </a:rPr>
              <a:t>$drh-&gt;{ix_MultipleConnections}</a:t>
            </a:r>
          </a:p>
          <a:p>
            <a:pPr marL="566738" lvl="1" indent="-225425"/>
            <a:r>
              <a:rPr lang="en-US" altLang="en-US" b="1">
                <a:latin typeface="Courier New" panose="02070309020205020404" pitchFamily="49" charset="0"/>
              </a:rPr>
              <a:t>$drh-&gt;{ix_ActiveConnections}</a:t>
            </a:r>
          </a:p>
          <a:p>
            <a:pPr marL="566738" lvl="1" indent="-225425"/>
            <a:r>
              <a:rPr lang="en-US" altLang="en-US" b="1">
                <a:latin typeface="Courier New" panose="02070309020205020404" pitchFamily="49" charset="0"/>
              </a:rPr>
              <a:t>$drh-&gt;{ix_CurrentConnection}</a:t>
            </a:r>
          </a:p>
          <a:p>
            <a:pPr marL="566738" lvl="1" indent="-225425"/>
            <a:r>
              <a:rPr lang="en-US" altLang="en-US" b="1">
                <a:latin typeface="Courier New" panose="02070309020205020404" pitchFamily="49" charset="0"/>
              </a:rPr>
              <a:t>$drh-&gt;{ix_ServerVersion}</a:t>
            </a:r>
          </a:p>
          <a:p>
            <a:pPr marL="909638" lvl="2"/>
            <a:r>
              <a:rPr lang="en-US" altLang="en-US"/>
              <a:t>a version number for the database server</a:t>
            </a:r>
            <a:endParaRPr lang="en-US" altLang="en-US">
              <a:latin typeface="Courier New" panose="02070309020205020404" pitchFamily="49" charset="0"/>
            </a:endParaRPr>
          </a:p>
          <a:p>
            <a:pPr marL="227013" indent="-227013"/>
            <a:r>
              <a:rPr lang="en-US" altLang="en-US" sz="2800"/>
              <a:t>Also available via a database handle, $dbh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61F0CD5-0D1A-5D47-BD3C-113D84CA8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3449-A8E4-4CD6-AD0D-B1CEAB19FF39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760390"/>
      </p:ext>
    </p:extLst>
  </p:cSld>
  <p:clrMapOvr>
    <a:masterClrMapping/>
  </p:clrMapOvr>
  <p:transition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70A77FC-D5CE-894E-B8BE-F645188FD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2019-12-03</a:t>
            </a:r>
          </a:p>
        </p:txBody>
      </p:sp>
      <p:sp>
        <p:nvSpPr>
          <p:cNvPr id="61442" name="Rectangle 2">
            <a:extLst>
              <a:ext uri="{FF2B5EF4-FFF2-40B4-BE49-F238E27FC236}">
                <a16:creationId xmlns:a16="http://schemas.microsoft.com/office/drawing/2014/main" id="{384D14E8-D6D3-4641-BA3E-3F44FF70E0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6976" y="5686426"/>
            <a:ext cx="7299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r"/>
            <a:endParaRPr lang="en-US" altLang="en-US" sz="2800" b="1" i="1">
              <a:solidFill>
                <a:schemeClr val="hlink"/>
              </a:solidFill>
              <a:latin typeface="Arial" panose="020B0604020202020204" pitchFamily="34" charset="0"/>
            </a:endParaRPr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FC6343FB-975B-6D47-A9C2-EDD644D9AD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Informix-only Information</a:t>
            </a:r>
          </a:p>
        </p:txBody>
      </p:sp>
      <p:sp>
        <p:nvSpPr>
          <p:cNvPr id="61444" name="Rectangle 4">
            <a:extLst>
              <a:ext uri="{FF2B5EF4-FFF2-40B4-BE49-F238E27FC236}">
                <a16:creationId xmlns:a16="http://schemas.microsoft.com/office/drawing/2014/main" id="{9CCB90C4-104F-AF4A-83EB-734F306F5F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7013" indent="-227013"/>
            <a:r>
              <a:rPr lang="en-US" altLang="en-US"/>
              <a:t>Non-standard attributes</a:t>
            </a:r>
          </a:p>
          <a:p>
            <a:pPr marL="566738" lvl="1" indent="-225425"/>
            <a:r>
              <a:rPr lang="en-US" altLang="en-US" sz="2000" b="1">
                <a:latin typeface="Courier New" panose="02070309020205020404" pitchFamily="49" charset="0"/>
              </a:rPr>
              <a:t>$sth-&gt;{ix_NativeTypeName}</a:t>
            </a:r>
          </a:p>
          <a:p>
            <a:pPr marL="566738" lvl="1" indent="-225425"/>
            <a:r>
              <a:rPr lang="en-US" altLang="en-US" sz="2000" b="1">
                <a:latin typeface="Courier New" panose="02070309020205020404" pitchFamily="49" charset="0"/>
              </a:rPr>
              <a:t>$sth-&gt;{ix_ColType}</a:t>
            </a:r>
          </a:p>
          <a:p>
            <a:pPr marL="566738" lvl="1" indent="-225425"/>
            <a:r>
              <a:rPr lang="en-US" altLang="en-US" sz="2000" b="1">
                <a:latin typeface="Courier New" panose="02070309020205020404" pitchFamily="49" charset="0"/>
              </a:rPr>
              <a:t>$sth-&gt;{ix_ColLength}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4C9377-FC10-3B40-87AD-59567EAB2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3449-A8E4-4CD6-AD0D-B1CEAB19FF39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713461"/>
      </p:ext>
    </p:extLst>
  </p:cSld>
  <p:clrMapOvr>
    <a:masterClrMapping/>
  </p:clrMapOvr>
  <p:transition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51A56C-EED0-0343-95D7-E7877EF44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2019-12-03</a:t>
            </a:r>
          </a:p>
        </p:txBody>
      </p:sp>
      <p:sp>
        <p:nvSpPr>
          <p:cNvPr id="62466" name="Rectangle 2">
            <a:extLst>
              <a:ext uri="{FF2B5EF4-FFF2-40B4-BE49-F238E27FC236}">
                <a16:creationId xmlns:a16="http://schemas.microsoft.com/office/drawing/2014/main" id="{389AD8C9-0D42-0241-B015-7382236014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DBD::Informix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67AA3947-713F-964D-972A-779FB1BC3C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7013" indent="-227013"/>
            <a:r>
              <a:rPr lang="en-US" altLang="en-US" dirty="0"/>
              <a:t>Known Limitations:</a:t>
            </a:r>
          </a:p>
          <a:p>
            <a:pPr marL="566738" lvl="1" indent="-225425"/>
            <a:r>
              <a:rPr lang="en-US" altLang="en-US" dirty="0"/>
              <a:t>Not fully aware of 9.x collection types or UDTs.</a:t>
            </a:r>
          </a:p>
          <a:p>
            <a:pPr marL="566738" lvl="1" indent="-225425"/>
            <a:r>
              <a:rPr lang="en-US" altLang="en-US" dirty="0"/>
              <a:t>No support for </a:t>
            </a:r>
            <a:r>
              <a:rPr lang="en-US" altLang="en-US" b="1" dirty="0" err="1">
                <a:latin typeface="Courier New" panose="02070309020205020404" pitchFamily="49" charset="0"/>
              </a:rPr>
              <a:t>bind_param_inout</a:t>
            </a:r>
            <a:r>
              <a:rPr lang="en-US" altLang="en-US" dirty="0"/>
              <a:t> method.</a:t>
            </a:r>
          </a:p>
          <a:p>
            <a:pPr marL="566738" lvl="1" indent="-225425"/>
            <a:r>
              <a:rPr lang="en-US" altLang="en-US" dirty="0"/>
              <a:t>No handling for new DBI features since v1.14.</a:t>
            </a:r>
          </a:p>
          <a:p>
            <a:pPr marL="109538" indent="-225425"/>
            <a:r>
              <a:rPr lang="en-US" altLang="en-US" dirty="0"/>
              <a:t>The support channel is the mailing list:</a:t>
            </a:r>
          </a:p>
          <a:p>
            <a:pPr marL="457200" lvl="1" indent="-233362"/>
            <a:r>
              <a:rPr lang="en-US" altLang="en-US" b="1" dirty="0">
                <a:latin typeface="Courier New" panose="02070309020205020404" pitchFamily="49" charset="0"/>
                <a:hlinkClick r:id="rId3"/>
              </a:rPr>
              <a:t>dbd.informix@gmail.com</a:t>
            </a:r>
            <a:r>
              <a:rPr lang="en-US" altLang="en-US" b="1" dirty="0">
                <a:latin typeface="Courier New" panose="02070309020205020404" pitchFamily="49" charset="0"/>
              </a:rPr>
              <a:t> </a:t>
            </a:r>
          </a:p>
          <a:p>
            <a:pPr marL="457200" lvl="1" indent="-233362"/>
            <a:r>
              <a:rPr lang="en-US" altLang="en-US" b="1" dirty="0">
                <a:latin typeface="Courier New" panose="02070309020205020404" pitchFamily="49" charset="0"/>
                <a:hlinkClick r:id="rId4"/>
              </a:rPr>
              <a:t>dbi-users@perl.org</a:t>
            </a:r>
            <a:r>
              <a:rPr lang="en-US" altLang="en-US" i="1" dirty="0">
                <a:latin typeface="Courier New" panose="02070309020205020404" pitchFamily="49" charset="0"/>
              </a:rPr>
              <a:t> </a:t>
            </a:r>
          </a:p>
          <a:p>
            <a:pPr marL="457200" lvl="1" indent="-233362"/>
            <a:r>
              <a:rPr lang="en-US" altLang="en-US" b="1" dirty="0">
                <a:latin typeface="Courier New" panose="02070309020205020404" pitchFamily="49" charset="0"/>
                <a:hlinkClick r:id="rId5"/>
              </a:rPr>
              <a:t>jonathan.leffler@gmail.com</a:t>
            </a:r>
            <a:r>
              <a:rPr lang="en-US" altLang="en-US" b="1" dirty="0">
                <a:latin typeface="Courier New" panose="02070309020205020404" pitchFamily="49" charset="0"/>
              </a:rPr>
              <a:t> </a:t>
            </a:r>
          </a:p>
          <a:p>
            <a:pPr marL="457200" lvl="1" indent="-233362"/>
            <a:r>
              <a:rPr lang="en-US" altLang="en-US" b="1" dirty="0"/>
              <a:t>Please include DBD::Informix in the subject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D77A91C-EB8F-DA4D-B201-D3825B142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3449-A8E4-4CD6-AD0D-B1CEAB19FF39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457974"/>
      </p:ext>
    </p:extLst>
  </p:cSld>
  <p:clrMapOvr>
    <a:masterClrMapping/>
  </p:clrMapOvr>
  <p:transition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C6249C-126A-B247-881B-0A18255E9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2019-12-03</a:t>
            </a:r>
          </a:p>
        </p:txBody>
      </p:sp>
      <p:sp>
        <p:nvSpPr>
          <p:cNvPr id="63490" name="Rectangle 2">
            <a:extLst>
              <a:ext uri="{FF2B5EF4-FFF2-40B4-BE49-F238E27FC236}">
                <a16:creationId xmlns:a16="http://schemas.microsoft.com/office/drawing/2014/main" id="{BAC21AE1-02F0-4C45-85B3-086629D539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DBD::Informix Documents</a:t>
            </a:r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08DFF14F-86E5-834E-A695-3BA6A20A7A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7013" indent="-227013"/>
            <a:r>
              <a:rPr lang="en-US" altLang="en-US"/>
              <a:t>Primary References</a:t>
            </a:r>
          </a:p>
          <a:p>
            <a:pPr marL="566738" lvl="1" indent="-225425"/>
            <a:r>
              <a:rPr lang="en-US" altLang="en-US"/>
              <a:t>Pre-install</a:t>
            </a:r>
          </a:p>
          <a:p>
            <a:pPr marL="909638" lvl="2"/>
            <a:r>
              <a:rPr lang="en-US" altLang="en-US"/>
              <a:t>README file</a:t>
            </a:r>
          </a:p>
          <a:p>
            <a:pPr marL="909638" lvl="2"/>
            <a:r>
              <a:rPr lang="en-US" altLang="en-US"/>
              <a:t>Files in Notes sub-directory</a:t>
            </a:r>
          </a:p>
          <a:p>
            <a:pPr marL="566738" lvl="1" indent="-225425"/>
            <a:r>
              <a:rPr lang="en-US" altLang="en-US"/>
              <a:t>Post-install</a:t>
            </a:r>
          </a:p>
          <a:p>
            <a:pPr marL="909638" lvl="2"/>
            <a:r>
              <a:rPr lang="en-US" altLang="en-US"/>
              <a:t>perldoc DBI</a:t>
            </a:r>
          </a:p>
          <a:p>
            <a:pPr marL="909638" lvl="2"/>
            <a:r>
              <a:rPr lang="en-US" altLang="en-US"/>
              <a:t>perldoc DBD::Informix</a:t>
            </a:r>
          </a:p>
          <a:p>
            <a:pPr marL="227013" indent="-227013"/>
            <a:r>
              <a:rPr lang="en-US" altLang="en-US"/>
              <a:t>Books</a:t>
            </a:r>
          </a:p>
          <a:p>
            <a:pPr marL="566738" lvl="1" indent="-225425"/>
            <a:r>
              <a:rPr lang="en-US" altLang="en-US"/>
              <a:t>Programming Perl, 3rd Edition</a:t>
            </a:r>
          </a:p>
          <a:p>
            <a:pPr marL="566738" lvl="1" indent="-225425"/>
            <a:r>
              <a:rPr lang="en-US" altLang="en-US"/>
              <a:t>Programming the Perl DBI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B16FE88-D356-B94D-90D9-054ED0435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3449-A8E4-4CD6-AD0D-B1CEAB19FF39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922325"/>
      </p:ext>
    </p:extLst>
  </p:cSld>
  <p:clrMapOvr>
    <a:masterClrMapping/>
  </p:clrMapOvr>
  <p:transition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E01E9A-6C6E-CF4F-BD61-4CD0E0541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2019-12-03</a:t>
            </a:r>
          </a:p>
        </p:txBody>
      </p:sp>
      <p:sp>
        <p:nvSpPr>
          <p:cNvPr id="64514" name="Rectangle 2">
            <a:extLst>
              <a:ext uri="{FF2B5EF4-FFF2-40B4-BE49-F238E27FC236}">
                <a16:creationId xmlns:a16="http://schemas.microsoft.com/office/drawing/2014/main" id="{60FE3471-D2F0-044C-9AA2-8CA01E2DFF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DBD::Informix - Web Sites</a:t>
            </a: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6996657F-A414-2247-BD88-BE4E0F8EEA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7013" indent="-227013"/>
            <a:r>
              <a:rPr lang="en-US" altLang="en-US"/>
              <a:t>Use CPAN to obtain the software</a:t>
            </a:r>
          </a:p>
          <a:p>
            <a:pPr marL="566738" lvl="1" indent="-225425"/>
            <a:r>
              <a:rPr lang="en-US" altLang="en-US"/>
              <a:t>http://www.cpan.org/</a:t>
            </a:r>
          </a:p>
          <a:p>
            <a:pPr marL="566738" lvl="1" indent="-225425"/>
            <a:r>
              <a:rPr lang="en-US" altLang="en-US"/>
              <a:t>http://search.cpan.org/</a:t>
            </a:r>
          </a:p>
          <a:p>
            <a:pPr marL="566738" lvl="1" indent="-225425"/>
            <a:r>
              <a:rPr lang="en-US" altLang="en-US"/>
              <a:t>perl –MCPAN –e ‘install Bundle::DBD::Informix’</a:t>
            </a:r>
          </a:p>
          <a:p>
            <a:pPr marL="227013" indent="-227013"/>
            <a:r>
              <a:rPr lang="en-US" altLang="en-US"/>
              <a:t>DBI web site</a:t>
            </a:r>
          </a:p>
          <a:p>
            <a:pPr marL="566738" lvl="1" indent="-225425"/>
            <a:r>
              <a:rPr lang="en-US" altLang="en-US"/>
              <a:t>http://dbi.perl.org/</a:t>
            </a:r>
          </a:p>
          <a:p>
            <a:pPr marL="909638" lvl="2"/>
            <a:r>
              <a:rPr lang="en-US" altLang="en-US"/>
              <a:t>Sign up for dbi-users@perl.org mailing list</a:t>
            </a:r>
          </a:p>
          <a:p>
            <a:pPr marL="566738" lvl="1" indent="-225425"/>
            <a:r>
              <a:rPr lang="en-US" altLang="en-US"/>
              <a:t>Help yourself - join the mailing list!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1F3C317-E873-8143-AD28-99DC4312C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3449-A8E4-4CD6-AD0D-B1CEAB19FF39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719254"/>
      </p:ext>
    </p:extLst>
  </p:cSld>
  <p:clrMapOvr>
    <a:masterClrMapping/>
  </p:clrMapOvr>
  <p:transition>
    <p:wipe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7A09F6-53ED-E24C-85FF-0ABB4F198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2019-12-03</a:t>
            </a:r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DAB0E634-5339-D34F-8D0D-5F79229D9E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Future Directions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C81426FE-32EE-D64B-99AD-66AE300FEC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Base Functionality in DBI</a:t>
            </a:r>
          </a:p>
          <a:p>
            <a:r>
              <a:rPr lang="en-US" altLang="en-US" dirty="0"/>
              <a:t>Enhancements to DBI since v1.00</a:t>
            </a:r>
          </a:p>
          <a:p>
            <a:r>
              <a:rPr lang="en-US" altLang="en-US" dirty="0"/>
              <a:t>Enhancements to ESQL/C</a:t>
            </a:r>
          </a:p>
          <a:p>
            <a:r>
              <a:rPr lang="en-US" altLang="en-US" dirty="0"/>
              <a:t>Enhancements to Perl</a:t>
            </a:r>
          </a:p>
          <a:p>
            <a:r>
              <a:rPr lang="en-US" altLang="en-US" dirty="0"/>
              <a:t>Replacement maintainer?</a:t>
            </a:r>
          </a:p>
          <a:p>
            <a:pPr lvl="1"/>
            <a:r>
              <a:rPr lang="en-US" altLang="en-US" dirty="0"/>
              <a:t>Only been looking for 15 years so far!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3C3443-CF7B-CD41-99EA-E6D2BFE94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3449-A8E4-4CD6-AD0D-B1CEAB19FF39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9116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261542E-5EA0-4FF8-A5C3-3E24E56B40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CC9F69B-C7DD-49C8-BB44-B122E8891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DBD::Informix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50638D-00B6-4535-BC8B-5A7432061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3449-A8E4-4CD6-AD0D-B1CEAB19FF39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E6ACA6-8BC7-A342-A3FE-BF00E7F2E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2019-12-03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F126D1-BFD1-8A43-A245-C87D6815E1FD}"/>
              </a:ext>
            </a:extLst>
          </p:cNvPr>
          <p:cNvSpPr/>
          <p:nvPr/>
        </p:nvSpPr>
        <p:spPr>
          <a:xfrm>
            <a:off x="3755455" y="3244334"/>
            <a:ext cx="468109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FontTx/>
              <a:buNone/>
            </a:pPr>
            <a:r>
              <a:rPr lang="en-US" altLang="en-US" sz="9600" b="1" dirty="0">
                <a:solidFill>
                  <a:srgbClr val="FF0000"/>
                </a:solidFill>
                <a:latin typeface="Edwardian Script ITC" panose="030303020407070D0804" pitchFamily="66" charset="77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90671178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094E8633778A46897B540B330B3621" ma:contentTypeVersion="2" ma:contentTypeDescription="Create a new document." ma:contentTypeScope="" ma:versionID="b86558d6487adeedfa4a31a120e7bbc8">
  <xsd:schema xmlns:xsd="http://www.w3.org/2001/XMLSchema" xmlns:xs="http://www.w3.org/2001/XMLSchema" xmlns:p="http://schemas.microsoft.com/office/2006/metadata/properties" xmlns:ns2="e1bdd351-2d05-4afe-bcfe-33dfd7478226" targetNamespace="http://schemas.microsoft.com/office/2006/metadata/properties" ma:root="true" ma:fieldsID="59c6d0839683eb99af272721c8d68a6a" ns2:_="">
    <xsd:import namespace="e1bdd351-2d05-4afe-bcfe-33dfd747822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bdd351-2d05-4afe-bcfe-33dfd74782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18FB5FA-BB7D-473E-9ADD-37BE75C3985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1bdd351-2d05-4afe-bcfe-33dfd74782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A7C4163-3B94-4176-BD30-980AF2EEE2A8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2571A53D-03EB-4C48-8F6B-AC2BF6A7E94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TM03457491[[fn=Metropolitan]]</Template>
  <TotalTime>2739</TotalTime>
  <Words>1811</Words>
  <Application>Microsoft Macintosh PowerPoint</Application>
  <PresentationFormat>Widescreen</PresentationFormat>
  <Paragraphs>388</Paragraphs>
  <Slides>29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Calibri</vt:lpstr>
      <vt:lpstr>Calibri Light</vt:lpstr>
      <vt:lpstr>Courier New</vt:lpstr>
      <vt:lpstr>Edwardian Script ITC</vt:lpstr>
      <vt:lpstr>Metropolitan</vt:lpstr>
      <vt:lpstr>Perl 5 isn’t Dead — DBD::Informix</vt:lpstr>
      <vt:lpstr>Agenda</vt:lpstr>
      <vt:lpstr>Perl – Practical Extraction and Report Language</vt:lpstr>
      <vt:lpstr>Perl</vt:lpstr>
      <vt:lpstr>Remove RCS Keyword Markers</vt:lpstr>
      <vt:lpstr>Remove RCS Keyword Markers</vt:lpstr>
      <vt:lpstr>File Renaming</vt:lpstr>
      <vt:lpstr>Perl Database Interface</vt:lpstr>
      <vt:lpstr>The Cheetah Book</vt:lpstr>
      <vt:lpstr>DBI - Database Handles</vt:lpstr>
      <vt:lpstr>DBI - Statement Handles</vt:lpstr>
      <vt:lpstr>DBI - Handling SELECT</vt:lpstr>
      <vt:lpstr>DBI - Handling SELECT</vt:lpstr>
      <vt:lpstr>DBD::Informix – at last</vt:lpstr>
      <vt:lpstr>Installing DBD::Informix</vt:lpstr>
      <vt:lpstr>DBD::Informix - example</vt:lpstr>
      <vt:lpstr>DBD::Informix &amp; AutoCommit</vt:lpstr>
      <vt:lpstr>Standard DBI Information</vt:lpstr>
      <vt:lpstr>Standard DBI Information</vt:lpstr>
      <vt:lpstr>Standard DBI Information</vt:lpstr>
      <vt:lpstr>Informix-only Information</vt:lpstr>
      <vt:lpstr>Informix-only Information</vt:lpstr>
      <vt:lpstr>Informix-only Information</vt:lpstr>
      <vt:lpstr>Informix-only Information</vt:lpstr>
      <vt:lpstr>DBD::Informix</vt:lpstr>
      <vt:lpstr>DBD::Informix Documents</vt:lpstr>
      <vt:lpstr>DBD::Informix - Web Sites</vt:lpstr>
      <vt:lpstr>Future Directions</vt:lpstr>
      <vt:lpstr>DBD::Informix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Hughes</dc:creator>
  <cp:lastModifiedBy>Jonathan Leffler</cp:lastModifiedBy>
  <cp:revision>21</cp:revision>
  <dcterms:created xsi:type="dcterms:W3CDTF">2018-09-28T19:11:56Z</dcterms:created>
  <dcterms:modified xsi:type="dcterms:W3CDTF">2019-12-03T16:14:09Z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0x0101001A094E8633778A46897B540B330B3621</vt:lpwstr>
  </property>
</Properties>
</file>